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21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2" r:id="rId11"/>
    <p:sldId id="325" r:id="rId12"/>
    <p:sldId id="327" r:id="rId13"/>
    <p:sldId id="320" r:id="rId14"/>
    <p:sldId id="323" r:id="rId15"/>
    <p:sldId id="324" r:id="rId16"/>
    <p:sldId id="328" r:id="rId17"/>
    <p:sldId id="332" r:id="rId18"/>
    <p:sldId id="333" r:id="rId19"/>
    <p:sldId id="329" r:id="rId20"/>
    <p:sldId id="330" r:id="rId21"/>
    <p:sldId id="326" r:id="rId22"/>
    <p:sldId id="331" r:id="rId23"/>
    <p:sldId id="336" r:id="rId24"/>
    <p:sldId id="335" r:id="rId25"/>
    <p:sldId id="337" r:id="rId26"/>
    <p:sldId id="334" r:id="rId27"/>
    <p:sldId id="338" r:id="rId28"/>
    <p:sldId id="339" r:id="rId29"/>
    <p:sldId id="340" r:id="rId30"/>
    <p:sldId id="341" r:id="rId31"/>
    <p:sldId id="345" r:id="rId32"/>
    <p:sldId id="343" r:id="rId33"/>
    <p:sldId id="344" r:id="rId34"/>
    <p:sldId id="346" r:id="rId35"/>
    <p:sldId id="347" r:id="rId36"/>
    <p:sldId id="348" r:id="rId37"/>
    <p:sldId id="349" r:id="rId38"/>
    <p:sldId id="350" r:id="rId39"/>
    <p:sldId id="351" r:id="rId40"/>
    <p:sldId id="35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D19BB-669B-4D02-876D-6202B7AD9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C84BBA-E4AC-46E1-B572-CAC82DDE3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1D5B8-EE07-432D-B6C7-BD2E41732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C70E2B-FEF0-4DDB-B144-03CA3C7A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7B90E-0199-4AEF-BB10-627F27F2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6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F8617-B47A-4C8A-9C39-44B72243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4C407E-B287-4F99-904A-356C03C7A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BDDAC-FFED-434D-A702-0DA7EDC4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1B920-6341-4D06-8B48-0051B921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A8E31-5B19-408E-AD3C-E26B9C96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9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984264-71FA-4008-A936-79D0048F7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ADA3E9-FC49-4E89-93F2-6E8E73C9C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7CF62-1346-4538-9661-DFEC43C6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3FA93-4468-4BFF-B043-3B3B0BBA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5F4C9-D565-477B-9C01-5F303FF2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CFEF0-349A-4EEA-B73C-7EF730F8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C9375-29B8-4F76-9969-A6110AF10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E99D92-64EA-4FF9-A18C-42F40080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FAFA0-86FC-4D14-8886-07DD61CD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8D936-E343-4F3D-9F53-871A70C7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19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2595C-5396-42C6-AFAF-163C6667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8FDF1D-137D-4E8B-9FAA-DB9FACDE7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FED78-80DC-4B13-BF2F-CA3E7314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6D40E-4EEE-4017-9EE8-1185DDD3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E5B62-2986-46A0-8E33-CD4043AB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4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FC569-DD6D-4CA6-8B1E-65F4509E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98A8D-02CF-47C7-BBA2-8C5A14F38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3AC622-8162-4B92-B138-04F5CE306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3E26C5-0C3D-4D87-B718-B1060213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292EF0-FBB8-441A-B845-5E893B05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E3C368-7B71-4635-94F1-64DA8B93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3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E3247-3F5D-4BE5-9E12-F4C88A09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1B33D3-A54C-4688-A534-E8942C170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EB67F4-93B3-47CD-8DB6-13D010FD0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5C3BB2-1EBE-4F62-AB78-3DA28BD95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256D16-D5ED-40C2-BC36-2AE164ED3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BD7EEF-123F-493D-A9EF-80CF653C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B677B6-9E06-4426-840C-BC3BBBC3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272797-A5AC-44F7-A1E0-4DDD64A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A6079-2A4F-43CF-A547-4DDB7F25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68BAA8-7C2A-4FB3-80EA-A64032EF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631561-990C-426C-9894-B53CFA36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5E013E-6960-464D-84C3-6EC7E630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19F171-A8C8-412D-8EEA-3C959C77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4E898-1D0B-4E0D-B75D-E9F8192C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DE2608-6F2F-4EDC-AE71-5DA2086F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C6FC3-D5C5-4C8C-9382-83E752EF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D4999-DEDF-4DF0-8005-DB0E951D2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40C7F8-09AA-4CC8-84B5-79FFA1D22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76B903-A34B-4F9F-97F7-C8901783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B387A5-43E9-4263-88AA-B8F3D9C6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28FA1E-7C88-4EED-B23F-B712E061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6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650A8-FC88-4B7E-AB49-555DF48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C6BF59-D490-4C07-BF74-3E4E9A9D5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093F3B-B48F-4CDA-8B82-A4B24E0FF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5DAB7-3418-4C50-A898-AE2E64B9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2C84E5-15E0-4206-BFB7-87AFFC0A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E99089-4F31-4618-BAA2-79AAA0C8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E0AFB-CC04-4A8E-B96B-3CBCE32C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59EA3F-C32F-41EF-9662-E85332905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0F244-C565-412C-9FC9-DCBDDBAFA8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C51DA-8FAA-4850-B5DA-2909101D59D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FEC09-46B4-47F5-8C82-223CADB43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4D98A8-615E-4A2C-AD16-6C193593B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84A2B-2887-4485-80A4-7FDA473A9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67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C97D-CFF6-4F49-B0A9-5EE43D0D9E90}"/>
              </a:ext>
            </a:extLst>
          </p:cNvPr>
          <p:cNvSpPr txBox="1"/>
          <p:nvPr/>
        </p:nvSpPr>
        <p:spPr>
          <a:xfrm>
            <a:off x="517769" y="568333"/>
            <a:ext cx="10931378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А.А. Азаренков</a:t>
            </a:r>
          </a:p>
          <a:p>
            <a:pPr algn="ctr"/>
            <a:endParaRPr lang="ru-RU" sz="4400" b="1" dirty="0">
              <a:solidFill>
                <a:srgbClr val="FFC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Верлибр </a:t>
            </a:r>
          </a:p>
          <a:p>
            <a:pPr algn="ctr"/>
            <a:r>
              <a:rPr lang="en-US" sz="4400" b="1" dirty="0" err="1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</a:t>
            </a:r>
            <a:r>
              <a:rPr lang="ru-RU" sz="4400" b="1" dirty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libre</a:t>
            </a:r>
            <a:endParaRPr lang="ru-RU" sz="4400" b="1" dirty="0">
              <a:solidFill>
                <a:srgbClr val="FFC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свободный стих</a:t>
            </a:r>
            <a:endParaRPr lang="ru-RU" sz="4400" b="1" dirty="0">
              <a:solidFill>
                <a:srgbClr val="FFC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 подготовлен в ходе проведения исследования № 24-00-030 «Русский верлибр: антология, типология, исследования» в рамках программы «Научный фонд НИУ ВШЭ».</a:t>
            </a:r>
          </a:p>
          <a:p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3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63151-1633-47A5-BEAA-6541420A5B08}"/>
              </a:ext>
            </a:extLst>
          </p:cNvPr>
          <p:cNvSpPr txBox="1"/>
          <p:nvPr/>
        </p:nvSpPr>
        <p:spPr>
          <a:xfrm>
            <a:off x="1706880" y="2274838"/>
            <a:ext cx="8984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>
              <a:latin typeface="Century Gothic" panose="020B0502020202020204" pitchFamily="34" charset="0"/>
            </a:endParaRPr>
          </a:p>
          <a:p>
            <a:pPr algn="ctr"/>
            <a:r>
              <a:rPr lang="ru-RU" sz="4800" dirty="0">
                <a:solidFill>
                  <a:srgbClr val="FFC000"/>
                </a:solidFill>
                <a:latin typeface="Century Gothic" panose="020B0502020202020204" pitchFamily="34" charset="0"/>
              </a:rPr>
              <a:t>2. Переложения и переводы</a:t>
            </a:r>
          </a:p>
        </p:txBody>
      </p:sp>
    </p:spTree>
    <p:extLst>
      <p:ext uri="{BB962C8B-B14F-4D97-AF65-F5344CB8AC3E}">
        <p14:creationId xmlns:p14="http://schemas.microsoft.com/office/powerpoint/2010/main" val="3742451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A444F-880D-41A4-AF25-7636DBA797EA}"/>
              </a:ext>
            </a:extLst>
          </p:cNvPr>
          <p:cNvSpPr txBox="1"/>
          <p:nvPr/>
        </p:nvSpPr>
        <p:spPr>
          <a:xfrm>
            <a:off x="5312899" y="1772530"/>
            <a:ext cx="80607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                       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Когда взываю я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къ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тебе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оправдающій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мя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Боже,</a:t>
            </a:r>
            <a:br>
              <a:rPr lang="ru-RU" sz="1600" dirty="0"/>
            </a:br>
            <a:r>
              <a:rPr lang="ru-RU" sz="1600" b="0" i="0" dirty="0" err="1">
                <a:effectLst/>
                <a:latin typeface="Arial" panose="020B0604020202020204" pitchFamily="34" charset="0"/>
              </a:rPr>
              <a:t>Творящій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мне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въ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тесноте пространство;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Помилуй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мя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и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услыши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молитву мою!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О вельможи! доколе честь моя ставится мне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бесчестіемъ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?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Доколе любите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суетныя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вымыслы?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Увидите, яко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творитъ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Господь чудеса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надъ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своимъ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преподобнымъ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,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  И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слышитъ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ево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взывающа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  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Бойтеся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и не согрешайте!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Буди слово его, во время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вашихъ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совещаній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въ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сердцахъ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вашихъ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: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  А вы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успокойтеся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!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 Жертвуйте, жертвою праведною,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 И уповайте на Господа!</a:t>
            </a:r>
            <a:br>
              <a:rPr lang="ru-RU" sz="1600" dirty="0"/>
            </a:br>
            <a:r>
              <a:rPr lang="ru-RU" sz="1600" b="0" i="0" dirty="0" err="1">
                <a:effectLst/>
                <a:latin typeface="Arial" panose="020B0604020202020204" pitchFamily="34" charset="0"/>
              </a:rPr>
              <a:t>Многія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глаголютъ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тако: кто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явитъ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намъ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время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лутче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сего времени: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Ты, Господи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явиши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светомъ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лица Твоего: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Ты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дашъ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весел³е сердцу моему,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Паче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изобилія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пшеницы и вина.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                          Засну спокойно;</a:t>
            </a:r>
            <a:br>
              <a:rPr lang="ru-RU" sz="1600" dirty="0"/>
            </a:br>
            <a:r>
              <a:rPr lang="ru-RU" sz="1600" b="0" i="0" dirty="0">
                <a:effectLst/>
                <a:latin typeface="Arial" panose="020B0604020202020204" pitchFamily="34" charset="0"/>
              </a:rPr>
              <a:t>Ибо тобою жилище мое безопасно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будетъ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AAF19-A864-4CDD-91C9-E9E28D0A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275"/>
            <a:ext cx="4642338" cy="5807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70AB3-EC83-42D7-8CA7-692A29DD6447}"/>
              </a:ext>
            </a:extLst>
          </p:cNvPr>
          <p:cNvSpPr txBox="1"/>
          <p:nvPr/>
        </p:nvSpPr>
        <p:spPr>
          <a:xfrm>
            <a:off x="5312898" y="387645"/>
            <a:ext cx="511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А.П. Сумароков, </a:t>
            </a:r>
          </a:p>
          <a:p>
            <a:r>
              <a:rPr lang="ru-RU" dirty="0">
                <a:solidFill>
                  <a:srgbClr val="FFC000"/>
                </a:solidFill>
                <a:latin typeface="Century Gothic" panose="020B0502020202020204" pitchFamily="34" charset="0"/>
              </a:rPr>
              <a:t>переложения псалмов</a:t>
            </a:r>
            <a:r>
              <a:rPr lang="ru-RU" dirty="0">
                <a:latin typeface="Century Gothic" panose="020B0502020202020204" pitchFamily="34" charset="0"/>
              </a:rPr>
              <a:t>, 70-е гг. </a:t>
            </a:r>
            <a:r>
              <a:rPr lang="en-US" dirty="0">
                <a:latin typeface="Century Gothic" panose="020B0502020202020204" pitchFamily="34" charset="0"/>
              </a:rPr>
              <a:t>XVIII </a:t>
            </a:r>
            <a:r>
              <a:rPr lang="ru-RU" dirty="0">
                <a:latin typeface="Century Gothic" panose="020B0502020202020204" pitchFamily="34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45730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C5EAD-1082-46ED-8820-0493E30C8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173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8038C6-5D08-4A55-AADD-1F110850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36" y="0"/>
            <a:ext cx="402790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F3A94-A290-4B77-9A97-06D22AFA2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45" y="0"/>
            <a:ext cx="404281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F559F9-0D2E-4D9A-9784-09DBD4A136F9}"/>
              </a:ext>
            </a:extLst>
          </p:cNvPr>
          <p:cNvSpPr txBox="1"/>
          <p:nvPr/>
        </p:nvSpPr>
        <p:spPr>
          <a:xfrm>
            <a:off x="8750105" y="4839286"/>
            <a:ext cx="301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Г. Державин </a:t>
            </a:r>
          </a:p>
          <a:p>
            <a:r>
              <a:rPr lang="ru-RU" dirty="0">
                <a:solidFill>
                  <a:schemeClr val="bg1"/>
                </a:solidFill>
              </a:rPr>
              <a:t>«Богиня здравия», 1795.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Перевод из </a:t>
            </a:r>
            <a:r>
              <a:rPr lang="ru-RU" dirty="0" err="1">
                <a:solidFill>
                  <a:schemeClr val="bg1"/>
                </a:solidFill>
              </a:rPr>
              <a:t>Арифрона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Сикионского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(с немецкого текста)</a:t>
            </a:r>
          </a:p>
        </p:txBody>
      </p:sp>
    </p:spTree>
    <p:extLst>
      <p:ext uri="{BB962C8B-B14F-4D97-AF65-F5344CB8AC3E}">
        <p14:creationId xmlns:p14="http://schemas.microsoft.com/office/powerpoint/2010/main" val="313333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C0D092-FDE3-4090-BE65-CDDA0D2021EF}"/>
              </a:ext>
            </a:extLst>
          </p:cNvPr>
          <p:cNvSpPr txBox="1"/>
          <p:nvPr/>
        </p:nvSpPr>
        <p:spPr>
          <a:xfrm>
            <a:off x="7174524" y="5328701"/>
            <a:ext cx="626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CBE8FE-8791-4856-AFE0-A1E3B9A1C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98" y="0"/>
            <a:ext cx="445536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412FA-F1F1-4700-8CE0-1455E12D1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7" y="0"/>
            <a:ext cx="4294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3C1935-215E-48A4-846F-8561433E6CEF}"/>
              </a:ext>
            </a:extLst>
          </p:cNvPr>
          <p:cNvSpPr txBox="1"/>
          <p:nvPr/>
        </p:nvSpPr>
        <p:spPr>
          <a:xfrm>
            <a:off x="4632961" y="1041007"/>
            <a:ext cx="42437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ПОСЕЙДОН</a:t>
            </a:r>
          </a:p>
          <a:p>
            <a:endParaRPr lang="ru-RU" sz="1600" dirty="0"/>
          </a:p>
          <a:p>
            <a:r>
              <a:rPr lang="ru-RU" sz="1600" dirty="0"/>
              <a:t>Солнце лучами играло </a:t>
            </a:r>
          </a:p>
          <a:p>
            <a:r>
              <a:rPr lang="ru-RU" sz="1600" dirty="0"/>
              <a:t>Над морем, катящим далеко валы; </a:t>
            </a:r>
          </a:p>
          <a:p>
            <a:r>
              <a:rPr lang="ru-RU" sz="1600" dirty="0"/>
              <a:t>На рейде блистал в </a:t>
            </a:r>
            <a:r>
              <a:rPr lang="ru-RU" sz="1600" dirty="0" err="1"/>
              <a:t>отдаленьи</a:t>
            </a:r>
            <a:r>
              <a:rPr lang="ru-RU" sz="1600" dirty="0"/>
              <a:t> корабль, </a:t>
            </a:r>
          </a:p>
          <a:p>
            <a:r>
              <a:rPr lang="ru-RU" sz="1600" dirty="0"/>
              <a:t>Который в отчизну меня поджидал; </a:t>
            </a:r>
          </a:p>
          <a:p>
            <a:r>
              <a:rPr lang="ru-RU" sz="1600" dirty="0"/>
              <a:t>Только попутного не было ветра, </a:t>
            </a:r>
          </a:p>
          <a:p>
            <a:r>
              <a:rPr lang="ru-RU" sz="1600" dirty="0"/>
              <a:t>И я спокойно сидел на белом песке </a:t>
            </a:r>
          </a:p>
          <a:p>
            <a:r>
              <a:rPr lang="ru-RU" sz="1600" dirty="0"/>
              <a:t>Пустынного брега; </a:t>
            </a:r>
          </a:p>
          <a:p>
            <a:r>
              <a:rPr lang="ru-RU" sz="1600" dirty="0"/>
              <a:t>Песнь Одиссея читал я - старую, </a:t>
            </a:r>
          </a:p>
          <a:p>
            <a:r>
              <a:rPr lang="ru-RU" sz="1600" dirty="0"/>
              <a:t>Вечно юную песнь. - Из </a:t>
            </a:r>
            <a:r>
              <a:rPr lang="ru-RU" sz="1600" dirty="0" err="1"/>
              <a:t>ея</a:t>
            </a:r>
            <a:r>
              <a:rPr lang="ru-RU" sz="1600" dirty="0"/>
              <a:t> </a:t>
            </a:r>
          </a:p>
          <a:p>
            <a:r>
              <a:rPr lang="ru-RU" sz="1600" dirty="0"/>
              <a:t>Морем шумящих страниц предо мной </a:t>
            </a:r>
          </a:p>
          <a:p>
            <a:r>
              <a:rPr lang="ru-RU" sz="1600" dirty="0"/>
              <a:t>Радостно жизнь подымалась </a:t>
            </a:r>
          </a:p>
          <a:p>
            <a:r>
              <a:rPr lang="ru-RU" sz="1600" dirty="0"/>
              <a:t>Дыханьем богов, </a:t>
            </a:r>
          </a:p>
          <a:p>
            <a:r>
              <a:rPr lang="ru-RU" sz="1600" dirty="0"/>
              <a:t>И светлой весной человека, </a:t>
            </a:r>
          </a:p>
          <a:p>
            <a:r>
              <a:rPr lang="ru-RU" sz="1600" dirty="0"/>
              <a:t>И небом цветущим Эллады </a:t>
            </a:r>
            <a:r>
              <a:rPr lang="en-US" sz="1600" dirty="0"/>
              <a:t>&lt;</a:t>
            </a:r>
            <a:r>
              <a:rPr lang="ru-RU" sz="1600" dirty="0"/>
              <a:t>…</a:t>
            </a:r>
            <a:r>
              <a:rPr lang="en-US" sz="1600" dirty="0"/>
              <a:t>&gt;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А. Фет, 1842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CA2BF-AA2F-4DB4-9FBF-2DCD426516BA}"/>
              </a:ext>
            </a:extLst>
          </p:cNvPr>
          <p:cNvSpPr txBox="1"/>
          <p:nvPr/>
        </p:nvSpPr>
        <p:spPr>
          <a:xfrm>
            <a:off x="8839200" y="920621"/>
            <a:ext cx="39811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ПОСЕЙДОН</a:t>
            </a:r>
          </a:p>
          <a:p>
            <a:endParaRPr lang="ru-RU" sz="1600" dirty="0"/>
          </a:p>
          <a:p>
            <a:r>
              <a:rPr lang="ru-RU" sz="1600" dirty="0"/>
              <a:t>Солнце играло лучами</a:t>
            </a:r>
          </a:p>
          <a:p>
            <a:r>
              <a:rPr lang="ru-RU" sz="1600" dirty="0"/>
              <a:t>Над вечно зыблемым морем;</a:t>
            </a:r>
          </a:p>
          <a:p>
            <a:r>
              <a:rPr lang="ru-RU" sz="1600" dirty="0"/>
              <a:t>Вдали на рейде</a:t>
            </a:r>
          </a:p>
          <a:p>
            <a:r>
              <a:rPr lang="ru-RU" sz="1600" dirty="0"/>
              <a:t>Блестел корабль, на котором</a:t>
            </a:r>
          </a:p>
          <a:p>
            <a:r>
              <a:rPr lang="ru-RU" sz="1600" dirty="0"/>
              <a:t>Домой я ехать собрался.</a:t>
            </a:r>
          </a:p>
          <a:p>
            <a:r>
              <a:rPr lang="ru-RU" sz="1600" dirty="0"/>
              <a:t>Да не было ветра попутного, —</a:t>
            </a:r>
          </a:p>
          <a:p>
            <a:r>
              <a:rPr lang="ru-RU" sz="1600" dirty="0"/>
              <a:t>И я ещё мирно сидел</a:t>
            </a:r>
          </a:p>
          <a:p>
            <a:r>
              <a:rPr lang="ru-RU" sz="1600" dirty="0"/>
              <a:t>На белой </a:t>
            </a:r>
            <a:r>
              <a:rPr lang="ru-RU" sz="1600" dirty="0" err="1"/>
              <a:t>о́тмели</a:t>
            </a:r>
            <a:endParaRPr lang="ru-RU" sz="1600" dirty="0"/>
          </a:p>
          <a:p>
            <a:r>
              <a:rPr lang="ru-RU" sz="1600" dirty="0"/>
              <a:t>Пустынного берега</a:t>
            </a:r>
          </a:p>
          <a:p>
            <a:r>
              <a:rPr lang="ru-RU" sz="1600" dirty="0"/>
              <a:t>И песнь Одиссея читал —</a:t>
            </a:r>
          </a:p>
          <a:p>
            <a:r>
              <a:rPr lang="ru-RU" sz="1600" dirty="0"/>
              <a:t>Старую, вечно юную песнь…</a:t>
            </a:r>
          </a:p>
          <a:p>
            <a:r>
              <a:rPr lang="ru-RU" sz="1600" dirty="0"/>
              <a:t>И со страниц её, морем шумящих,</a:t>
            </a:r>
          </a:p>
          <a:p>
            <a:r>
              <a:rPr lang="ru-RU" sz="1600" dirty="0"/>
              <a:t>Радостно веяло мне</a:t>
            </a:r>
          </a:p>
          <a:p>
            <a:r>
              <a:rPr lang="ru-RU" sz="1600" dirty="0"/>
              <a:t>Дыханьем богов,</a:t>
            </a:r>
          </a:p>
          <a:p>
            <a:r>
              <a:rPr lang="ru-RU" sz="1600" dirty="0"/>
              <a:t>И светозарной весной человека,</a:t>
            </a:r>
          </a:p>
          <a:p>
            <a:r>
              <a:rPr lang="ru-RU" sz="1600" dirty="0"/>
              <a:t>И небом Эллады цветущим </a:t>
            </a:r>
            <a:r>
              <a:rPr lang="en-US" sz="1600" dirty="0"/>
              <a:t>&lt;</a:t>
            </a:r>
            <a:r>
              <a:rPr lang="ru-RU" sz="1600" dirty="0"/>
              <a:t>…</a:t>
            </a:r>
            <a:r>
              <a:rPr lang="en-US" sz="1600" dirty="0"/>
              <a:t>&gt;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М. Михайлов, 1859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A616C-96BD-4BE9-93E7-F61003B6BD8B}"/>
              </a:ext>
            </a:extLst>
          </p:cNvPr>
          <p:cNvSpPr txBox="1"/>
          <p:nvPr/>
        </p:nvSpPr>
        <p:spPr>
          <a:xfrm>
            <a:off x="372795" y="1041008"/>
            <a:ext cx="4586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POSEIDON</a:t>
            </a:r>
            <a:endParaRPr lang="ru-RU" sz="1600" dirty="0"/>
          </a:p>
          <a:p>
            <a:endParaRPr lang="ru-RU" sz="1600" dirty="0"/>
          </a:p>
          <a:p>
            <a:r>
              <a:rPr lang="de-DE" sz="1600" dirty="0"/>
              <a:t>Die Sonnenlichter spielten</a:t>
            </a:r>
          </a:p>
          <a:p>
            <a:r>
              <a:rPr lang="de-DE" sz="1600" dirty="0"/>
              <a:t>Über das </a:t>
            </a:r>
            <a:r>
              <a:rPr lang="de-DE" sz="1600" dirty="0" err="1"/>
              <a:t>weithinrollende</a:t>
            </a:r>
            <a:r>
              <a:rPr lang="de-DE" sz="1600" dirty="0"/>
              <a:t> Meer;</a:t>
            </a:r>
          </a:p>
          <a:p>
            <a:r>
              <a:rPr lang="de-DE" sz="1600" dirty="0"/>
              <a:t>Fern auf der Reede glänzte das Schiff,</a:t>
            </a:r>
          </a:p>
          <a:p>
            <a:r>
              <a:rPr lang="de-DE" sz="1600" dirty="0"/>
              <a:t>Das mich zur Heimat tragen sollte;</a:t>
            </a:r>
          </a:p>
          <a:p>
            <a:r>
              <a:rPr lang="de-DE" sz="1600" dirty="0"/>
              <a:t>Aber es fehlte an gutem Fahrwind.</a:t>
            </a:r>
          </a:p>
          <a:p>
            <a:r>
              <a:rPr lang="de-DE" sz="1600" dirty="0"/>
              <a:t>Und ich saß noch ruhig auf weißer Düne,</a:t>
            </a:r>
          </a:p>
          <a:p>
            <a:r>
              <a:rPr lang="de-DE" sz="1600" dirty="0"/>
              <a:t>Am einsamen Strand,</a:t>
            </a:r>
          </a:p>
          <a:p>
            <a:r>
              <a:rPr lang="de-DE" sz="1600" dirty="0"/>
              <a:t>Und ich las das Lied vom Odysseus,</a:t>
            </a:r>
          </a:p>
          <a:p>
            <a:r>
              <a:rPr lang="de-DE" sz="1600" dirty="0"/>
              <a:t>Das alte, das ewig junge Lied,</a:t>
            </a:r>
          </a:p>
          <a:p>
            <a:r>
              <a:rPr lang="de-DE" sz="1600" dirty="0"/>
              <a:t>Aus dessen meerdurchrauschten Blättern</a:t>
            </a:r>
          </a:p>
          <a:p>
            <a:r>
              <a:rPr lang="de-DE" sz="1600" dirty="0"/>
              <a:t>Mir freudig entgegenstieg</a:t>
            </a:r>
          </a:p>
          <a:p>
            <a:r>
              <a:rPr lang="de-DE" sz="1600" dirty="0"/>
              <a:t>Der Atem der Götter,</a:t>
            </a:r>
          </a:p>
          <a:p>
            <a:r>
              <a:rPr lang="de-DE" sz="1600" dirty="0"/>
              <a:t>Und der leuchtende Menschenfrühling</a:t>
            </a:r>
          </a:p>
          <a:p>
            <a:r>
              <a:rPr lang="de-DE" sz="1600" dirty="0"/>
              <a:t>Und der blühende Himmel von Hellas &lt;…&gt;</a:t>
            </a:r>
          </a:p>
          <a:p>
            <a:endParaRPr lang="de-DE" sz="1600" dirty="0"/>
          </a:p>
          <a:p>
            <a:r>
              <a:rPr lang="en-US" sz="1600" dirty="0"/>
              <a:t>Heinrich Heine</a:t>
            </a:r>
            <a:r>
              <a:rPr lang="ru-RU" sz="1600" dirty="0"/>
              <a:t>, 1827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99B0F24-422E-498F-BB66-F0D54CE4DFE5}"/>
              </a:ext>
            </a:extLst>
          </p:cNvPr>
          <p:cNvCxnSpPr/>
          <p:nvPr/>
        </p:nvCxnSpPr>
        <p:spPr>
          <a:xfrm>
            <a:off x="4178105" y="267286"/>
            <a:ext cx="0" cy="611944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AB805A9-D9C8-4461-8716-BB1BAFD5F94B}"/>
              </a:ext>
            </a:extLst>
          </p:cNvPr>
          <p:cNvCxnSpPr/>
          <p:nvPr/>
        </p:nvCxnSpPr>
        <p:spPr>
          <a:xfrm>
            <a:off x="8550813" y="243441"/>
            <a:ext cx="0" cy="611944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59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FD4D1-5EC4-406C-B8B1-83B85DC7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99" y="0"/>
            <a:ext cx="427604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6475A-2680-476B-B88B-80D1F4F1A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60" y="0"/>
            <a:ext cx="4276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8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63151-1633-47A5-BEAA-6541420A5B08}"/>
              </a:ext>
            </a:extLst>
          </p:cNvPr>
          <p:cNvSpPr txBox="1"/>
          <p:nvPr/>
        </p:nvSpPr>
        <p:spPr>
          <a:xfrm>
            <a:off x="1720948" y="1768401"/>
            <a:ext cx="8984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>
              <a:latin typeface="Century Gothic" panose="020B0502020202020204" pitchFamily="34" charset="0"/>
            </a:endParaRPr>
          </a:p>
          <a:p>
            <a:pPr algn="ctr"/>
            <a:r>
              <a:rPr lang="ru-RU" sz="4800" dirty="0">
                <a:solidFill>
                  <a:srgbClr val="FFC000"/>
                </a:solidFill>
                <a:latin typeface="Century Gothic" panose="020B0502020202020204" pitchFamily="34" charset="0"/>
              </a:rPr>
              <a:t>3. Оригинальные русские верлибры</a:t>
            </a:r>
          </a:p>
        </p:txBody>
      </p:sp>
    </p:spTree>
    <p:extLst>
      <p:ext uri="{BB962C8B-B14F-4D97-AF65-F5344CB8AC3E}">
        <p14:creationId xmlns:p14="http://schemas.microsoft.com/office/powerpoint/2010/main" val="367901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E6DF3-71A6-4F50-8151-74E66964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1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EB94B-657C-4EC8-874C-D687169F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3" y="1"/>
            <a:ext cx="10315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34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41644-3E8F-45EA-AE23-39A199A70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0" y="0"/>
            <a:ext cx="64401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205F1-4622-47B9-A5AB-93D0F788DF9F}"/>
              </a:ext>
            </a:extLst>
          </p:cNvPr>
          <p:cNvSpPr txBox="1"/>
          <p:nvPr/>
        </p:nvSpPr>
        <p:spPr>
          <a:xfrm>
            <a:off x="7455877" y="1505243"/>
            <a:ext cx="4079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Федор Глинка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«Первый» оригинальный русский верлибр, 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не ориентированный 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на античную традицию.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 err="1">
                <a:latin typeface="Century Gothic" panose="020B0502020202020204" pitchFamily="34" charset="0"/>
              </a:rPr>
              <a:t>Севѣрные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цвѣты</a:t>
            </a:r>
            <a:r>
              <a:rPr lang="ru-RU" sz="2000" dirty="0">
                <a:latin typeface="Century Gothic" panose="020B0502020202020204" pitchFamily="34" charset="0"/>
              </a:rPr>
              <a:t> на 1831 год. СПб, 1830</a:t>
            </a:r>
          </a:p>
        </p:txBody>
      </p:sp>
    </p:spTree>
    <p:extLst>
      <p:ext uri="{BB962C8B-B14F-4D97-AF65-F5344CB8AC3E}">
        <p14:creationId xmlns:p14="http://schemas.microsoft.com/office/powerpoint/2010/main" val="297894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63151-1633-47A5-BEAA-6541420A5B08}"/>
              </a:ext>
            </a:extLst>
          </p:cNvPr>
          <p:cNvSpPr txBox="1"/>
          <p:nvPr/>
        </p:nvSpPr>
        <p:spPr>
          <a:xfrm>
            <a:off x="1706880" y="2274838"/>
            <a:ext cx="8984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Century Gothic" panose="020B0502020202020204" pitchFamily="34" charset="0"/>
              </a:rPr>
              <a:t>Русский свободный стих</a:t>
            </a:r>
          </a:p>
          <a:p>
            <a:pPr algn="ctr"/>
            <a:endParaRPr lang="ru-RU" sz="4800" dirty="0">
              <a:latin typeface="Century Gothic" panose="020B0502020202020204" pitchFamily="34" charset="0"/>
            </a:endParaRPr>
          </a:p>
          <a:p>
            <a:pPr algn="ctr"/>
            <a:r>
              <a:rPr lang="ru-RU" sz="4800" dirty="0">
                <a:solidFill>
                  <a:srgbClr val="FFC000"/>
                </a:solidFill>
                <a:latin typeface="Century Gothic" panose="020B0502020202020204" pitchFamily="34" charset="0"/>
              </a:rPr>
              <a:t>1. На стыке поэзии и музыки</a:t>
            </a:r>
          </a:p>
        </p:txBody>
      </p:sp>
    </p:spTree>
    <p:extLst>
      <p:ext uri="{BB962C8B-B14F-4D97-AF65-F5344CB8AC3E}">
        <p14:creationId xmlns:p14="http://schemas.microsoft.com/office/powerpoint/2010/main" val="3951233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9633E-C605-4474-B322-1EB61C042B2F}"/>
              </a:ext>
            </a:extLst>
          </p:cNvPr>
          <p:cNvSpPr txBox="1"/>
          <p:nvPr/>
        </p:nvSpPr>
        <p:spPr>
          <a:xfrm>
            <a:off x="393896" y="323557"/>
            <a:ext cx="55004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НЕПТУНУ ЛЕВЕРРЬЕ</a:t>
            </a:r>
          </a:p>
          <a:p>
            <a:endParaRPr lang="ru-RU" dirty="0"/>
          </a:p>
          <a:p>
            <a:r>
              <a:rPr lang="ru-RU" dirty="0"/>
              <a:t>Птицей,</a:t>
            </a:r>
          </a:p>
          <a:p>
            <a:r>
              <a:rPr lang="ru-RU" dirty="0"/>
              <a:t>Быстро парящей птицей </a:t>
            </a:r>
            <a:r>
              <a:rPr lang="ru-RU" dirty="0" err="1"/>
              <a:t>Зевеса</a:t>
            </a:r>
            <a:endParaRPr lang="ru-RU" dirty="0"/>
          </a:p>
          <a:p>
            <a:r>
              <a:rPr lang="ru-RU" dirty="0"/>
              <a:t>Быть мне судьбой дано всеобъемлющей.</a:t>
            </a:r>
          </a:p>
          <a:p>
            <a:r>
              <a:rPr lang="ru-RU" dirty="0"/>
              <a:t>Ныне, крылья раскинув над бездной</a:t>
            </a:r>
          </a:p>
          <a:p>
            <a:r>
              <a:rPr lang="ru-RU" dirty="0"/>
              <a:t>Тверди, - ныне над высью я</a:t>
            </a:r>
          </a:p>
          <a:p>
            <a:r>
              <a:rPr lang="ru-RU" dirty="0"/>
              <a:t>Горной, там, где у ног моих</a:t>
            </a:r>
          </a:p>
          <a:p>
            <a:r>
              <a:rPr lang="ru-RU" dirty="0"/>
              <a:t>Воды,</a:t>
            </a:r>
          </a:p>
          <a:p>
            <a:r>
              <a:rPr lang="ru-RU" dirty="0"/>
              <a:t>Вечно несущие белую пену,</a:t>
            </a:r>
          </a:p>
          <a:p>
            <a:r>
              <a:rPr lang="ru-RU" dirty="0"/>
              <a:t>Стонут и старый трезубец Нептуна</a:t>
            </a:r>
          </a:p>
          <a:p>
            <a:r>
              <a:rPr lang="ru-RU" dirty="0"/>
              <a:t>В темных руках повелителя строгого блещет.</a:t>
            </a:r>
          </a:p>
          <a:p>
            <a:r>
              <a:rPr lang="ru-RU" dirty="0"/>
              <a:t>Нет пределов</a:t>
            </a:r>
          </a:p>
          <a:p>
            <a:r>
              <a:rPr lang="ru-RU" dirty="0"/>
              <a:t>Кверху и нет пределов</a:t>
            </a:r>
          </a:p>
          <a:p>
            <a:r>
              <a:rPr lang="ru-RU" dirty="0"/>
              <a:t>Книзу.</a:t>
            </a:r>
          </a:p>
          <a:p>
            <a:endParaRPr lang="ru-RU" dirty="0"/>
          </a:p>
          <a:p>
            <a:r>
              <a:rPr lang="ru-RU" dirty="0"/>
              <a:t>Здравствуй!</a:t>
            </a:r>
          </a:p>
          <a:p>
            <a:r>
              <a:rPr lang="ru-RU" dirty="0"/>
              <a:t>На половинном пути</a:t>
            </a:r>
          </a:p>
          <a:p>
            <a:r>
              <a:rPr lang="ru-RU" dirty="0"/>
              <a:t>К вечности, здравствуй, Нептун! Над собою</a:t>
            </a:r>
          </a:p>
          <a:p>
            <a:r>
              <a:rPr lang="ru-RU" dirty="0"/>
              <a:t>Слышишь ли шумные крылья и ветер,</a:t>
            </a:r>
          </a:p>
          <a:p>
            <a:r>
              <a:rPr lang="ru-RU" dirty="0"/>
              <a:t>Спертый </a:t>
            </a:r>
            <a:r>
              <a:rPr lang="ru-RU" dirty="0" err="1"/>
              <a:t>надгрудными</a:t>
            </a:r>
            <a:r>
              <a:rPr lang="ru-RU" dirty="0"/>
              <a:t> сизыми перьями? Здравствуй!</a:t>
            </a:r>
          </a:p>
          <a:p>
            <a:r>
              <a:rPr lang="ru-RU" dirty="0"/>
              <a:t>Нет мгновенья покою;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DA245-CFB5-4FCD-AC9A-3C016D60A51E}"/>
              </a:ext>
            </a:extLst>
          </p:cNvPr>
          <p:cNvSpPr txBox="1"/>
          <p:nvPr/>
        </p:nvSpPr>
        <p:spPr>
          <a:xfrm>
            <a:off x="7030329" y="562708"/>
            <a:ext cx="609834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Вслед за тобою летящая</a:t>
            </a:r>
          </a:p>
          <a:p>
            <a:r>
              <a:rPr lang="ru-RU" dirty="0"/>
              <a:t>Феба стрела, я вижу, стоит,</a:t>
            </a:r>
          </a:p>
          <a:p>
            <a:r>
              <a:rPr lang="ru-RU" dirty="0"/>
              <a:t>С визгом перья поджавши, в эфире.</a:t>
            </a:r>
          </a:p>
          <a:p>
            <a:r>
              <a:rPr lang="ru-RU" dirty="0"/>
              <a:t>Ты промчался, пронесся, мелькнул и сокрылся,</a:t>
            </a:r>
          </a:p>
          <a:p>
            <a:r>
              <a:rPr lang="ru-RU" dirty="0"/>
              <a:t>А я!</a:t>
            </a:r>
          </a:p>
          <a:p>
            <a:endParaRPr lang="ru-RU" dirty="0"/>
          </a:p>
          <a:p>
            <a:r>
              <a:rPr lang="ru-RU" dirty="0"/>
              <a:t>Здравствуй, Нептун!</a:t>
            </a:r>
          </a:p>
          <a:p>
            <a:r>
              <a:rPr lang="ru-RU" dirty="0"/>
              <a:t>Слышишь ли, брат, над собою</a:t>
            </a:r>
          </a:p>
          <a:p>
            <a:r>
              <a:rPr lang="ru-RU" dirty="0"/>
              <a:t>Шумный полет? - Я принес</a:t>
            </a:r>
          </a:p>
          <a:p>
            <a:r>
              <a:rPr lang="ru-RU" dirty="0"/>
              <a:t>С жаркой, далекой земли,</a:t>
            </a:r>
          </a:p>
          <a:p>
            <a:r>
              <a:rPr lang="ru-RU" dirty="0"/>
              <a:t>Кровью упитанной,</a:t>
            </a:r>
          </a:p>
          <a:p>
            <a:r>
              <a:rPr lang="ru-RU" dirty="0"/>
              <a:t>Трупами тучной,</a:t>
            </a:r>
          </a:p>
          <a:p>
            <a:r>
              <a:rPr lang="ru-RU" dirty="0"/>
              <a:t>Лавром шумящей,</a:t>
            </a:r>
          </a:p>
          <a:p>
            <a:r>
              <a:rPr lang="ru-RU" dirty="0"/>
              <a:t>Мой привет тебе: здравствуй, Нептун!</a:t>
            </a:r>
          </a:p>
          <a:p>
            <a:endParaRPr lang="ru-RU" dirty="0"/>
          </a:p>
          <a:p>
            <a:r>
              <a:rPr lang="ru-RU" dirty="0"/>
              <a:t>Вечно, вечно,</a:t>
            </a:r>
          </a:p>
          <a:p>
            <a:r>
              <a:rPr lang="ru-RU" dirty="0"/>
              <a:t>Как бы ни мчался ты, брат мой,</a:t>
            </a:r>
          </a:p>
          <a:p>
            <a:r>
              <a:rPr lang="ru-RU" dirty="0"/>
              <a:t>Крылья мои зашумят, и орлиный</a:t>
            </a:r>
          </a:p>
          <a:p>
            <a:r>
              <a:rPr lang="ru-RU" dirty="0"/>
              <a:t>Голос к тебе зазвучит по эфиру:</a:t>
            </a:r>
          </a:p>
          <a:p>
            <a:r>
              <a:rPr lang="ru-RU" dirty="0"/>
              <a:t>Здравствуй, Нептун!</a:t>
            </a:r>
          </a:p>
          <a:p>
            <a:endParaRPr lang="ru-RU" dirty="0"/>
          </a:p>
          <a:p>
            <a:r>
              <a:rPr lang="ru-RU" i="1" dirty="0"/>
              <a:t>                                                           А. Фет, 1847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346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41F92F-6C2D-4D7D-AF43-3A3863E8AB00}"/>
              </a:ext>
            </a:extLst>
          </p:cNvPr>
          <p:cNvSpPr txBox="1"/>
          <p:nvPr/>
        </p:nvSpPr>
        <p:spPr>
          <a:xfrm>
            <a:off x="1463041" y="745586"/>
            <a:ext cx="51628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Любезнейший Фет!</a:t>
            </a:r>
          </a:p>
          <a:p>
            <a:r>
              <a:rPr lang="ru-RU" dirty="0"/>
              <a:t>На ваше рифмованное</a:t>
            </a:r>
          </a:p>
          <a:p>
            <a:r>
              <a:rPr lang="ru-RU" dirty="0"/>
              <a:t>И милейшее письмо</a:t>
            </a:r>
          </a:p>
          <a:p>
            <a:r>
              <a:rPr lang="ru-RU" dirty="0"/>
              <a:t>Отвечать стихами</a:t>
            </a:r>
          </a:p>
          <a:p>
            <a:r>
              <a:rPr lang="ru-RU" dirty="0"/>
              <a:t>Я не берусь;</a:t>
            </a:r>
          </a:p>
          <a:p>
            <a:r>
              <a:rPr lang="ru-RU" dirty="0"/>
              <a:t>Разве тем размером,</a:t>
            </a:r>
          </a:p>
          <a:p>
            <a:r>
              <a:rPr lang="ru-RU" dirty="0"/>
              <a:t>Который с легкой руки</a:t>
            </a:r>
          </a:p>
          <a:p>
            <a:r>
              <a:rPr lang="ru-RU" dirty="0"/>
              <a:t>Гете и Гейне</a:t>
            </a:r>
          </a:p>
          <a:p>
            <a:r>
              <a:rPr lang="ru-RU" dirty="0"/>
              <a:t>Привился у нас и сугубо</a:t>
            </a:r>
          </a:p>
          <a:p>
            <a:r>
              <a:rPr lang="ru-RU" dirty="0"/>
              <a:t>Процвел под перстами</a:t>
            </a:r>
          </a:p>
          <a:p>
            <a:r>
              <a:rPr lang="ru-RU" dirty="0"/>
              <a:t>Поэта, носящего имя:</a:t>
            </a:r>
          </a:p>
          <a:p>
            <a:r>
              <a:rPr lang="ru-RU" dirty="0"/>
              <a:t>Фет!</a:t>
            </a:r>
          </a:p>
          <a:p>
            <a:r>
              <a:rPr lang="ru-RU" dirty="0"/>
              <a:t>Размер этот легок,</a:t>
            </a:r>
          </a:p>
          <a:p>
            <a:r>
              <a:rPr lang="ru-RU" dirty="0"/>
              <a:t>Но и коварен:</a:t>
            </a:r>
          </a:p>
          <a:p>
            <a:r>
              <a:rPr lang="ru-RU" dirty="0"/>
              <a:t>Как раз по горло</a:t>
            </a:r>
          </a:p>
          <a:p>
            <a:r>
              <a:rPr lang="ru-RU" dirty="0"/>
              <a:t>Провалишься в прозу</a:t>
            </a:r>
          </a:p>
          <a:p>
            <a:r>
              <a:rPr lang="ru-RU" dirty="0"/>
              <a:t>В самую скудную прозу, —</a:t>
            </a:r>
          </a:p>
          <a:p>
            <a:r>
              <a:rPr lang="ru-RU" dirty="0"/>
              <a:t>И сиди в ней,</a:t>
            </a:r>
          </a:p>
          <a:p>
            <a:r>
              <a:rPr lang="ru-RU" dirty="0"/>
              <a:t>Как грузные сани</a:t>
            </a:r>
          </a:p>
          <a:p>
            <a:r>
              <a:rPr lang="ru-RU" dirty="0"/>
              <a:t>В весенней зажоре! </a:t>
            </a:r>
            <a:r>
              <a:rPr lang="en-US" dirty="0"/>
              <a:t>&lt;</a:t>
            </a:r>
            <a:r>
              <a:rPr lang="ru-RU" dirty="0"/>
              <a:t>…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307C4-31F8-4803-81AB-0DBAAA00AE95}"/>
              </a:ext>
            </a:extLst>
          </p:cNvPr>
          <p:cNvSpPr txBox="1"/>
          <p:nvPr/>
        </p:nvSpPr>
        <p:spPr>
          <a:xfrm>
            <a:off x="6471139" y="813675"/>
            <a:ext cx="455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Из письма И. Тургенева Фету (1864)</a:t>
            </a:r>
          </a:p>
        </p:txBody>
      </p:sp>
    </p:spTree>
    <p:extLst>
      <p:ext uri="{BB962C8B-B14F-4D97-AF65-F5344CB8AC3E}">
        <p14:creationId xmlns:p14="http://schemas.microsoft.com/office/powerpoint/2010/main" val="3094949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D41E4-0E4C-443C-969F-B98D3D1D2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79" y="0"/>
            <a:ext cx="10037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8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4F30E7-F053-4172-80FF-91C003835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39" y="292254"/>
            <a:ext cx="3707811" cy="5605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25D9C-E2CF-4D64-9390-3731772B1D19}"/>
              </a:ext>
            </a:extLst>
          </p:cNvPr>
          <p:cNvSpPr txBox="1"/>
          <p:nvPr/>
        </p:nvSpPr>
        <p:spPr>
          <a:xfrm>
            <a:off x="1545145" y="6013939"/>
            <a:ext cx="302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Эмиль Верхарн 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</a:rPr>
              <a:t>(1855-1916)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8E805-BAED-425F-BAAA-B0C3901C2805}"/>
              </a:ext>
            </a:extLst>
          </p:cNvPr>
          <p:cNvSpPr txBox="1"/>
          <p:nvPr/>
        </p:nvSpPr>
        <p:spPr>
          <a:xfrm>
            <a:off x="6096000" y="6013939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Уолт Уитмен 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</a:rPr>
              <a:t>(1819-1892)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F03FA-6CE4-4996-B8A4-265025DBD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" y="292254"/>
            <a:ext cx="3927024" cy="55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6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73A2A9-295A-4630-A5BD-F29AF635F294}"/>
              </a:ext>
            </a:extLst>
          </p:cNvPr>
          <p:cNvSpPr txBox="1"/>
          <p:nvPr/>
        </p:nvSpPr>
        <p:spPr>
          <a:xfrm>
            <a:off x="675249" y="207059"/>
            <a:ext cx="714638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взгляде на весенние цветы,</a:t>
            </a:r>
          </a:p>
          <a:p>
            <a:r>
              <a:rPr lang="ru-RU" dirty="0"/>
              <a:t>желтые и белые,</a:t>
            </a:r>
          </a:p>
          <a:p>
            <a:r>
              <a:rPr lang="ru-RU" dirty="0"/>
              <a:t>милые своею простотой,</a:t>
            </a:r>
          </a:p>
          <a:p>
            <a:r>
              <a:rPr lang="ru-RU" dirty="0"/>
              <a:t>я вспоминаю Ваши щеки,</a:t>
            </a:r>
          </a:p>
          <a:p>
            <a:r>
              <a:rPr lang="ru-RU" dirty="0"/>
              <a:t>горящие румянцем зари</a:t>
            </a:r>
          </a:p>
          <a:p>
            <a:r>
              <a:rPr lang="ru-RU" dirty="0"/>
              <a:t>смутной и страстно тревожащей.</a:t>
            </a:r>
          </a:p>
          <a:p>
            <a:r>
              <a:rPr lang="ru-RU" dirty="0"/>
              <a:t>Глядя на быстрые речки,</a:t>
            </a:r>
          </a:p>
          <a:p>
            <a:endParaRPr lang="ru-RU" dirty="0"/>
          </a:p>
          <a:p>
            <a:r>
              <a:rPr lang="ru-RU" dirty="0"/>
              <a:t>пенящиеся, бурливые,</a:t>
            </a:r>
          </a:p>
          <a:p>
            <a:r>
              <a:rPr lang="ru-RU" dirty="0"/>
              <a:t>уносящие бревна и ветки,</a:t>
            </a:r>
          </a:p>
          <a:p>
            <a:r>
              <a:rPr lang="ru-RU" dirty="0"/>
              <a:t>дробящие отраженную голубизну небес,</a:t>
            </a:r>
          </a:p>
          <a:p>
            <a:r>
              <a:rPr lang="ru-RU" dirty="0"/>
              <a:t>думаю я о карих,</a:t>
            </a:r>
          </a:p>
          <a:p>
            <a:r>
              <a:rPr lang="ru-RU" dirty="0"/>
              <a:t>стоячих,</a:t>
            </a:r>
          </a:p>
          <a:p>
            <a:r>
              <a:rPr lang="ru-RU" dirty="0"/>
              <a:t>волнующих своею неподвижностью</a:t>
            </a:r>
          </a:p>
          <a:p>
            <a:r>
              <a:rPr lang="ru-RU" dirty="0"/>
              <a:t>глазах.</a:t>
            </a:r>
          </a:p>
          <a:p>
            <a:endParaRPr lang="ru-RU" dirty="0"/>
          </a:p>
          <a:p>
            <a:r>
              <a:rPr lang="ru-RU" dirty="0"/>
              <a:t>И следя по вечернему небу</a:t>
            </a:r>
          </a:p>
          <a:p>
            <a:r>
              <a:rPr lang="ru-RU" dirty="0"/>
              <a:t>знамен фабричного дыма,</a:t>
            </a:r>
          </a:p>
          <a:p>
            <a:r>
              <a:rPr lang="ru-RU" dirty="0"/>
              <a:t>за медленным трепетом</a:t>
            </a:r>
          </a:p>
          <a:p>
            <a:r>
              <a:rPr lang="ru-RU" dirty="0"/>
              <a:t>я вижу Ваши волосы</a:t>
            </a:r>
          </a:p>
          <a:p>
            <a:r>
              <a:rPr lang="ru-RU" dirty="0"/>
              <a:t>не развевающиеся,</a:t>
            </a:r>
          </a:p>
          <a:p>
            <a:r>
              <a:rPr lang="ru-RU" dirty="0"/>
              <a:t>короткие,</a:t>
            </a:r>
          </a:p>
          <a:p>
            <a:r>
              <a:rPr lang="ru-RU" dirty="0"/>
              <a:t>и даже еще более короткие,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A6711-0CD7-40AB-A124-BE6E9180A5CA}"/>
              </a:ext>
            </a:extLst>
          </p:cNvPr>
          <p:cNvSpPr txBox="1"/>
          <p:nvPr/>
        </p:nvSpPr>
        <p:spPr>
          <a:xfrm>
            <a:off x="6453553" y="207059"/>
            <a:ext cx="60983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когда я видел Вас последний раз.</a:t>
            </a:r>
          </a:p>
          <a:p>
            <a:r>
              <a:rPr lang="ru-RU" dirty="0"/>
              <a:t>Целую ночь, целый день</a:t>
            </a:r>
          </a:p>
          <a:p>
            <a:r>
              <a:rPr lang="ru-RU" dirty="0"/>
              <a:t>я слышу шум машин,</a:t>
            </a:r>
          </a:p>
          <a:p>
            <a:r>
              <a:rPr lang="ru-RU" dirty="0"/>
              <a:t>как биение неустанного сердца,</a:t>
            </a:r>
          </a:p>
          <a:p>
            <a:r>
              <a:rPr lang="ru-RU" dirty="0"/>
              <a:t>и все утра, все вечера</a:t>
            </a:r>
          </a:p>
          <a:p>
            <a:r>
              <a:rPr lang="ru-RU" dirty="0"/>
              <a:t>меня мучит мысль о Вашем сердце,</a:t>
            </a:r>
          </a:p>
          <a:p>
            <a:r>
              <a:rPr lang="ru-RU" dirty="0"/>
              <a:t>которое, увы! бьется не для меня,</a:t>
            </a:r>
          </a:p>
          <a:p>
            <a:r>
              <a:rPr lang="ru-RU" dirty="0"/>
              <a:t>не для меня!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М. Кузмин, 1907</a:t>
            </a:r>
          </a:p>
        </p:txBody>
      </p:sp>
    </p:spTree>
    <p:extLst>
      <p:ext uri="{BB962C8B-B14F-4D97-AF65-F5344CB8AC3E}">
        <p14:creationId xmlns:p14="http://schemas.microsoft.com/office/powerpoint/2010/main" val="77878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F1BFD1-EAFF-416F-9772-2A3EC6261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32" y="0"/>
            <a:ext cx="431899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FC05C6-B3A1-48D2-AECA-6FCF506A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15" y="0"/>
            <a:ext cx="4609541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C0DEF7-E92A-4E52-9184-A2DB0AF1E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3" y="-17585"/>
            <a:ext cx="452983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2A190E-22A2-4506-B205-C2584DF2BDE4}"/>
              </a:ext>
            </a:extLst>
          </p:cNvPr>
          <p:cNvSpPr txBox="1"/>
          <p:nvPr/>
        </p:nvSpPr>
        <p:spPr>
          <a:xfrm>
            <a:off x="675249" y="590843"/>
            <a:ext cx="299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И. Садофьев, из книги «Динамо-стихи» (1918)</a:t>
            </a:r>
          </a:p>
        </p:txBody>
      </p:sp>
    </p:spTree>
    <p:extLst>
      <p:ext uri="{BB962C8B-B14F-4D97-AF65-F5344CB8AC3E}">
        <p14:creationId xmlns:p14="http://schemas.microsoft.com/office/powerpoint/2010/main" val="2618487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C14288-5DD8-4D53-AFF3-61B3D6F82571}"/>
              </a:ext>
            </a:extLst>
          </p:cNvPr>
          <p:cNvSpPr txBox="1"/>
          <p:nvPr/>
        </p:nvSpPr>
        <p:spPr>
          <a:xfrm>
            <a:off x="1012873" y="351692"/>
            <a:ext cx="773723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 «СЕЛЬСКОГО ЧАСОСЛОВА»</a:t>
            </a:r>
          </a:p>
          <a:p>
            <a:endParaRPr lang="ru-RU" dirty="0"/>
          </a:p>
          <a:p>
            <a:r>
              <a:rPr lang="ru-RU" dirty="0"/>
              <a:t>О красная вечерняя заря!</a:t>
            </a:r>
          </a:p>
          <a:p>
            <a:r>
              <a:rPr lang="ru-RU" dirty="0"/>
              <a:t>        Прости мне крик мой.</a:t>
            </a:r>
          </a:p>
          <a:p>
            <a:r>
              <a:rPr lang="ru-RU" dirty="0"/>
              <a:t>Прости, что спутал я твою Медведицу</a:t>
            </a:r>
          </a:p>
          <a:p>
            <a:r>
              <a:rPr lang="ru-RU" dirty="0"/>
              <a:t>        С черпаком водовоза...</a:t>
            </a:r>
          </a:p>
          <a:p>
            <a:endParaRPr lang="ru-RU" dirty="0"/>
          </a:p>
          <a:p>
            <a:r>
              <a:rPr lang="ru-RU" dirty="0"/>
              <a:t>Пастухи пустыни -</a:t>
            </a:r>
          </a:p>
          <a:p>
            <a:r>
              <a:rPr lang="ru-RU" dirty="0"/>
              <a:t>Что мы знаем?..</a:t>
            </a:r>
          </a:p>
          <a:p>
            <a:r>
              <a:rPr lang="ru-RU" dirty="0"/>
              <a:t>Только ведь приходское училище</a:t>
            </a:r>
          </a:p>
          <a:p>
            <a:r>
              <a:rPr lang="ru-RU" dirty="0"/>
              <a:t>                Я кончил,</a:t>
            </a:r>
          </a:p>
          <a:p>
            <a:r>
              <a:rPr lang="ru-RU" dirty="0"/>
              <a:t>Только знаю библию да сказки,</a:t>
            </a:r>
          </a:p>
          <a:p>
            <a:r>
              <a:rPr lang="ru-RU" dirty="0"/>
              <a:t>Только знаю, что поет овес при ветре...</a:t>
            </a:r>
          </a:p>
          <a:p>
            <a:r>
              <a:rPr lang="ru-RU" dirty="0"/>
              <a:t>                Да еще</a:t>
            </a:r>
          </a:p>
          <a:p>
            <a:r>
              <a:rPr lang="ru-RU" dirty="0"/>
              <a:t>        По праздникам</a:t>
            </a:r>
          </a:p>
          <a:p>
            <a:r>
              <a:rPr lang="ru-RU" dirty="0"/>
              <a:t>        Играть в гармошку.</a:t>
            </a:r>
          </a:p>
          <a:p>
            <a:endParaRPr lang="ru-RU" dirty="0"/>
          </a:p>
          <a:p>
            <a:r>
              <a:rPr lang="ru-RU" dirty="0"/>
              <a:t>Но постиг я...</a:t>
            </a:r>
          </a:p>
          <a:p>
            <a:r>
              <a:rPr lang="ru-RU" dirty="0"/>
              <a:t>Верю, что погибнуть лучше,</a:t>
            </a:r>
          </a:p>
          <a:p>
            <a:r>
              <a:rPr lang="ru-RU" dirty="0"/>
              <a:t>Чем остаться</a:t>
            </a:r>
          </a:p>
          <a:p>
            <a:r>
              <a:rPr lang="ru-RU" dirty="0"/>
              <a:t>      С содранною</a:t>
            </a:r>
          </a:p>
          <a:p>
            <a:r>
              <a:rPr lang="ru-RU" dirty="0"/>
              <a:t>      Кожей.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6B062-B17D-42D2-A08E-7068F661C77E}"/>
              </a:ext>
            </a:extLst>
          </p:cNvPr>
          <p:cNvSpPr txBox="1"/>
          <p:nvPr/>
        </p:nvSpPr>
        <p:spPr>
          <a:xfrm>
            <a:off x="6917787" y="351692"/>
            <a:ext cx="60983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Гибни, край мой!</a:t>
            </a:r>
          </a:p>
          <a:p>
            <a:endParaRPr lang="ru-RU" dirty="0"/>
          </a:p>
          <a:p>
            <a:r>
              <a:rPr lang="ru-RU" dirty="0"/>
              <a:t>Гибни, Русь моя,</a:t>
            </a:r>
          </a:p>
          <a:p>
            <a:r>
              <a:rPr lang="ru-RU" dirty="0"/>
              <a:t>      </a:t>
            </a:r>
            <a:r>
              <a:rPr lang="ru-RU" dirty="0" err="1"/>
              <a:t>Начертательница</a:t>
            </a:r>
            <a:endParaRPr lang="ru-RU" dirty="0"/>
          </a:p>
          <a:p>
            <a:r>
              <a:rPr lang="ru-RU" dirty="0"/>
              <a:t>      Третьего</a:t>
            </a:r>
          </a:p>
          <a:p>
            <a:r>
              <a:rPr lang="ru-RU" dirty="0"/>
              <a:t>      Завета.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Сергей Есенин, 1918</a:t>
            </a:r>
          </a:p>
        </p:txBody>
      </p:sp>
    </p:spTree>
    <p:extLst>
      <p:ext uri="{BB962C8B-B14F-4D97-AF65-F5344CB8AC3E}">
        <p14:creationId xmlns:p14="http://schemas.microsoft.com/office/powerpoint/2010/main" val="170742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FA2270-A3E1-4BA5-9BE7-C615F98A6D9B}"/>
              </a:ext>
            </a:extLst>
          </p:cNvPr>
          <p:cNvSpPr txBox="1"/>
          <p:nvPr/>
        </p:nvSpPr>
        <p:spPr>
          <a:xfrm>
            <a:off x="1434904" y="1074509"/>
            <a:ext cx="958009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«Поэзия наших дней выдвинула свободный стих и метод ритмической деталировки образа. Это противоречие временное. </a:t>
            </a:r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Свободный стих для поэзии — прежде всего средство приблизиться к выражению новой жизни</a:t>
            </a:r>
            <a:r>
              <a:rPr lang="ru-RU" sz="2400" dirty="0">
                <a:latin typeface="Century Gothic" panose="020B0502020202020204" pitchFamily="34" charset="0"/>
              </a:rPr>
              <a:t>, и в настоящее время он до некоторой степени вступил на путь собирания (появление теории свободного стиха). Только свободный стих может охватить все богатство и сложность того ритмического потока, в котором и движется рабочий на современном заводе»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                                              </a:t>
            </a:r>
            <a:r>
              <a:rPr lang="ru-RU" dirty="0" err="1">
                <a:latin typeface="Century Gothic" panose="020B0502020202020204" pitchFamily="34" charset="0"/>
              </a:rPr>
              <a:t>Перелешин</a:t>
            </a:r>
            <a:r>
              <a:rPr lang="ru-RU" dirty="0">
                <a:latin typeface="Century Gothic" panose="020B0502020202020204" pitchFamily="34" charset="0"/>
              </a:rPr>
              <a:t> Б. Об индустриальных ритмах 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                                          в пролетарской беллетристике // Твори! 1921. № 2.</a:t>
            </a:r>
          </a:p>
        </p:txBody>
      </p:sp>
    </p:spTree>
    <p:extLst>
      <p:ext uri="{BB962C8B-B14F-4D97-AF65-F5344CB8AC3E}">
        <p14:creationId xmlns:p14="http://schemas.microsoft.com/office/powerpoint/2010/main" val="387502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D202CD-375D-40BD-976C-1256416AA577}"/>
              </a:ext>
            </a:extLst>
          </p:cNvPr>
          <p:cNvSpPr txBox="1"/>
          <p:nvPr/>
        </p:nvSpPr>
        <p:spPr>
          <a:xfrm>
            <a:off x="1390357" y="1620580"/>
            <a:ext cx="96926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«Как всякий стиль и всякая форма, так и свободный стих (как форма стихотворения и стиль поэзии) в конце концов отражают сущность всей структуры общества. </a:t>
            </a:r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Развитие свободного стиха тесно связано с развитием индивидуалистических тенденций буржуазного общества </a:t>
            </a:r>
            <a:r>
              <a:rPr lang="ru-RU" sz="2400" dirty="0">
                <a:latin typeface="Century Gothic" panose="020B0502020202020204" pitchFamily="34" charset="0"/>
              </a:rPr>
              <a:t>— точнее: индивидуалистических тенденций мелкой буржуазии»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                                                         Маца И. Литература и пролетариат на Западе. 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                                                     М., 1927.</a:t>
            </a:r>
          </a:p>
        </p:txBody>
      </p:sp>
    </p:spTree>
    <p:extLst>
      <p:ext uri="{BB962C8B-B14F-4D97-AF65-F5344CB8AC3E}">
        <p14:creationId xmlns:p14="http://schemas.microsoft.com/office/powerpoint/2010/main" val="1676075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D75195-C57E-43A0-8F4E-AC29634BB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2" y="208720"/>
            <a:ext cx="3812345" cy="54975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B588D-52EC-45D1-B2D3-C6D60EB3C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62" y="177744"/>
            <a:ext cx="3648075" cy="5476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5E1FF3-8334-4DD9-9712-12BAA4BDD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75" y="177744"/>
            <a:ext cx="3418449" cy="5528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83E25-4049-4048-A790-A9C65A359CFB}"/>
              </a:ext>
            </a:extLst>
          </p:cNvPr>
          <p:cNvSpPr txBox="1"/>
          <p:nvPr/>
        </p:nvSpPr>
        <p:spPr>
          <a:xfrm>
            <a:off x="919088" y="6035040"/>
            <a:ext cx="1035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Начало советской неподцензурной поэзии</a:t>
            </a:r>
          </a:p>
        </p:txBody>
      </p:sp>
    </p:spTree>
    <p:extLst>
      <p:ext uri="{BB962C8B-B14F-4D97-AF65-F5344CB8AC3E}">
        <p14:creationId xmlns:p14="http://schemas.microsoft.com/office/powerpoint/2010/main" val="79092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ECCDA9-93BA-414A-B8B3-DD1631E9B077}"/>
              </a:ext>
            </a:extLst>
          </p:cNvPr>
          <p:cNvSpPr txBox="1"/>
          <p:nvPr/>
        </p:nvSpPr>
        <p:spPr>
          <a:xfrm>
            <a:off x="1139482" y="759654"/>
            <a:ext cx="796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527A48-3C00-45B9-B156-5D8C25A95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6" y="0"/>
            <a:ext cx="4358308" cy="6845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F2D95-B66B-4707-B996-AD68FF5887F2}"/>
              </a:ext>
            </a:extLst>
          </p:cNvPr>
          <p:cNvSpPr txBox="1"/>
          <p:nvPr/>
        </p:nvSpPr>
        <p:spPr>
          <a:xfrm>
            <a:off x="6344530" y="1716258"/>
            <a:ext cx="5148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Собрание народных русских песен с их голосами. На музыку положил Иван </a:t>
            </a:r>
            <a:r>
              <a:rPr lang="ru-RU" dirty="0" err="1">
                <a:latin typeface="Century Gothic" panose="020B0502020202020204" pitchFamily="34" charset="0"/>
              </a:rPr>
              <a:t>Прач</a:t>
            </a:r>
            <a:r>
              <a:rPr lang="ru-RU" dirty="0">
                <a:latin typeface="Century Gothic" panose="020B0502020202020204" pitchFamily="34" charset="0"/>
              </a:rPr>
              <a:t>, 1790.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Один из старейших печатных сборников </a:t>
            </a:r>
            <a:r>
              <a:rPr lang="ru-RU" dirty="0">
                <a:solidFill>
                  <a:srgbClr val="FFC000"/>
                </a:solidFill>
                <a:latin typeface="Century Gothic" panose="020B0502020202020204" pitchFamily="34" charset="0"/>
              </a:rPr>
              <a:t>русских народных песен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4266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BE6C5B-8579-43BF-B23D-5E686B2D721B}"/>
              </a:ext>
            </a:extLst>
          </p:cNvPr>
          <p:cNvSpPr txBox="1"/>
          <p:nvPr/>
        </p:nvSpPr>
        <p:spPr>
          <a:xfrm>
            <a:off x="618978" y="604911"/>
            <a:ext cx="855315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Она его спрашивала:</a:t>
            </a:r>
          </a:p>
          <a:p>
            <a:r>
              <a:rPr lang="ru-RU" dirty="0"/>
              <a:t>— Ты доволен?</a:t>
            </a:r>
          </a:p>
          <a:p>
            <a:r>
              <a:rPr lang="ru-RU" dirty="0"/>
              <a:t>Ты поёшь...</a:t>
            </a:r>
          </a:p>
          <a:p>
            <a:r>
              <a:rPr lang="ru-RU" dirty="0"/>
              <a:t>И он отвечал ей:</a:t>
            </a:r>
          </a:p>
          <a:p>
            <a:r>
              <a:rPr lang="ru-RU" dirty="0"/>
              <a:t>— Мне хорошо, я доволен, пою...</a:t>
            </a:r>
          </a:p>
          <a:p>
            <a:r>
              <a:rPr lang="ru-RU" dirty="0"/>
              <a:t>— А как же ты узнаёшь,</a:t>
            </a:r>
          </a:p>
          <a:p>
            <a:r>
              <a:rPr lang="ru-RU" dirty="0"/>
              <a:t>Хорошо мне иль плохо, —</a:t>
            </a:r>
          </a:p>
          <a:p>
            <a:r>
              <a:rPr lang="ru-RU" dirty="0"/>
              <a:t>Ведь я не пою никогда!</a:t>
            </a:r>
          </a:p>
          <a:p>
            <a:endParaRPr lang="ru-RU" dirty="0"/>
          </a:p>
          <a:p>
            <a:r>
              <a:rPr lang="ru-RU" dirty="0"/>
              <a:t>Я слушаю ночь,</a:t>
            </a:r>
          </a:p>
          <a:p>
            <a:r>
              <a:rPr lang="ru-RU" dirty="0"/>
              <a:t>И я ее не слышу;</a:t>
            </a:r>
          </a:p>
          <a:p>
            <a:r>
              <a:rPr lang="ru-RU" dirty="0"/>
              <a:t>Бабочка ночная, летя на огонь,</a:t>
            </a:r>
          </a:p>
          <a:p>
            <a:r>
              <a:rPr lang="ru-RU" dirty="0"/>
              <a:t>Слепо стучится в окно...</a:t>
            </a:r>
          </a:p>
          <a:p>
            <a:r>
              <a:rPr lang="ru-RU" dirty="0"/>
              <a:t>О чем же петь?</a:t>
            </a:r>
          </a:p>
          <a:p>
            <a:r>
              <a:rPr lang="ru-RU" dirty="0"/>
              <a:t>Не о бабочке ли,</a:t>
            </a:r>
          </a:p>
          <a:p>
            <a:r>
              <a:rPr lang="ru-RU" dirty="0"/>
              <a:t>Которую манит пламя?</a:t>
            </a:r>
          </a:p>
          <a:p>
            <a:endParaRPr lang="ru-RU" dirty="0"/>
          </a:p>
          <a:p>
            <a:r>
              <a:rPr lang="ru-RU" dirty="0"/>
              <a:t>Соснам тихо и сонно.</a:t>
            </a:r>
          </a:p>
          <a:p>
            <a:r>
              <a:rPr lang="ru-RU" dirty="0"/>
              <a:t>Трава шуршит.</a:t>
            </a:r>
          </a:p>
          <a:p>
            <a:r>
              <a:rPr lang="ru-RU" dirty="0"/>
              <a:t>Падают звезды... —</a:t>
            </a:r>
          </a:p>
          <a:p>
            <a:r>
              <a:rPr lang="ru-RU" dirty="0"/>
              <a:t>Я слушаю ночь...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76FF2-7AC9-4679-B1F9-7273E6F2735A}"/>
              </a:ext>
            </a:extLst>
          </p:cNvPr>
          <p:cNvSpPr txBox="1"/>
          <p:nvPr/>
        </p:nvSpPr>
        <p:spPr>
          <a:xfrm>
            <a:off x="5736102" y="604911"/>
            <a:ext cx="60983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Ночь ни слова не скажет,</a:t>
            </a:r>
          </a:p>
          <a:p>
            <a:r>
              <a:rPr lang="ru-RU" dirty="0"/>
              <a:t>Как ты не спишь,</a:t>
            </a:r>
          </a:p>
          <a:p>
            <a:r>
              <a:rPr lang="ru-RU" dirty="0"/>
              <a:t>А я ведь знаю, что ты не спишь,</a:t>
            </a:r>
          </a:p>
          <a:p>
            <a:r>
              <a:rPr lang="ru-RU" dirty="0"/>
              <a:t>Я все равно знаю, что ты не спишь,</a:t>
            </a:r>
          </a:p>
          <a:p>
            <a:r>
              <a:rPr lang="ru-RU" dirty="0"/>
              <a:t>Ты ждешь меня.</a:t>
            </a:r>
          </a:p>
          <a:p>
            <a:r>
              <a:rPr lang="ru-RU" dirty="0"/>
              <a:t>И я это знаю...</a:t>
            </a:r>
          </a:p>
          <a:p>
            <a:endParaRPr lang="ru-RU" dirty="0"/>
          </a:p>
          <a:p>
            <a:r>
              <a:rPr lang="ru-RU" dirty="0"/>
              <a:t>Ночь молчит, —</a:t>
            </a:r>
          </a:p>
          <a:p>
            <a:r>
              <a:rPr lang="ru-RU" dirty="0"/>
              <a:t>Что она может сказать?!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И. Пулькин, из цикла «Пан», 1936</a:t>
            </a:r>
          </a:p>
        </p:txBody>
      </p:sp>
    </p:spTree>
    <p:extLst>
      <p:ext uri="{BB962C8B-B14F-4D97-AF65-F5344CB8AC3E}">
        <p14:creationId xmlns:p14="http://schemas.microsoft.com/office/powerpoint/2010/main" val="1053415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49810D-213B-4D71-AB8C-3C7DD3B2DB4E}"/>
              </a:ext>
            </a:extLst>
          </p:cNvPr>
          <p:cNvSpPr txBox="1"/>
          <p:nvPr/>
        </p:nvSpPr>
        <p:spPr>
          <a:xfrm>
            <a:off x="812802" y="612844"/>
            <a:ext cx="8018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ОН САМОДУР</a:t>
            </a:r>
          </a:p>
          <a:p>
            <a:endParaRPr lang="ru-RU" dirty="0"/>
          </a:p>
          <a:p>
            <a:r>
              <a:rPr lang="ru-RU" dirty="0"/>
              <a:t>Он самодур.</a:t>
            </a:r>
          </a:p>
          <a:p>
            <a:r>
              <a:rPr lang="ru-RU" dirty="0"/>
              <a:t>Врождённый самодур и тупица.</a:t>
            </a:r>
          </a:p>
          <a:p>
            <a:r>
              <a:rPr lang="ru-RU" dirty="0"/>
              <a:t>Но у него на погонах звездочка,</a:t>
            </a:r>
          </a:p>
          <a:p>
            <a:r>
              <a:rPr lang="ru-RU" dirty="0"/>
              <a:t>и мы — хотим, не хотим —</a:t>
            </a:r>
          </a:p>
          <a:p>
            <a:r>
              <a:rPr lang="ru-RU" dirty="0"/>
              <a:t>должны ему подчиняться.</a:t>
            </a:r>
          </a:p>
          <a:p>
            <a:endParaRPr lang="ru-RU" dirty="0"/>
          </a:p>
          <a:p>
            <a:r>
              <a:rPr lang="ru-RU" dirty="0"/>
              <a:t>Он уже загубил половину роты</a:t>
            </a:r>
          </a:p>
          <a:p>
            <a:r>
              <a:rPr lang="ru-RU" dirty="0"/>
              <a:t>и собирается погубить другую.</a:t>
            </a:r>
          </a:p>
          <a:p>
            <a:r>
              <a:rPr lang="ru-RU" dirty="0"/>
              <a:t>Но и мы кое-чему научились,</a:t>
            </a:r>
          </a:p>
          <a:p>
            <a:r>
              <a:rPr lang="ru-RU" dirty="0"/>
              <a:t>и когда он бросает нас</a:t>
            </a:r>
          </a:p>
          <a:p>
            <a:r>
              <a:rPr lang="ru-RU" dirty="0"/>
              <a:t>на проволочные заграждения,—</a:t>
            </a:r>
          </a:p>
          <a:p>
            <a:r>
              <a:rPr lang="ru-RU" dirty="0"/>
              <a:t>мы расползаемся по воронкам</a:t>
            </a:r>
          </a:p>
          <a:p>
            <a:r>
              <a:rPr lang="ru-RU" dirty="0"/>
              <a:t>и ждем, когда ему надоест</a:t>
            </a:r>
          </a:p>
          <a:p>
            <a:r>
              <a:rPr lang="ru-RU" dirty="0"/>
              <a:t>надрывать горло из окопа,</a:t>
            </a:r>
          </a:p>
          <a:p>
            <a:r>
              <a:rPr lang="ru-RU" dirty="0"/>
              <a:t>он вылезет и начнет поднимать нас</a:t>
            </a:r>
          </a:p>
          <a:p>
            <a:r>
              <a:rPr lang="ru-RU" dirty="0"/>
              <a:t>под огонь немецких пулеметов.</a:t>
            </a:r>
          </a:p>
          <a:p>
            <a:endParaRPr lang="ru-RU" dirty="0"/>
          </a:p>
          <a:p>
            <a:r>
              <a:rPr lang="ru-RU" dirty="0"/>
              <a:t>Однажды он и сам угодит под него.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C17B7-99DD-404E-B51A-148B95C5BBE2}"/>
              </a:ext>
            </a:extLst>
          </p:cNvPr>
          <p:cNvSpPr txBox="1"/>
          <p:nvPr/>
        </p:nvSpPr>
        <p:spPr>
          <a:xfrm>
            <a:off x="7368540" y="5875823"/>
            <a:ext cx="561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Ю. </a:t>
            </a:r>
            <a:r>
              <a:rPr lang="ru-RU" dirty="0" err="1">
                <a:latin typeface="Century Gothic" panose="020B0502020202020204" pitchFamily="34" charset="0"/>
              </a:rPr>
              <a:t>Белаш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ED6D9-6E18-428D-AD23-E8F5EEE4A6AB}"/>
              </a:ext>
            </a:extLst>
          </p:cNvPr>
          <p:cNvSpPr txBox="1"/>
          <p:nvPr/>
        </p:nvSpPr>
        <p:spPr>
          <a:xfrm>
            <a:off x="7369907" y="2235799"/>
            <a:ext cx="408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Во </a:t>
            </a:r>
            <a:r>
              <a:rPr lang="ru-RU" dirty="0">
                <a:solidFill>
                  <a:srgbClr val="FFC000"/>
                </a:solidFill>
                <a:latin typeface="Century Gothic" panose="020B0502020202020204" pitchFamily="34" charset="0"/>
              </a:rPr>
              <a:t>«фронтовой поэзии»</a:t>
            </a:r>
            <a:r>
              <a:rPr lang="ru-RU" dirty="0">
                <a:latin typeface="Century Gothic" panose="020B0502020202020204" pitchFamily="34" charset="0"/>
              </a:rPr>
              <a:t> к верлибру часто прибегали для выражения неприкрытой «правды жизни». Печатались такие стихи, как правило, уже в 60-х–70-х гг. </a:t>
            </a:r>
          </a:p>
        </p:txBody>
      </p:sp>
    </p:spTree>
    <p:extLst>
      <p:ext uri="{BB962C8B-B14F-4D97-AF65-F5344CB8AC3E}">
        <p14:creationId xmlns:p14="http://schemas.microsoft.com/office/powerpoint/2010/main" val="2895499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8DC59-C85A-4BFC-BB8A-BEBD10707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91" y="-3517"/>
            <a:ext cx="9148689" cy="68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1D0415-3990-4892-BCDA-54D4F41D14FE}"/>
              </a:ext>
            </a:extLst>
          </p:cNvPr>
          <p:cNvSpPr txBox="1"/>
          <p:nvPr/>
        </p:nvSpPr>
        <p:spPr>
          <a:xfrm>
            <a:off x="323557" y="576775"/>
            <a:ext cx="106914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Здесь лежат ленинградцы.</a:t>
            </a:r>
          </a:p>
          <a:p>
            <a:r>
              <a:rPr lang="ru-RU" dirty="0"/>
              <a:t>Здесь горожане – мужчины, женщины, дети.</a:t>
            </a:r>
          </a:p>
          <a:p>
            <a:r>
              <a:rPr lang="ru-RU" dirty="0"/>
              <a:t>Рядом с ними солдаты-красноармейцы.</a:t>
            </a:r>
          </a:p>
          <a:p>
            <a:r>
              <a:rPr lang="ru-RU" dirty="0"/>
              <a:t>Всею жизнью своею</a:t>
            </a:r>
          </a:p>
          <a:p>
            <a:r>
              <a:rPr lang="ru-RU" dirty="0"/>
              <a:t>они защищали тебя, Ленинград,</a:t>
            </a:r>
          </a:p>
          <a:p>
            <a:r>
              <a:rPr lang="ru-RU" dirty="0"/>
              <a:t>колыбель революции.</a:t>
            </a:r>
          </a:p>
          <a:p>
            <a:r>
              <a:rPr lang="ru-RU" dirty="0"/>
              <a:t>Их имен благородных мы здесь перечислить не сможем,</a:t>
            </a:r>
          </a:p>
          <a:p>
            <a:r>
              <a:rPr lang="ru-RU" dirty="0"/>
              <a:t>так их много под вечной охраной гранита.</a:t>
            </a:r>
          </a:p>
          <a:p>
            <a:r>
              <a:rPr lang="ru-RU" dirty="0"/>
              <a:t>Но знай, внимающий этим камням,</a:t>
            </a:r>
          </a:p>
          <a:p>
            <a:r>
              <a:rPr lang="ru-RU" dirty="0"/>
              <a:t>никто не забыт и ничто не забыто.</a:t>
            </a:r>
          </a:p>
          <a:p>
            <a:endParaRPr lang="ru-RU" dirty="0"/>
          </a:p>
          <a:p>
            <a:r>
              <a:rPr lang="ru-RU" dirty="0"/>
              <a:t>В город ломились враги, в броню и железо одеты,</a:t>
            </a:r>
          </a:p>
          <a:p>
            <a:r>
              <a:rPr lang="ru-RU" dirty="0"/>
              <a:t>но с армией вместе встали</a:t>
            </a:r>
          </a:p>
          <a:p>
            <a:r>
              <a:rPr lang="ru-RU" dirty="0"/>
              <a:t>рабочие, школьники, учителя, ополченцы.</a:t>
            </a:r>
          </a:p>
          <a:p>
            <a:r>
              <a:rPr lang="ru-RU" dirty="0"/>
              <a:t>И все, как один, сказали они:</a:t>
            </a:r>
          </a:p>
          <a:p>
            <a:r>
              <a:rPr lang="ru-RU" dirty="0"/>
              <a:t>«Скорее смерть испугается нас, чем мы смерти».</a:t>
            </a:r>
          </a:p>
          <a:p>
            <a:r>
              <a:rPr lang="ru-RU" dirty="0"/>
              <a:t>Не забыта голодная, лютая, темная</a:t>
            </a:r>
          </a:p>
          <a:p>
            <a:r>
              <a:rPr lang="ru-RU" dirty="0"/>
              <a:t>зима сорок первого – сорок второго,</a:t>
            </a:r>
          </a:p>
          <a:p>
            <a:r>
              <a:rPr lang="ru-RU" dirty="0"/>
              <a:t>ни свирепость обстрелов,</a:t>
            </a:r>
          </a:p>
          <a:p>
            <a:r>
              <a:rPr lang="ru-RU" dirty="0"/>
              <a:t>ни ужас бомбежек в сорок третьем,</a:t>
            </a:r>
          </a:p>
          <a:p>
            <a:r>
              <a:rPr lang="ru-RU" dirty="0"/>
              <a:t>Вся земля городская пробита.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E7EFF-DFEA-4053-AFEF-BC12477BE344}"/>
              </a:ext>
            </a:extLst>
          </p:cNvPr>
          <p:cNvSpPr txBox="1"/>
          <p:nvPr/>
        </p:nvSpPr>
        <p:spPr>
          <a:xfrm>
            <a:off x="6608298" y="576775"/>
            <a:ext cx="60983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Ни одной вашей жизни, товарищи, не позабыто.</a:t>
            </a:r>
          </a:p>
          <a:p>
            <a:r>
              <a:rPr lang="ru-RU" dirty="0"/>
              <a:t>Под непрерывным огнем с неба, с земли и с воды</a:t>
            </a:r>
          </a:p>
          <a:p>
            <a:r>
              <a:rPr lang="ru-RU" dirty="0"/>
              <a:t>подвиг свой ежедневный</a:t>
            </a:r>
          </a:p>
          <a:p>
            <a:r>
              <a:rPr lang="ru-RU" dirty="0"/>
              <a:t>вы свершали достойно и просто,</a:t>
            </a:r>
          </a:p>
          <a:p>
            <a:r>
              <a:rPr lang="ru-RU" dirty="0"/>
              <a:t>и вместе с отчизной своей</a:t>
            </a:r>
          </a:p>
          <a:p>
            <a:r>
              <a:rPr lang="ru-RU" dirty="0"/>
              <a:t>вы все одержали победу.</a:t>
            </a:r>
          </a:p>
          <a:p>
            <a:endParaRPr lang="ru-RU" dirty="0"/>
          </a:p>
          <a:p>
            <a:r>
              <a:rPr lang="ru-RU" dirty="0"/>
              <a:t>Так пусть же пред жизнью бессмертною вашей</a:t>
            </a:r>
          </a:p>
          <a:p>
            <a:r>
              <a:rPr lang="ru-RU" dirty="0"/>
              <a:t>на этом печально-торжественном поле</a:t>
            </a:r>
          </a:p>
          <a:p>
            <a:r>
              <a:rPr lang="ru-RU" dirty="0"/>
              <a:t>вечно склоняет знамена народ благодарный,</a:t>
            </a:r>
          </a:p>
          <a:p>
            <a:r>
              <a:rPr lang="ru-RU" dirty="0"/>
              <a:t>Родина-мать и город-герой Ленинград.</a:t>
            </a:r>
          </a:p>
          <a:p>
            <a:endParaRPr lang="ru-RU" dirty="0"/>
          </a:p>
          <a:p>
            <a:r>
              <a:rPr lang="ru-RU" dirty="0"/>
              <a:t>О. Берггольц, 1956</a:t>
            </a:r>
          </a:p>
        </p:txBody>
      </p:sp>
    </p:spTree>
    <p:extLst>
      <p:ext uri="{BB962C8B-B14F-4D97-AF65-F5344CB8AC3E}">
        <p14:creationId xmlns:p14="http://schemas.microsoft.com/office/powerpoint/2010/main" val="2611221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6BEDA-2695-498C-82F9-0DC97FDD0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4" y="323557"/>
            <a:ext cx="2179684" cy="2985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0D4C22-D83A-41BD-B0EC-407CFAC5B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04" y="323556"/>
            <a:ext cx="2185223" cy="2985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6001F1-B633-45E5-A17E-8B992359C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43" y="323557"/>
            <a:ext cx="2491541" cy="2985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D65FC0-38EC-4DC5-BD8A-A2C848E90D58}"/>
              </a:ext>
            </a:extLst>
          </p:cNvPr>
          <p:cNvSpPr txBox="1"/>
          <p:nvPr/>
        </p:nvSpPr>
        <p:spPr>
          <a:xfrm>
            <a:off x="539261" y="3306427"/>
            <a:ext cx="191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Пабло Неруда (1904-1973)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7387F-21E9-44B3-AD06-3F9D9C9CD461}"/>
              </a:ext>
            </a:extLst>
          </p:cNvPr>
          <p:cNvSpPr txBox="1"/>
          <p:nvPr/>
        </p:nvSpPr>
        <p:spPr>
          <a:xfrm>
            <a:off x="2735394" y="3351627"/>
            <a:ext cx="263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Иоганнес Бехер </a:t>
            </a:r>
          </a:p>
          <a:p>
            <a:pPr algn="ctr"/>
            <a:r>
              <a:rPr lang="ru-RU" dirty="0"/>
              <a:t>(1891-1958)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FCFF5-CECF-4A43-8EAD-D761EF5F6186}"/>
              </a:ext>
            </a:extLst>
          </p:cNvPr>
          <p:cNvSpPr txBox="1"/>
          <p:nvPr/>
        </p:nvSpPr>
        <p:spPr>
          <a:xfrm>
            <a:off x="3744741" y="3304479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Луи </a:t>
            </a:r>
            <a:r>
              <a:rPr lang="ru-RU" dirty="0" err="1"/>
              <a:t>Арогон</a:t>
            </a:r>
            <a:endParaRPr lang="ru-RU" dirty="0"/>
          </a:p>
          <a:p>
            <a:pPr algn="ctr"/>
            <a:r>
              <a:rPr lang="ru-RU" dirty="0"/>
              <a:t>(1897-1982)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714D64-3944-4A66-8F7D-3893A9AD6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21" y="366734"/>
            <a:ext cx="1989335" cy="29858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BA3886-9573-4870-BB55-123BD84E189F}"/>
              </a:ext>
            </a:extLst>
          </p:cNvPr>
          <p:cNvSpPr txBox="1"/>
          <p:nvPr/>
        </p:nvSpPr>
        <p:spPr>
          <a:xfrm>
            <a:off x="6491616" y="3351626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Поль Элюар</a:t>
            </a:r>
          </a:p>
          <a:p>
            <a:pPr algn="ctr"/>
            <a:r>
              <a:rPr lang="ru-RU" dirty="0"/>
              <a:t>(1895-1952)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21942D-6C6E-4B27-9AB0-751224E5F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21" y="4075330"/>
            <a:ext cx="2221745" cy="27325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3EE5DC-B47E-4811-9710-8A367F613871}"/>
              </a:ext>
            </a:extLst>
          </p:cNvPr>
          <p:cNvSpPr txBox="1"/>
          <p:nvPr/>
        </p:nvSpPr>
        <p:spPr>
          <a:xfrm>
            <a:off x="3933407" y="6067928"/>
            <a:ext cx="6295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Назым</a:t>
            </a:r>
            <a:r>
              <a:rPr lang="ru-RU" dirty="0"/>
              <a:t> Хикмет</a:t>
            </a:r>
          </a:p>
          <a:p>
            <a:r>
              <a:rPr lang="ru-RU" dirty="0"/>
              <a:t>(1902-1963)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4B6BCD-6F45-49E7-A174-A914C1637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30" y="4075330"/>
            <a:ext cx="2126812" cy="2732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E8B74D-C282-4DE1-9EE7-09531814F406}"/>
              </a:ext>
            </a:extLst>
          </p:cNvPr>
          <p:cNvSpPr txBox="1"/>
          <p:nvPr/>
        </p:nvSpPr>
        <p:spPr>
          <a:xfrm>
            <a:off x="9540788" y="6067927"/>
            <a:ext cx="2531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Владислав </a:t>
            </a:r>
            <a:r>
              <a:rPr lang="ru-RU" dirty="0" err="1"/>
              <a:t>Броневский</a:t>
            </a:r>
            <a:endParaRPr lang="ru-RU" dirty="0"/>
          </a:p>
          <a:p>
            <a:r>
              <a:rPr lang="ru-RU" dirty="0"/>
              <a:t>(1897-1962)</a:t>
            </a:r>
          </a:p>
        </p:txBody>
      </p:sp>
    </p:spTree>
    <p:extLst>
      <p:ext uri="{BB962C8B-B14F-4D97-AF65-F5344CB8AC3E}">
        <p14:creationId xmlns:p14="http://schemas.microsoft.com/office/powerpoint/2010/main" val="1275946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622807-143E-4814-9A70-1B5361A6BD6D}"/>
              </a:ext>
            </a:extLst>
          </p:cNvPr>
          <p:cNvSpPr txBox="1"/>
          <p:nvPr/>
        </p:nvSpPr>
        <p:spPr>
          <a:xfrm>
            <a:off x="984737" y="117693"/>
            <a:ext cx="62319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Какой была Испания</a:t>
            </a:r>
          </a:p>
          <a:p>
            <a:r>
              <a:rPr lang="ru-RU" dirty="0"/>
              <a:t>Испания была сухой и напряженной:</a:t>
            </a:r>
          </a:p>
          <a:p>
            <a:r>
              <a:rPr lang="ru-RU" dirty="0"/>
              <a:t>бубен дня со смутным звуком,</a:t>
            </a:r>
          </a:p>
          <a:p>
            <a:r>
              <a:rPr lang="ru-RU" dirty="0"/>
              <a:t>равнина и орлиное гнездо,</a:t>
            </a:r>
          </a:p>
          <a:p>
            <a:r>
              <a:rPr lang="ru-RU" dirty="0"/>
              <a:t>тишина, исхлестанная непогодой.</a:t>
            </a:r>
          </a:p>
          <a:p>
            <a:r>
              <a:rPr lang="ru-RU" dirty="0"/>
              <a:t>Как я люблю — до слез — твою черствую землю,</a:t>
            </a:r>
          </a:p>
          <a:p>
            <a:r>
              <a:rPr lang="ru-RU" dirty="0"/>
              <a:t>твой бедный хлеб,</a:t>
            </a:r>
          </a:p>
          <a:p>
            <a:r>
              <a:rPr lang="ru-RU" dirty="0"/>
              <a:t>твой бедный люд,</a:t>
            </a:r>
          </a:p>
          <a:p>
            <a:r>
              <a:rPr lang="ru-RU" dirty="0"/>
              <a:t>и в самой глуби моего сердца</a:t>
            </a:r>
          </a:p>
          <a:p>
            <a:r>
              <a:rPr lang="ru-RU" dirty="0"/>
              <a:t>потерянный цвет твоих ветхих деревень,</a:t>
            </a:r>
          </a:p>
          <a:p>
            <a:r>
              <a:rPr lang="ru-RU" dirty="0"/>
              <a:t>твоих равнин,</a:t>
            </a:r>
          </a:p>
          <a:p>
            <a:r>
              <a:rPr lang="ru-RU" dirty="0"/>
              <a:t>в веках, под луной,</a:t>
            </a:r>
          </a:p>
          <a:p>
            <a:r>
              <a:rPr lang="ru-RU" dirty="0"/>
              <a:t>пожираемых праздным богом!</a:t>
            </a:r>
          </a:p>
          <a:p>
            <a:r>
              <a:rPr lang="ru-RU" dirty="0"/>
              <a:t>Твое звериное одиночество,</a:t>
            </a:r>
          </a:p>
          <a:p>
            <a:r>
              <a:rPr lang="ru-RU" dirty="0"/>
              <a:t>твой ум, окруженный тишиной и камнем,</a:t>
            </a:r>
          </a:p>
          <a:p>
            <a:r>
              <a:rPr lang="ru-RU" dirty="0"/>
              <a:t>твое терпкое вино,</a:t>
            </a:r>
          </a:p>
          <a:p>
            <a:r>
              <a:rPr lang="ru-RU" dirty="0"/>
              <a:t>твое сладкое вино,</a:t>
            </a:r>
          </a:p>
          <a:p>
            <a:r>
              <a:rPr lang="ru-RU" dirty="0"/>
              <a:t>твои бешеные и нежные лозы.</a:t>
            </a:r>
          </a:p>
          <a:p>
            <a:r>
              <a:rPr lang="ru-RU" dirty="0"/>
              <a:t>Солнечный камень, чистый край,</a:t>
            </a:r>
          </a:p>
          <a:p>
            <a:r>
              <a:rPr lang="ru-RU" dirty="0"/>
              <a:t>кровь и металл,</a:t>
            </a:r>
          </a:p>
          <a:p>
            <a:r>
              <a:rPr lang="ru-RU" dirty="0"/>
              <a:t>голубая непобедимая поденщица,</a:t>
            </a:r>
          </a:p>
          <a:p>
            <a:r>
              <a:rPr lang="ru-RU" dirty="0"/>
              <a:t>земля лепестков и пуль,</a:t>
            </a:r>
          </a:p>
          <a:p>
            <a:r>
              <a:rPr lang="ru-RU" dirty="0"/>
              <a:t>живая и сонная,</a:t>
            </a:r>
          </a:p>
          <a:p>
            <a:r>
              <a:rPr lang="ru-RU" dirty="0"/>
              <a:t>звонкая Испания.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B20BF-49BE-414A-8643-135C7AD4EA00}"/>
              </a:ext>
            </a:extLst>
          </p:cNvPr>
          <p:cNvSpPr txBox="1"/>
          <p:nvPr/>
        </p:nvSpPr>
        <p:spPr>
          <a:xfrm>
            <a:off x="7737231" y="2420719"/>
            <a:ext cx="3277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П. Неруда, из цикла «Испания в сердце», пер. И. Эренбурга, 1939</a:t>
            </a:r>
          </a:p>
        </p:txBody>
      </p:sp>
    </p:spTree>
    <p:extLst>
      <p:ext uri="{BB962C8B-B14F-4D97-AF65-F5344CB8AC3E}">
        <p14:creationId xmlns:p14="http://schemas.microsoft.com/office/powerpoint/2010/main" val="2505222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5683A8-4CD3-4D05-970B-5340B695A9BB}"/>
              </a:ext>
            </a:extLst>
          </p:cNvPr>
          <p:cNvSpPr txBox="1"/>
          <p:nvPr/>
        </p:nvSpPr>
        <p:spPr>
          <a:xfrm>
            <a:off x="1355187" y="507502"/>
            <a:ext cx="948162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Если же говорить о генеалогии поэзии Неруды, то прежде всего следует назвать </a:t>
            </a:r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Уитмена</a:t>
            </a:r>
            <a:r>
              <a:rPr lang="ru-RU" sz="2400" dirty="0">
                <a:latin typeface="Century Gothic" panose="020B0502020202020204" pitchFamily="34" charset="0"/>
              </a:rPr>
              <a:t>, это ясно каждому &lt;…&gt; Передать очарование лучших стихотворений Неруды в русском переводе почти невозможно. Переводчики порой прибегали к белому стиху, порой пытались ввести ассонансы, — видимо, боялись, что без привычных атрибутов стихи Неруды покажутся каталогом природы, регистром чувств, коллекцией разрозненных образов.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>
                <a:latin typeface="Century Gothic" panose="020B0502020202020204" pitchFamily="34" charset="0"/>
              </a:rPr>
              <a:t>&lt;…&gt; Очарование поэзии Неруды — в органической связи слов, образов, чувствований; они </a:t>
            </a:r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не нуждаются ни в корсете стихотворного размера, ни в бубенцах рифм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>
                <a:latin typeface="Century Gothic" panose="020B0502020202020204" pitchFamily="34" charset="0"/>
              </a:rPr>
              <a:t>                                                   </a:t>
            </a:r>
            <a:r>
              <a:rPr lang="ru-RU" sz="2000" dirty="0">
                <a:latin typeface="Century Gothic" panose="020B0502020202020204" pitchFamily="34" charset="0"/>
              </a:rPr>
              <a:t>Эренбург И.Г. Пабло Неруда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31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45735A-3E70-4DF1-A672-91F6706D6536}"/>
              </a:ext>
            </a:extLst>
          </p:cNvPr>
          <p:cNvSpPr txBox="1"/>
          <p:nvPr/>
        </p:nvSpPr>
        <p:spPr>
          <a:xfrm>
            <a:off x="1041400" y="825500"/>
            <a:ext cx="976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«</a:t>
            </a:r>
            <a:r>
              <a:rPr lang="ru-RU" sz="2400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Либристы</a:t>
            </a:r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» </a:t>
            </a:r>
            <a:r>
              <a:rPr lang="ru-RU" sz="2400" dirty="0">
                <a:latin typeface="Century Gothic" panose="020B0502020202020204" pitchFamily="34" charset="0"/>
              </a:rPr>
              <a:t>– уникальное российское движение поэтов, </a:t>
            </a:r>
          </a:p>
          <a:p>
            <a:pPr algn="ctr"/>
            <a:r>
              <a:rPr lang="ru-RU" sz="2400" dirty="0">
                <a:latin typeface="Century Gothic" panose="020B0502020202020204" pitchFamily="34" charset="0"/>
              </a:rPr>
              <a:t>предпочитающих свободный стих другим формам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F93CA-11FA-44BA-8AE6-6BE76DE38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477869"/>
            <a:ext cx="2047875" cy="273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E6095-F66F-4424-A408-B8A202F78AEF}"/>
              </a:ext>
            </a:extLst>
          </p:cNvPr>
          <p:cNvSpPr txBox="1"/>
          <p:nvPr/>
        </p:nvSpPr>
        <p:spPr>
          <a:xfrm>
            <a:off x="-1312863" y="53861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Владимир </a:t>
            </a:r>
            <a:r>
              <a:rPr lang="ru-RU" dirty="0" err="1"/>
              <a:t>Бурич</a:t>
            </a:r>
            <a:endParaRPr lang="ru-RU" dirty="0"/>
          </a:p>
          <a:p>
            <a:pPr algn="ctr"/>
            <a:r>
              <a:rPr lang="ru-RU" dirty="0"/>
              <a:t>(1932-1994)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6A9F46-9D69-447D-B466-934BAF5C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5" y="2477869"/>
            <a:ext cx="1930620" cy="2730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87BF3-F54A-4AB4-B7DD-6D01248F5D52}"/>
              </a:ext>
            </a:extLst>
          </p:cNvPr>
          <p:cNvSpPr txBox="1"/>
          <p:nvPr/>
        </p:nvSpPr>
        <p:spPr>
          <a:xfrm>
            <a:off x="1098660" y="5383410"/>
            <a:ext cx="675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Вячеслав Куприянов</a:t>
            </a:r>
          </a:p>
          <a:p>
            <a:pPr algn="ctr"/>
            <a:r>
              <a:rPr lang="ru-RU" dirty="0"/>
              <a:t>(род. 1938)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C9D7FA-CC8A-41BD-A5CC-7AA73B9B7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95" y="2477869"/>
            <a:ext cx="2047875" cy="2730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94BF92-1BB9-4F8E-A0DB-DFA53AF1D993}"/>
              </a:ext>
            </a:extLst>
          </p:cNvPr>
          <p:cNvSpPr txBox="1"/>
          <p:nvPr/>
        </p:nvSpPr>
        <p:spPr>
          <a:xfrm>
            <a:off x="3819635" y="5380651"/>
            <a:ext cx="675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Арво Метс</a:t>
            </a:r>
          </a:p>
          <a:p>
            <a:pPr algn="ctr"/>
            <a:r>
              <a:rPr lang="ru-RU" dirty="0"/>
              <a:t>(1937-1997)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8C7AB8-472A-4672-9949-55F2284C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70" y="2567066"/>
            <a:ext cx="2119451" cy="2641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41550-B7A2-4CB8-9331-D55BBA5BE345}"/>
              </a:ext>
            </a:extLst>
          </p:cNvPr>
          <p:cNvSpPr txBox="1"/>
          <p:nvPr/>
        </p:nvSpPr>
        <p:spPr>
          <a:xfrm>
            <a:off x="6670170" y="5377892"/>
            <a:ext cx="675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Геннадий Алексеев</a:t>
            </a:r>
          </a:p>
          <a:p>
            <a:pPr algn="ctr"/>
            <a:r>
              <a:rPr lang="ru-RU" dirty="0"/>
              <a:t>(1932-1987)</a:t>
            </a:r>
          </a:p>
        </p:txBody>
      </p:sp>
    </p:spTree>
    <p:extLst>
      <p:ext uri="{BB962C8B-B14F-4D97-AF65-F5344CB8AC3E}">
        <p14:creationId xmlns:p14="http://schemas.microsoft.com/office/powerpoint/2010/main" val="359191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CB6CC3-94E5-4F83-8098-20EEA1B74E96}"/>
              </a:ext>
            </a:extLst>
          </p:cNvPr>
          <p:cNvSpPr txBox="1"/>
          <p:nvPr/>
        </p:nvSpPr>
        <p:spPr>
          <a:xfrm>
            <a:off x="609600" y="2751941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* * *</a:t>
            </a:r>
          </a:p>
          <a:p>
            <a:endParaRPr lang="ru-RU" dirty="0"/>
          </a:p>
          <a:p>
            <a:r>
              <a:rPr lang="ru-RU" dirty="0"/>
              <a:t>Дуешь в волосы своего ребенка</a:t>
            </a:r>
          </a:p>
          <a:p>
            <a:r>
              <a:rPr lang="ru-RU" dirty="0"/>
              <a:t>Читаешь названия речных пароходов</a:t>
            </a:r>
          </a:p>
          <a:p>
            <a:r>
              <a:rPr lang="ru-RU" dirty="0"/>
              <a:t>Помогаешь высвободиться пчеле из варенья</a:t>
            </a:r>
          </a:p>
          <a:p>
            <a:endParaRPr lang="ru-RU" dirty="0"/>
          </a:p>
          <a:p>
            <a:r>
              <a:rPr lang="ru-RU" dirty="0"/>
              <a:t>Каким предательством ты купил все это?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DDD1B-CACA-4049-8C0E-1D93CDE453E1}"/>
              </a:ext>
            </a:extLst>
          </p:cNvPr>
          <p:cNvSpPr txBox="1"/>
          <p:nvPr/>
        </p:nvSpPr>
        <p:spPr>
          <a:xfrm>
            <a:off x="7200900" y="2751941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* * *</a:t>
            </a:r>
          </a:p>
          <a:p>
            <a:endParaRPr lang="ru-RU" dirty="0"/>
          </a:p>
          <a:p>
            <a:r>
              <a:rPr lang="ru-RU" dirty="0"/>
              <a:t>Я заглянул к себе ночью в окно</a:t>
            </a:r>
          </a:p>
          <a:p>
            <a:endParaRPr lang="ru-RU" dirty="0"/>
          </a:p>
          <a:p>
            <a:r>
              <a:rPr lang="ru-RU" dirty="0"/>
              <a:t>И увидел</a:t>
            </a:r>
          </a:p>
          <a:p>
            <a:r>
              <a:rPr lang="ru-RU" dirty="0"/>
              <a:t>что меня там нет</a:t>
            </a:r>
          </a:p>
          <a:p>
            <a:endParaRPr lang="ru-RU" dirty="0"/>
          </a:p>
          <a:p>
            <a:r>
              <a:rPr lang="ru-RU" dirty="0"/>
              <a:t>И понял</a:t>
            </a:r>
          </a:p>
          <a:p>
            <a:r>
              <a:rPr lang="ru-RU" dirty="0"/>
              <a:t>что меня может не быть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2C03C-AC24-43DF-830E-174681386119}"/>
              </a:ext>
            </a:extLst>
          </p:cNvPr>
          <p:cNvSpPr txBox="1"/>
          <p:nvPr/>
        </p:nvSpPr>
        <p:spPr>
          <a:xfrm>
            <a:off x="609600" y="8001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В. </a:t>
            </a:r>
            <a:r>
              <a:rPr lang="ru-RU" sz="2400" dirty="0" err="1">
                <a:latin typeface="Century Gothic" panose="020B0502020202020204" pitchFamily="34" charset="0"/>
              </a:rPr>
              <a:t>Бурич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2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45735A-3E70-4DF1-A672-91F6706D6536}"/>
              </a:ext>
            </a:extLst>
          </p:cNvPr>
          <p:cNvSpPr txBox="1"/>
          <p:nvPr/>
        </p:nvSpPr>
        <p:spPr>
          <a:xfrm>
            <a:off x="949087" y="745412"/>
            <a:ext cx="976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К верлибру нередко обращались </a:t>
            </a:r>
          </a:p>
          <a:p>
            <a:pPr algn="ctr"/>
            <a:r>
              <a:rPr lang="ru-RU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неподцензурные поэты</a:t>
            </a:r>
            <a:r>
              <a:rPr lang="ru-RU" sz="2400" dirty="0">
                <a:latin typeface="Century Gothic" panose="020B0502020202020204" pitchFamily="34" charset="0"/>
              </a:rPr>
              <a:t>, не печатавшиеся в СССР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E6095-F66F-4424-A408-B8A202F78AEF}"/>
              </a:ext>
            </a:extLst>
          </p:cNvPr>
          <p:cNvSpPr txBox="1"/>
          <p:nvPr/>
        </p:nvSpPr>
        <p:spPr>
          <a:xfrm>
            <a:off x="-1282638" y="53861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Геннадий </a:t>
            </a:r>
            <a:r>
              <a:rPr lang="ru-RU" dirty="0" err="1"/>
              <a:t>Айги</a:t>
            </a:r>
            <a:endParaRPr lang="ru-RU" dirty="0"/>
          </a:p>
          <a:p>
            <a:pPr algn="ctr"/>
            <a:r>
              <a:rPr lang="ru-RU" dirty="0"/>
              <a:t>(1934-2006)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87BF3-F54A-4AB4-B7DD-6D01248F5D52}"/>
              </a:ext>
            </a:extLst>
          </p:cNvPr>
          <p:cNvSpPr txBox="1"/>
          <p:nvPr/>
        </p:nvSpPr>
        <p:spPr>
          <a:xfrm>
            <a:off x="1377469" y="5386169"/>
            <a:ext cx="675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Аркадий Драгомощенко</a:t>
            </a:r>
          </a:p>
          <a:p>
            <a:pPr algn="ctr"/>
            <a:r>
              <a:rPr lang="ru-RU" dirty="0"/>
              <a:t>(1946-2012)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4BF92-1BB9-4F8E-A0DB-DFA53AF1D993}"/>
              </a:ext>
            </a:extLst>
          </p:cNvPr>
          <p:cNvSpPr txBox="1"/>
          <p:nvPr/>
        </p:nvSpPr>
        <p:spPr>
          <a:xfrm>
            <a:off x="6624518" y="5386168"/>
            <a:ext cx="225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Всеволод Некрасов</a:t>
            </a:r>
          </a:p>
          <a:p>
            <a:pPr algn="ctr"/>
            <a:r>
              <a:rPr lang="ru-RU" dirty="0"/>
              <a:t>(1934-1997)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41550-B7A2-4CB8-9331-D55BBA5BE345}"/>
              </a:ext>
            </a:extLst>
          </p:cNvPr>
          <p:cNvSpPr txBox="1"/>
          <p:nvPr/>
        </p:nvSpPr>
        <p:spPr>
          <a:xfrm>
            <a:off x="8191610" y="5386167"/>
            <a:ext cx="442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Ры</a:t>
            </a:r>
            <a:r>
              <a:rPr lang="ru-RU" dirty="0"/>
              <a:t> Никонова</a:t>
            </a:r>
          </a:p>
          <a:p>
            <a:pPr algn="ctr"/>
            <a:r>
              <a:rPr lang="ru-RU" dirty="0"/>
              <a:t>(1942-2014)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DEC666-5009-4FA1-B824-D6CA19FFF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7" y="2151964"/>
            <a:ext cx="2630574" cy="29140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630146-0779-4A15-A9ED-FF9EE10F7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26" y="2151964"/>
            <a:ext cx="2184886" cy="29140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F4CA6F-56AA-4CB1-8A7D-C0C03FAB8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66" y="2151964"/>
            <a:ext cx="2096469" cy="29140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41B56F-B00A-492E-BF13-3EF2C6AC7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20" y="2151964"/>
            <a:ext cx="2063200" cy="29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420CBA-CF3C-497B-8C94-2EF6B7FD6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8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F1A334-D4E4-4275-B945-AF5D102CB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00" y="0"/>
            <a:ext cx="6410325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489CE-407B-4A3C-9B07-FFFB0DA1201F}"/>
              </a:ext>
            </a:extLst>
          </p:cNvPr>
          <p:cNvSpPr txBox="1"/>
          <p:nvPr/>
        </p:nvSpPr>
        <p:spPr>
          <a:xfrm>
            <a:off x="5207989" y="3429000"/>
            <a:ext cx="685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Львов отмечает эту песню как лучшую и самую древнюю по происхождению из имеющихся в сборнике протяжных песен.</a:t>
            </a:r>
          </a:p>
        </p:txBody>
      </p:sp>
      <p:pic>
        <p:nvPicPr>
          <p:cNvPr id="8" name="y2mate.com - Е  Фомин   Высоко сокол летает   E  Fomin   High falcon flies (1)">
            <a:hlinkClick r:id="" action="ppaction://media"/>
            <a:extLst>
              <a:ext uri="{FF2B5EF4-FFF2-40B4-BE49-F238E27FC236}">
                <a16:creationId xmlns:a16="http://schemas.microsoft.com/office/drawing/2014/main" id="{1BB83884-8B1E-4C18-B5B6-79E42CAC6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4705643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FAF6BF-D809-400D-AD33-469F94BBE01B}"/>
              </a:ext>
            </a:extLst>
          </p:cNvPr>
          <p:cNvSpPr txBox="1"/>
          <p:nvPr/>
        </p:nvSpPr>
        <p:spPr>
          <a:xfrm>
            <a:off x="5315988" y="5947900"/>
            <a:ext cx="599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Хор из оперы Евстигнея </a:t>
            </a:r>
            <a:r>
              <a:rPr lang="ru-RU" dirty="0" err="1"/>
              <a:t>Ипатьевича</a:t>
            </a:r>
            <a:r>
              <a:rPr lang="ru-RU" dirty="0"/>
              <a:t> Фомин «Ямщики на подставе» (1787)  </a:t>
            </a:r>
          </a:p>
        </p:txBody>
      </p:sp>
    </p:spTree>
    <p:extLst>
      <p:ext uri="{BB962C8B-B14F-4D97-AF65-F5344CB8AC3E}">
        <p14:creationId xmlns:p14="http://schemas.microsoft.com/office/powerpoint/2010/main" val="1049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5EFA18-645D-4240-9132-B1493EDD9ACD}"/>
              </a:ext>
            </a:extLst>
          </p:cNvPr>
          <p:cNvSpPr txBox="1"/>
          <p:nvPr/>
        </p:nvSpPr>
        <p:spPr>
          <a:xfrm>
            <a:off x="812800" y="478453"/>
            <a:ext cx="6096000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ОТЪЕЗД</a:t>
            </a:r>
          </a:p>
          <a:p>
            <a:endParaRPr lang="ru-RU" dirty="0"/>
          </a:p>
          <a:p>
            <a:r>
              <a:rPr lang="ru-RU" dirty="0"/>
              <a:t>        Забудутся ссоры,</a:t>
            </a:r>
          </a:p>
          <a:p>
            <a:r>
              <a:rPr lang="ru-RU" dirty="0"/>
              <a:t>        отъезды, письма.</a:t>
            </a:r>
          </a:p>
          <a:p>
            <a:endParaRPr lang="ru-RU" dirty="0"/>
          </a:p>
          <a:p>
            <a:r>
              <a:rPr lang="ru-RU" dirty="0"/>
              <a:t>        Мы умрём, и останется</a:t>
            </a:r>
          </a:p>
          <a:p>
            <a:r>
              <a:rPr lang="ru-RU" dirty="0"/>
              <a:t>        тоска людей</a:t>
            </a:r>
          </a:p>
          <a:p>
            <a:r>
              <a:rPr lang="ru-RU" dirty="0"/>
              <a:t>        по еле чувствуемому следу</a:t>
            </a:r>
          </a:p>
          <a:p>
            <a:r>
              <a:rPr lang="ru-RU" dirty="0"/>
              <a:t>        какой-то волны, ушедшей</a:t>
            </a:r>
          </a:p>
          <a:p>
            <a:r>
              <a:rPr lang="ru-RU" dirty="0"/>
              <a:t>        из их снов, из их слуха,</a:t>
            </a:r>
          </a:p>
          <a:p>
            <a:r>
              <a:rPr lang="ru-RU" dirty="0"/>
              <a:t>        из их усталости.</a:t>
            </a:r>
          </a:p>
          <a:p>
            <a:endParaRPr lang="ru-RU" dirty="0"/>
          </a:p>
          <a:p>
            <a:r>
              <a:rPr lang="ru-RU" dirty="0"/>
              <a:t>        По следу того,</a:t>
            </a:r>
          </a:p>
          <a:p>
            <a:r>
              <a:rPr lang="ru-RU" dirty="0"/>
              <a:t>        что когда-то называлось</a:t>
            </a:r>
          </a:p>
          <a:p>
            <a:r>
              <a:rPr lang="ru-RU" dirty="0"/>
              <a:t>        нами.</a:t>
            </a:r>
          </a:p>
          <a:p>
            <a:endParaRPr lang="ru-RU" dirty="0"/>
          </a:p>
          <a:p>
            <a:r>
              <a:rPr lang="ru-RU" dirty="0"/>
              <a:t>И зачем обижаться</a:t>
            </a:r>
          </a:p>
          <a:p>
            <a:r>
              <a:rPr lang="ru-RU" dirty="0"/>
              <a:t>на жизнь, на людей, на тебя, на себя,</a:t>
            </a:r>
          </a:p>
          <a:p>
            <a:r>
              <a:rPr lang="ru-RU" dirty="0"/>
              <a:t>когда уйдём</a:t>
            </a:r>
          </a:p>
          <a:p>
            <a:r>
              <a:rPr lang="ru-RU" dirty="0"/>
              <a:t>от людей мы вместе,</a:t>
            </a:r>
          </a:p>
          <a:p>
            <a:r>
              <a:rPr lang="ru-RU" dirty="0"/>
              <a:t>одной волной,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1958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65C3B-76AE-4440-A8F9-49A8BE5A91B5}"/>
              </a:ext>
            </a:extLst>
          </p:cNvPr>
          <p:cNvSpPr txBox="1"/>
          <p:nvPr/>
        </p:nvSpPr>
        <p:spPr>
          <a:xfrm>
            <a:off x="6311900" y="95558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когда не снега и не рельсы, а музыка</a:t>
            </a:r>
          </a:p>
          <a:p>
            <a:r>
              <a:rPr lang="ru-RU" dirty="0"/>
              <a:t>будет мерить пространство</a:t>
            </a:r>
          </a:p>
          <a:p>
            <a:r>
              <a:rPr lang="ru-RU" dirty="0"/>
              <a:t>между нашими</a:t>
            </a:r>
          </a:p>
          <a:p>
            <a:r>
              <a:rPr lang="ru-RU" dirty="0"/>
              <a:t>могилами.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Г. </a:t>
            </a:r>
            <a:r>
              <a:rPr lang="ru-RU" dirty="0" err="1"/>
              <a:t>Айги</a:t>
            </a:r>
            <a:r>
              <a:rPr lang="ru-RU" dirty="0"/>
              <a:t>, 1958</a:t>
            </a:r>
          </a:p>
        </p:txBody>
      </p:sp>
    </p:spTree>
    <p:extLst>
      <p:ext uri="{BB962C8B-B14F-4D97-AF65-F5344CB8AC3E}">
        <p14:creationId xmlns:p14="http://schemas.microsoft.com/office/powerpoint/2010/main" val="155988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8FA2E3-BC25-496F-93D6-580E35E5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6" y="0"/>
            <a:ext cx="43484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1081FA-CDDB-4D9C-A415-390800B13F66}"/>
              </a:ext>
            </a:extLst>
          </p:cNvPr>
          <p:cNvSpPr txBox="1"/>
          <p:nvPr/>
        </p:nvSpPr>
        <p:spPr>
          <a:xfrm flipH="1">
            <a:off x="5799405" y="1153550"/>
            <a:ext cx="5454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ДУХОВНЫЕ СТИХИ  </a:t>
            </a:r>
            <a:r>
              <a:rPr lang="ru-RU" sz="2000" dirty="0">
                <a:latin typeface="Century Gothic" panose="020B0502020202020204" pitchFamily="34" charset="0"/>
              </a:rPr>
              <a:t>(</a:t>
            </a:r>
            <a:r>
              <a:rPr lang="ru-RU" sz="2000" dirty="0" err="1">
                <a:latin typeface="Century Gothic" panose="020B0502020202020204" pitchFamily="34" charset="0"/>
              </a:rPr>
              <a:t>пса́льмы</a:t>
            </a:r>
            <a:r>
              <a:rPr lang="ru-RU" sz="2000" dirty="0">
                <a:latin typeface="Century Gothic" panose="020B0502020202020204" pitchFamily="34" charset="0"/>
              </a:rPr>
              <a:t>) — эпические, лирико-эпические или чисто лирические песни религиозного содержания. Большею частью поются нищими слепцами — «каликами перехожими».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Первые печатные издания – П. Бессонов, В. Варенцов, вт. пол. </a:t>
            </a:r>
            <a:r>
              <a:rPr lang="en-US" sz="2000" dirty="0">
                <a:latin typeface="Century Gothic" panose="020B0502020202020204" pitchFamily="34" charset="0"/>
              </a:rPr>
              <a:t>XIX </a:t>
            </a:r>
            <a:r>
              <a:rPr lang="ru-RU" sz="2000" dirty="0">
                <a:latin typeface="Century Gothic" panose="020B050202020202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62817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7CF0D2-4A78-43BD-8D5E-613163C70909}"/>
              </a:ext>
            </a:extLst>
          </p:cNvPr>
          <p:cNvSpPr txBox="1"/>
          <p:nvPr/>
        </p:nvSpPr>
        <p:spPr>
          <a:xfrm>
            <a:off x="1012876" y="1228397"/>
            <a:ext cx="52613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entury Gothic" panose="020B0502020202020204" pitchFamily="34" charset="0"/>
              </a:rPr>
              <a:t>Плакася</a:t>
            </a:r>
            <a:r>
              <a:rPr lang="ru-RU" sz="2000" dirty="0">
                <a:latin typeface="Century Gothic" panose="020B0502020202020204" pitchFamily="34" charset="0"/>
              </a:rPr>
              <a:t> Адам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пред раем сидя: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«Раю мой, раю,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прекрасный мой раю!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Мене ради, раю,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сотворен </a:t>
            </a:r>
            <a:r>
              <a:rPr lang="ru-RU" sz="2000" dirty="0" err="1">
                <a:latin typeface="Century Gothic" panose="020B0502020202020204" pitchFamily="34" charset="0"/>
              </a:rPr>
              <a:t>еси</a:t>
            </a:r>
            <a:r>
              <a:rPr lang="ru-RU" sz="2000" dirty="0">
                <a:latin typeface="Century Gothic" panose="020B0502020202020204" pitchFamily="34" charset="0"/>
              </a:rPr>
              <a:t>,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а </a:t>
            </a:r>
            <a:r>
              <a:rPr lang="ru-RU" sz="2000" dirty="0" err="1">
                <a:latin typeface="Century Gothic" panose="020B0502020202020204" pitchFamily="34" charset="0"/>
              </a:rPr>
              <a:t>Евги</a:t>
            </a:r>
            <a:r>
              <a:rPr lang="ru-RU" sz="2000" dirty="0">
                <a:latin typeface="Century Gothic" panose="020B0502020202020204" pitchFamily="34" charset="0"/>
              </a:rPr>
              <a:t> ради, раю,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затворен </a:t>
            </a:r>
            <a:r>
              <a:rPr lang="ru-RU" sz="2000" dirty="0" err="1">
                <a:latin typeface="Century Gothic" panose="020B0502020202020204" pitchFamily="34" charset="0"/>
              </a:rPr>
              <a:t>еси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Уже </a:t>
            </a:r>
            <a:r>
              <a:rPr lang="ru-RU" sz="2000" dirty="0" err="1">
                <a:latin typeface="Century Gothic" panose="020B0502020202020204" pitchFamily="34" charset="0"/>
              </a:rPr>
              <a:t>яз</a:t>
            </a:r>
            <a:r>
              <a:rPr lang="ru-RU" sz="2000" dirty="0">
                <a:latin typeface="Century Gothic" panose="020B0502020202020204" pitchFamily="34" charset="0"/>
              </a:rPr>
              <a:t> не слышу</a:t>
            </a:r>
          </a:p>
          <a:p>
            <a:r>
              <a:rPr lang="ru-RU" sz="2000" dirty="0" err="1">
                <a:latin typeface="Century Gothic" panose="020B0502020202020204" pitchFamily="34" charset="0"/>
              </a:rPr>
              <a:t>архангельска</a:t>
            </a:r>
            <a:r>
              <a:rPr lang="ru-RU" sz="2000" dirty="0">
                <a:latin typeface="Century Gothic" panose="020B0502020202020204" pitchFamily="34" charset="0"/>
              </a:rPr>
              <a:t> гласа,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уже </a:t>
            </a:r>
            <a:r>
              <a:rPr lang="ru-RU" sz="2000" dirty="0" err="1">
                <a:latin typeface="Century Gothic" panose="020B0502020202020204" pitchFamily="34" charset="0"/>
              </a:rPr>
              <a:t>яз</a:t>
            </a:r>
            <a:r>
              <a:rPr lang="ru-RU" sz="2000" dirty="0">
                <a:latin typeface="Century Gothic" panose="020B0502020202020204" pitchFamily="34" charset="0"/>
              </a:rPr>
              <a:t> не вижу</a:t>
            </a:r>
          </a:p>
          <a:p>
            <a:r>
              <a:rPr lang="ru-RU" sz="2000" dirty="0" err="1">
                <a:latin typeface="Century Gothic" panose="020B0502020202020204" pitchFamily="34" charset="0"/>
              </a:rPr>
              <a:t>райския</a:t>
            </a:r>
            <a:r>
              <a:rPr lang="ru-RU" sz="2000" dirty="0">
                <a:latin typeface="Century Gothic" panose="020B0502020202020204" pitchFamily="34" charset="0"/>
              </a:rPr>
              <a:t> пищи.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Увы мне грешному,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помилуй </a:t>
            </a:r>
            <a:r>
              <a:rPr lang="ru-RU" sz="2000" dirty="0" err="1">
                <a:latin typeface="Century Gothic" panose="020B0502020202020204" pitchFamily="34" charset="0"/>
              </a:rPr>
              <a:t>мя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падшаго</a:t>
            </a:r>
            <a:r>
              <a:rPr lang="ru-RU" sz="2000" dirty="0">
                <a:latin typeface="Century Gothic" panose="020B0502020202020204" pitchFamily="34" charset="0"/>
              </a:rPr>
              <a:t>!»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69A04-6069-4AE9-BDD5-08234A1A18E0}"/>
              </a:ext>
            </a:extLst>
          </p:cNvPr>
          <p:cNvSpPr txBox="1"/>
          <p:nvPr/>
        </p:nvSpPr>
        <p:spPr>
          <a:xfrm>
            <a:off x="6274193" y="3969615"/>
            <a:ext cx="4754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«Плач Адама» – древнейший известный духовный (покаянный) стих (</a:t>
            </a:r>
            <a:r>
              <a:rPr lang="en-US" dirty="0"/>
              <a:t>XV </a:t>
            </a:r>
            <a:r>
              <a:rPr lang="ru-RU" dirty="0"/>
              <a:t>век). </a:t>
            </a:r>
          </a:p>
          <a:p>
            <a:endParaRPr lang="ru-RU" dirty="0"/>
          </a:p>
          <a:p>
            <a:r>
              <a:rPr lang="ru-RU" dirty="0"/>
              <a:t>«Нескладность» </a:t>
            </a:r>
            <a:r>
              <a:rPr lang="ru-RU" dirty="0">
                <a:solidFill>
                  <a:srgbClr val="FFC000"/>
                </a:solidFill>
              </a:rPr>
              <a:t>покаянных стихов </a:t>
            </a:r>
            <a:r>
              <a:rPr lang="ru-RU" dirty="0"/>
              <a:t>носила принципиальный характер.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F009019-B41B-4060-A144-B6DC8D2D9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4193" y="708160"/>
            <a:ext cx="4414844" cy="24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90718-C17D-41EF-A37F-5DE02148E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" y="13298"/>
            <a:ext cx="5430130" cy="6844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E2CBE-249D-4954-B408-80F77AC98CE5}"/>
              </a:ext>
            </a:extLst>
          </p:cNvPr>
          <p:cNvSpPr txBox="1"/>
          <p:nvPr/>
        </p:nvSpPr>
        <p:spPr>
          <a:xfrm>
            <a:off x="6780628" y="1308295"/>
            <a:ext cx="43750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В начале </a:t>
            </a:r>
            <a:r>
              <a:rPr lang="en-US" sz="2000" dirty="0">
                <a:latin typeface="Century Gothic" panose="020B0502020202020204" pitchFamily="34" charset="0"/>
              </a:rPr>
              <a:t>XX </a:t>
            </a:r>
            <a:r>
              <a:rPr lang="ru-RU" sz="2000" dirty="0">
                <a:latin typeface="Century Gothic" panose="020B0502020202020204" pitchFamily="34" charset="0"/>
              </a:rPr>
              <a:t>века широкое распространение получают старообрядческие и сектантские духовные стихи.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 err="1">
                <a:latin typeface="Century Gothic" panose="020B0502020202020204" pitchFamily="34" charset="0"/>
              </a:rPr>
              <a:t>Ляцкий</a:t>
            </a:r>
            <a:r>
              <a:rPr lang="ru-RU" sz="2000" dirty="0">
                <a:latin typeface="Century Gothic" panose="020B0502020202020204" pitchFamily="34" charset="0"/>
              </a:rPr>
              <a:t> Е.А. Стихи духовные: Словеса золотые. Санкт-Петербург, 1912.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9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96FC5-3325-42E8-8056-0278ADD1012E}"/>
              </a:ext>
            </a:extLst>
          </p:cNvPr>
          <p:cNvSpPr txBox="1"/>
          <p:nvPr/>
        </p:nvSpPr>
        <p:spPr>
          <a:xfrm>
            <a:off x="914399" y="394692"/>
            <a:ext cx="686503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МАСЛЕНИЦА</a:t>
            </a:r>
          </a:p>
          <a:p>
            <a:endParaRPr lang="ru-RU" dirty="0"/>
          </a:p>
          <a:p>
            <a:r>
              <a:rPr lang="ru-RU" dirty="0"/>
              <a:t>Здравствуйте, православные, здравствуйте!</a:t>
            </a:r>
          </a:p>
          <a:p>
            <a:r>
              <a:rPr lang="ru-RU" dirty="0"/>
              <a:t>Здравствуйте кругом, на все стороны здравствуйте!</a:t>
            </a:r>
          </a:p>
          <a:p>
            <a:r>
              <a:rPr lang="ru-RU" dirty="0"/>
              <a:t>Едет-плывет сама масленица,</a:t>
            </a:r>
          </a:p>
          <a:p>
            <a:r>
              <a:rPr lang="ru-RU" dirty="0"/>
              <a:t>Широкая масленица.</a:t>
            </a:r>
          </a:p>
          <a:p>
            <a:r>
              <a:rPr lang="ru-RU" dirty="0"/>
              <a:t>С блинами, с </a:t>
            </a:r>
            <a:r>
              <a:rPr lang="ru-RU" dirty="0" err="1"/>
              <a:t>снятками</a:t>
            </a:r>
            <a:r>
              <a:rPr lang="ru-RU" dirty="0"/>
              <a:t>, с оладьями,</a:t>
            </a:r>
          </a:p>
          <a:p>
            <a:r>
              <a:rPr lang="ru-RU" dirty="0"/>
              <a:t>С </a:t>
            </a:r>
            <a:r>
              <a:rPr lang="ru-RU" dirty="0" err="1"/>
              <a:t>пивами</a:t>
            </a:r>
            <a:r>
              <a:rPr lang="ru-RU" dirty="0"/>
              <a:t>, с медами сычеными</a:t>
            </a:r>
          </a:p>
          <a:p>
            <a:r>
              <a:rPr lang="ru-RU" dirty="0"/>
              <a:t>Широкая масленица.</a:t>
            </a:r>
          </a:p>
          <a:p>
            <a:r>
              <a:rPr lang="ru-RU" dirty="0"/>
              <a:t>С пляской, с пеньем да с погудками,</a:t>
            </a:r>
          </a:p>
          <a:p>
            <a:r>
              <a:rPr lang="ru-RU" dirty="0"/>
              <a:t>С гуслярами едет, с скоморохами</a:t>
            </a:r>
          </a:p>
          <a:p>
            <a:r>
              <a:rPr lang="ru-RU" dirty="0"/>
              <a:t>Широкая масленица.</a:t>
            </a:r>
          </a:p>
          <a:p>
            <a:r>
              <a:rPr lang="ru-RU" dirty="0"/>
              <a:t>Пришла - не минуешь, уйду - не увидишь;</a:t>
            </a:r>
          </a:p>
          <a:p>
            <a:r>
              <a:rPr lang="ru-RU" dirty="0"/>
              <a:t>Встречай бодрей, провожай веселей!</a:t>
            </a:r>
          </a:p>
          <a:p>
            <a:r>
              <a:rPr lang="ru-RU" dirty="0"/>
              <a:t>День веселье, три дня похмелье;</a:t>
            </a:r>
          </a:p>
          <a:p>
            <a:r>
              <a:rPr lang="ru-RU" dirty="0"/>
              <a:t>В голове шумит - а гляди козырем!</a:t>
            </a:r>
          </a:p>
          <a:p>
            <a:r>
              <a:rPr lang="ru-RU" dirty="0"/>
              <a:t>Ноги не ходят, а плясать надобно;</a:t>
            </a:r>
          </a:p>
          <a:p>
            <a:r>
              <a:rPr lang="ru-RU" dirty="0"/>
              <a:t>Рад не рад - а с ума сходить приходится.</a:t>
            </a:r>
          </a:p>
          <a:p>
            <a:r>
              <a:rPr lang="ru-RU" dirty="0"/>
              <a:t>Широкая масленица!</a:t>
            </a:r>
          </a:p>
          <a:p>
            <a:r>
              <a:rPr lang="ru-RU" dirty="0"/>
              <a:t>Загремела </a:t>
            </a:r>
            <a:r>
              <a:rPr lang="ru-RU" dirty="0" err="1"/>
              <a:t>сковродами</a:t>
            </a:r>
            <a:r>
              <a:rPr lang="ru-RU" dirty="0"/>
              <a:t>,</a:t>
            </a:r>
          </a:p>
          <a:p>
            <a:r>
              <a:rPr lang="ru-RU" dirty="0"/>
              <a:t>Застучала тарелками (музыка),</a:t>
            </a:r>
          </a:p>
          <a:p>
            <a:r>
              <a:rPr lang="ru-RU" dirty="0"/>
              <a:t>Поехала, здравствуйте!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BFFFD-1A55-48C5-A09B-C4DDB3A4CB44}"/>
              </a:ext>
            </a:extLst>
          </p:cNvPr>
          <p:cNvSpPr txBox="1"/>
          <p:nvPr/>
        </p:nvSpPr>
        <p:spPr>
          <a:xfrm>
            <a:off x="8478130" y="1941342"/>
            <a:ext cx="27994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В </a:t>
            </a:r>
            <a:r>
              <a:rPr lang="en-US" dirty="0">
                <a:latin typeface="Century Gothic" panose="020B0502020202020204" pitchFamily="34" charset="0"/>
              </a:rPr>
              <a:t>XIX </a:t>
            </a:r>
            <a:r>
              <a:rPr lang="ru-RU" dirty="0">
                <a:latin typeface="Century Gothic" panose="020B0502020202020204" pitchFamily="34" charset="0"/>
              </a:rPr>
              <a:t>веке появляются многочисленные  </a:t>
            </a:r>
            <a:r>
              <a:rPr lang="ru-RU" dirty="0">
                <a:solidFill>
                  <a:srgbClr val="FFC000"/>
                </a:solidFill>
                <a:latin typeface="Century Gothic" panose="020B0502020202020204" pitchFamily="34" charset="0"/>
              </a:rPr>
              <a:t>литературные стилизации </a:t>
            </a:r>
            <a:r>
              <a:rPr lang="ru-RU" dirty="0">
                <a:latin typeface="Century Gothic" panose="020B0502020202020204" pitchFamily="34" charset="0"/>
              </a:rPr>
              <a:t>народного стиха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А.Н. Островский «Масленица».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73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86749-0D78-4B3D-AFDF-71C9F8233556}"/>
              </a:ext>
            </a:extLst>
          </p:cNvPr>
          <p:cNvSpPr txBox="1"/>
          <p:nvPr/>
        </p:nvSpPr>
        <p:spPr>
          <a:xfrm>
            <a:off x="520506" y="1139483"/>
            <a:ext cx="51909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ХОЗЯЙКА:</a:t>
            </a:r>
          </a:p>
          <a:p>
            <a:endParaRPr lang="ru-RU" dirty="0"/>
          </a:p>
          <a:p>
            <a:r>
              <a:rPr lang="ru-RU" dirty="0"/>
              <a:t>А Господь его ведает, вор ли, разбойник – только здесь и добрым людям нынче прохода нет – а что из того будет? ничего; ни лысого беса не поймают: будто в Литву нет и другого пути, как столбовая дорога! Вот хоть отсюда свороти влево, да бором иди по тропинке до часовни, что на </a:t>
            </a:r>
            <a:r>
              <a:rPr lang="ru-RU" dirty="0" err="1"/>
              <a:t>Чеканском</a:t>
            </a:r>
            <a:r>
              <a:rPr lang="ru-RU" dirty="0"/>
              <a:t> ручью, а там прямо через болото на </a:t>
            </a:r>
            <a:r>
              <a:rPr lang="ru-RU" dirty="0" err="1"/>
              <a:t>Хлопино</a:t>
            </a:r>
            <a:r>
              <a:rPr lang="ru-RU" dirty="0"/>
              <a:t>, а оттуда на </a:t>
            </a:r>
            <a:r>
              <a:rPr lang="ru-RU" dirty="0" err="1"/>
              <a:t>Захарьево</a:t>
            </a:r>
            <a:r>
              <a:rPr lang="ru-RU" dirty="0"/>
              <a:t>, а тут уж всякий мальчишка доведет до </a:t>
            </a:r>
            <a:r>
              <a:rPr lang="ru-RU" dirty="0" err="1"/>
              <a:t>Луёвых</a:t>
            </a:r>
            <a:r>
              <a:rPr lang="ru-RU" dirty="0"/>
              <a:t> гор. От этих приставов только и толку, что притесняют прохожих да обирают нас, бедных.</a:t>
            </a:r>
          </a:p>
          <a:p>
            <a:endParaRPr lang="ru-RU" dirty="0"/>
          </a:p>
          <a:p>
            <a:r>
              <a:rPr lang="ru-RU" dirty="0"/>
              <a:t>А.С. Пушкин «Борис Годунов»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ABF47-741E-436C-ADD8-25C7F073FF65}"/>
              </a:ext>
            </a:extLst>
          </p:cNvPr>
          <p:cNvSpPr txBox="1"/>
          <p:nvPr/>
        </p:nvSpPr>
        <p:spPr>
          <a:xfrm>
            <a:off x="7385539" y="1139483"/>
            <a:ext cx="44875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ХОЗЯЙКА:</a:t>
            </a:r>
          </a:p>
          <a:p>
            <a:endParaRPr lang="ru-RU" dirty="0"/>
          </a:p>
          <a:p>
            <a:r>
              <a:rPr lang="ru-RU" dirty="0"/>
              <a:t>А чего поймают?</a:t>
            </a:r>
          </a:p>
          <a:p>
            <a:r>
              <a:rPr lang="ru-RU" dirty="0"/>
              <a:t>Ничего, ни беса лысого!</a:t>
            </a:r>
          </a:p>
          <a:p>
            <a:r>
              <a:rPr lang="ru-RU" dirty="0"/>
              <a:t>Будто только и пути, что столбовая!</a:t>
            </a:r>
          </a:p>
          <a:p>
            <a:r>
              <a:rPr lang="ru-RU" dirty="0"/>
              <a:t>Вот, хоть отсюда:</a:t>
            </a:r>
          </a:p>
          <a:p>
            <a:r>
              <a:rPr lang="ru-RU" dirty="0"/>
              <a:t>вороти налево, да по тропинке</a:t>
            </a:r>
          </a:p>
          <a:p>
            <a:r>
              <a:rPr lang="ru-RU" dirty="0"/>
              <a:t>и иди до </a:t>
            </a:r>
            <a:r>
              <a:rPr lang="ru-RU" dirty="0" err="1"/>
              <a:t>Чеканской</a:t>
            </a:r>
            <a:r>
              <a:rPr lang="ru-RU" dirty="0"/>
              <a:t> часовни,</a:t>
            </a:r>
          </a:p>
          <a:p>
            <a:r>
              <a:rPr lang="ru-RU" dirty="0"/>
              <a:t>что на ручью;</a:t>
            </a:r>
          </a:p>
          <a:p>
            <a:r>
              <a:rPr lang="ru-RU" dirty="0"/>
              <a:t>а оттуда на </a:t>
            </a:r>
            <a:r>
              <a:rPr lang="ru-RU" dirty="0" err="1"/>
              <a:t>Хлопино</a:t>
            </a:r>
            <a:r>
              <a:rPr lang="ru-RU" dirty="0"/>
              <a:t>,</a:t>
            </a:r>
          </a:p>
          <a:p>
            <a:r>
              <a:rPr lang="ru-RU" dirty="0"/>
              <a:t>а там на Зайцево,</a:t>
            </a:r>
          </a:p>
          <a:p>
            <a:r>
              <a:rPr lang="ru-RU" dirty="0"/>
              <a:t>а тут уж всякий мальчишка</a:t>
            </a:r>
          </a:p>
          <a:p>
            <a:r>
              <a:rPr lang="ru-RU" dirty="0"/>
              <a:t>до Литвы тебя проводит...</a:t>
            </a:r>
          </a:p>
          <a:p>
            <a:r>
              <a:rPr lang="ru-RU" dirty="0"/>
              <a:t>От этих приставов только и толку,</a:t>
            </a:r>
          </a:p>
          <a:p>
            <a:r>
              <a:rPr lang="ru-RU" dirty="0"/>
              <a:t>что теснят прохожих</a:t>
            </a:r>
          </a:p>
          <a:p>
            <a:r>
              <a:rPr lang="ru-RU" dirty="0"/>
              <a:t>да обирают нас, бедных...</a:t>
            </a:r>
          </a:p>
          <a:p>
            <a:endParaRPr lang="ru-RU" dirty="0"/>
          </a:p>
          <a:p>
            <a:r>
              <a:rPr lang="ru-RU" dirty="0"/>
              <a:t>М.П. Мусоргский «Борис Годунов» (</a:t>
            </a:r>
            <a:r>
              <a:rPr lang="ru-RU" dirty="0">
                <a:solidFill>
                  <a:srgbClr val="FFC000"/>
                </a:solidFill>
              </a:rPr>
              <a:t>либретто</a:t>
            </a:r>
            <a:r>
              <a:rPr lang="ru-RU" dirty="0"/>
              <a:t>, 1870)</a:t>
            </a:r>
          </a:p>
        </p:txBody>
      </p:sp>
    </p:spTree>
    <p:extLst>
      <p:ext uri="{BB962C8B-B14F-4D97-AF65-F5344CB8AC3E}">
        <p14:creationId xmlns:p14="http://schemas.microsoft.com/office/powerpoint/2010/main" val="1673152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2848</Words>
  <Application>Microsoft Office PowerPoint</Application>
  <PresentationFormat>Широкоэкранный</PresentationFormat>
  <Paragraphs>529</Paragraphs>
  <Slides>40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Азаренков Антон Александрович</dc:creator>
  <cp:lastModifiedBy>Азаренков Антон Александрович</cp:lastModifiedBy>
  <cp:revision>5</cp:revision>
  <dcterms:created xsi:type="dcterms:W3CDTF">2021-09-25T10:38:58Z</dcterms:created>
  <dcterms:modified xsi:type="dcterms:W3CDTF">2024-11-08T11:20:37Z</dcterms:modified>
</cp:coreProperties>
</file>