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>
      <p:cViewPr varScale="1">
        <p:scale>
          <a:sx n="102" d="100"/>
          <a:sy n="102" d="100"/>
        </p:scale>
        <p:origin x="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5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5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Sydney (1554-1586)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Лист1!$B$22:$E$22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Лист1!$B$23:$E$23</c:f>
              <c:numCache>
                <c:formatCode>General</c:formatCode>
                <c:ptCount val="4"/>
                <c:pt idx="0">
                  <c:v>0.89300000000000002</c:v>
                </c:pt>
                <c:pt idx="1">
                  <c:v>0.93500000000000005</c:v>
                </c:pt>
                <c:pt idx="2">
                  <c:v>0.91600000000000004</c:v>
                </c:pt>
                <c:pt idx="3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D9-924D-8381-46AA81481C40}"/>
            </c:ext>
          </c:extLst>
        </c:ser>
        <c:ser>
          <c:idx val="1"/>
          <c:order val="1"/>
          <c:tx>
            <c:strRef>
              <c:f>Лист1!$A$24</c:f>
              <c:strCache>
                <c:ptCount val="1"/>
                <c:pt idx="0">
                  <c:v>Marlowe (1564-1593)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Лист1!$B$22:$E$22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Лист1!$B$24:$E$24</c:f>
              <c:numCache>
                <c:formatCode>General</c:formatCode>
                <c:ptCount val="4"/>
                <c:pt idx="0">
                  <c:v>0.84</c:v>
                </c:pt>
                <c:pt idx="1">
                  <c:v>0.91300000000000003</c:v>
                </c:pt>
                <c:pt idx="2">
                  <c:v>0.78500000000000003</c:v>
                </c:pt>
                <c:pt idx="3">
                  <c:v>0.876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D9-924D-8381-46AA81481C40}"/>
            </c:ext>
          </c:extLst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Donne (1771(2)-1631)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Лист1!$B$22:$E$22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Лист1!$B$25:$E$25</c:f>
              <c:numCache>
                <c:formatCode>General</c:formatCode>
                <c:ptCount val="4"/>
                <c:pt idx="0">
                  <c:v>0.85299999999999998</c:v>
                </c:pt>
                <c:pt idx="1">
                  <c:v>0.874</c:v>
                </c:pt>
                <c:pt idx="2">
                  <c:v>0.82499999999999996</c:v>
                </c:pt>
                <c:pt idx="3">
                  <c:v>0.88600000000000001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D9-924D-8381-46AA81481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7787312"/>
        <c:axId val="1543901616"/>
      </c:lineChart>
      <c:catAx>
        <c:axId val="158778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3901616"/>
        <c:crosses val="autoZero"/>
        <c:auto val="1"/>
        <c:lblAlgn val="ctr"/>
        <c:lblOffset val="100"/>
        <c:noMultiLvlLbl val="0"/>
      </c:catAx>
      <c:valAx>
        <c:axId val="1543901616"/>
        <c:scaling>
          <c:orientation val="minMax"/>
          <c:max val="1"/>
          <c:min val="0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778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Лист1!$A$33</c:f>
              <c:strCache>
                <c:ptCount val="1"/>
                <c:pt idx="0">
                  <c:v>Herbert (1693-1633)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Лист1!$B$32:$E$32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Лист1!$B$33:$E$33</c:f>
              <c:numCache>
                <c:formatCode>General</c:formatCode>
                <c:ptCount val="4"/>
                <c:pt idx="0">
                  <c:v>0.68700000000000006</c:v>
                </c:pt>
                <c:pt idx="1">
                  <c:v>0.92300000000000004</c:v>
                </c:pt>
                <c:pt idx="2">
                  <c:v>0.751</c:v>
                </c:pt>
                <c:pt idx="3">
                  <c:v>0.94799999999999995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A2-1F4B-8459-C9173C4F9728}"/>
            </c:ext>
          </c:extLst>
        </c:ser>
        <c:ser>
          <c:idx val="1"/>
          <c:order val="1"/>
          <c:tx>
            <c:strRef>
              <c:f>Лист1!$A$34</c:f>
              <c:strCache>
                <c:ptCount val="1"/>
                <c:pt idx="0">
                  <c:v>Vaughan (1621-1695)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Лист1!$B$32:$E$32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Лист1!$B$34:$E$34</c:f>
              <c:numCache>
                <c:formatCode>General</c:formatCode>
                <c:ptCount val="4"/>
                <c:pt idx="0">
                  <c:v>0.80200000000000005</c:v>
                </c:pt>
                <c:pt idx="1">
                  <c:v>0.90500000000000003</c:v>
                </c:pt>
                <c:pt idx="2">
                  <c:v>0.79400000000000004</c:v>
                </c:pt>
                <c:pt idx="3">
                  <c:v>0.94899999999999995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A2-1F4B-8459-C9173C4F9728}"/>
            </c:ext>
          </c:extLst>
        </c:ser>
        <c:ser>
          <c:idx val="2"/>
          <c:order val="2"/>
          <c:tx>
            <c:strRef>
              <c:f>Лист1!$A$35</c:f>
              <c:strCache>
                <c:ptCount val="1"/>
                <c:pt idx="0">
                  <c:v>Bunyan (1628-1688)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Лист1!$B$32:$E$32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Лист1!$B$35:$E$35</c:f>
              <c:numCache>
                <c:formatCode>General</c:formatCode>
                <c:ptCount val="4"/>
                <c:pt idx="0">
                  <c:v>0.88090000000000002</c:v>
                </c:pt>
                <c:pt idx="1">
                  <c:v>0.87970000000000004</c:v>
                </c:pt>
                <c:pt idx="2">
                  <c:v>0.90800000000000003</c:v>
                </c:pt>
                <c:pt idx="3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A2-1F4B-8459-C9173C4F9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5776144"/>
        <c:axId val="1584595728"/>
      </c:lineChart>
      <c:catAx>
        <c:axId val="154577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4595728"/>
        <c:crosses val="autoZero"/>
        <c:auto val="1"/>
        <c:lblAlgn val="ctr"/>
        <c:lblOffset val="100"/>
        <c:noMultiLvlLbl val="0"/>
      </c:catAx>
      <c:valAx>
        <c:axId val="1584595728"/>
        <c:scaling>
          <c:orientation val="minMax"/>
          <c:min val="0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577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Лист1!$A$48</c:f>
              <c:strCache>
                <c:ptCount val="1"/>
                <c:pt idx="0">
                  <c:v>Dryden (1631-1700)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Лист1!$B$47:$E$47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Лист1!$B$48:$E$48</c:f>
              <c:numCache>
                <c:formatCode>General</c:formatCode>
                <c:ptCount val="4"/>
                <c:pt idx="0">
                  <c:v>0.89</c:v>
                </c:pt>
                <c:pt idx="1">
                  <c:v>0.90800000000000003</c:v>
                </c:pt>
                <c:pt idx="2">
                  <c:v>0.872</c:v>
                </c:pt>
                <c:pt idx="3">
                  <c:v>0.97299999999999998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4A-2640-A447-379B08AA8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5930880"/>
        <c:axId val="1579593136"/>
      </c:lineChart>
      <c:catAx>
        <c:axId val="155593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9593136"/>
        <c:crosses val="autoZero"/>
        <c:auto val="1"/>
        <c:lblAlgn val="ctr"/>
        <c:lblOffset val="100"/>
        <c:noMultiLvlLbl val="0"/>
      </c:catAx>
      <c:valAx>
        <c:axId val="1579593136"/>
        <c:scaling>
          <c:orientation val="minMax"/>
          <c:min val="0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593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2664C2-AFCE-322D-2E31-A7AA32128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65EB0A-9562-3274-3792-67F92EA48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902C01-615B-E740-8D95-D937A7C24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5AA86F-C20A-464E-5380-B2F89E62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57349F-E869-1F96-97CB-A90DF30EF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4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2597F-292E-F548-FF2F-63BC0104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CBD04E-C12C-9EE7-7B9C-980870085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22288A-EC7C-1078-B487-D46F7217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D2B298-8CC6-8D0F-B429-BEC805FF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EB614-DDDB-0D76-72BF-C05172A79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9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AFF691-ABA8-0515-DE99-00A248C79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697B57-6856-949D-9EDF-DB7F87653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859031-83A0-F949-5204-84552B8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3BEB7C-BD7C-979C-8A10-8F6893C7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43006-937D-5CCE-68BC-5F670251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8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9ECA2-10A1-3259-608C-07284907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7113CA-FCBC-708C-E1BF-94EC99CD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1DB8E0-A30E-81FA-4520-1CE6E352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7DFCBD-CB85-4FA3-09A9-7A1F25D7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8AF1A-E681-AEFE-5E3E-EDE3722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4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07848D-EC66-A698-4AEB-5A132AFA1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0D6CF4-8411-FA12-4120-1904A2F7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519EC-6B73-64EF-FA85-12B416CC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F59B8-9EF5-5556-8AB1-CD1613FD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061BE0-3627-F2F6-5A6C-EAEDBDF5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63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E70CC-2972-11AB-C2EA-CFE3B765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F7B795-97D4-66CA-4CE4-0831389AF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F84A93-0165-E94E-21E5-2C40AB533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F2051C-BB59-6A27-2938-F922E81B0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8EE62C-74D4-F918-BC93-B1D7E2E0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BFB249-6C74-78CB-FA74-011D9ECE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79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51A1F-6E88-8FA2-5993-3452A02D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F84A35-B214-1071-2A90-1E0D4AA4F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C2A1C4-F662-81DA-7E19-9D0CFAB13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EF5489-F9D4-7E25-E61E-F3B64C626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416423-C588-3899-BDAF-F0A81C56C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49834B-6D8C-D4C2-4DC4-D6D48928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55E2B84-14CA-97C5-083F-29682D353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461013-B25C-AC1A-55DA-A973FB56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74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4ADF9-BE93-8133-2550-0FCF3A99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85CABC1-996F-29B9-A253-03F1D115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56F260-EFCF-9800-D6DE-20BCEFB8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940344-9056-D778-2C14-D62B0507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43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B9ECA3-9AFA-E652-FD8B-A9517B0A2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AF3191-D432-6C8B-99E8-46EE0A1F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0953DB-0687-8145-1632-45748FF9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9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99118-F574-12F5-ADAC-15A8B7F2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B48031-18AD-6ACB-43FF-F5042981C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4BCFEF-D0F5-E12D-8D0D-396A464D7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CF639D-52DC-7360-294D-0E0EE2CE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ECAE26-E846-73C9-A031-2B60861A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E582FC-FFED-2B19-D5AD-53247A9E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3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44B7D1-0DF6-639B-4506-A827209F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E6EA344-CEFE-B78C-8097-9CA3CC60F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403E82-FA07-DCA7-AE83-A43007EF5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FE3973-9AF4-192D-8F2C-13D3ED86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10E747-0BF0-9344-B107-359824C19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F79A66-C403-25E1-A432-7A1DD0A4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50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46D1F-CDB6-8F50-B31B-D03C84AF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A3EEE6-39F8-957B-E49F-92CC163BB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1239C2-998D-ABF1-1DA7-35E5B8F69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C3789-E812-AF46-9483-4293F13D8B3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A4142-6095-D513-97F3-AEDAF6512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CB6E1D-2949-15AB-FFA0-8D1FFB4C7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1276C-BAF6-684E-802C-1D33CEE137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9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6B457-8C43-8921-BA3F-51DB9E833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" y="1122363"/>
            <a:ext cx="11830050" cy="238760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Эволюция английского четырехстопного ямба в </a:t>
            </a:r>
            <a:r>
              <a:rPr lang="fr-FR" sz="4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sz="4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D07A7D-42F5-5AB4-3F29-E26641523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1620" y="3897630"/>
            <a:ext cx="9136380" cy="2297430"/>
          </a:xfrm>
        </p:spPr>
        <p:txBody>
          <a:bodyPr>
            <a:normAutofit/>
          </a:bodyPr>
          <a:lstStyle/>
          <a:p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Екатерина Дмитриева</a:t>
            </a:r>
            <a:endParaRPr lang="ru-RU" sz="1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 ноября 2024</a:t>
            </a:r>
          </a:p>
          <a:p>
            <a:endParaRPr lang="ru-RU" sz="1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FBE65-41B8-1BDF-B6AA-6A4192AE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Конец </a:t>
            </a:r>
            <a:r>
              <a:rPr lang="en-US" dirty="0">
                <a:solidFill>
                  <a:srgbClr val="002060"/>
                </a:solidFill>
              </a:rPr>
              <a:t>XVI – </a:t>
            </a:r>
            <a:r>
              <a:rPr lang="ru-RU" dirty="0">
                <a:solidFill>
                  <a:srgbClr val="002060"/>
                </a:solidFill>
              </a:rPr>
              <a:t>начало </a:t>
            </a:r>
            <a:r>
              <a:rPr lang="en-US" dirty="0">
                <a:solidFill>
                  <a:srgbClr val="002060"/>
                </a:solidFill>
              </a:rPr>
              <a:t>XVII </a:t>
            </a:r>
            <a:r>
              <a:rPr lang="ru-RU" dirty="0">
                <a:solidFill>
                  <a:srgbClr val="002060"/>
                </a:solidFill>
              </a:rPr>
              <a:t>века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50807A3-CB50-D95B-0153-186EC47825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460490"/>
              </p:ext>
            </p:extLst>
          </p:nvPr>
        </p:nvGraphicFramePr>
        <p:xfrm>
          <a:off x="1828800" y="1539875"/>
          <a:ext cx="8347710" cy="4838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612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87501-A4EC-1121-84C9-2D5BE821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«Зрелый» </a:t>
            </a:r>
            <a:r>
              <a:rPr lang="en-US" dirty="0">
                <a:solidFill>
                  <a:srgbClr val="002060"/>
                </a:solidFill>
              </a:rPr>
              <a:t>XVII </a:t>
            </a:r>
            <a:r>
              <a:rPr lang="ru-RU" dirty="0">
                <a:solidFill>
                  <a:srgbClr val="002060"/>
                </a:solidFill>
              </a:rPr>
              <a:t>век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4C8914B-E2A1-CCD0-1D27-2E8F9F366C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286619"/>
              </p:ext>
            </p:extLst>
          </p:nvPr>
        </p:nvGraphicFramePr>
        <p:xfrm>
          <a:off x="2423160" y="1825625"/>
          <a:ext cx="7543800" cy="4323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33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299CD-467A-4944-05E7-38460CCE1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Конец </a:t>
            </a:r>
            <a:r>
              <a:rPr lang="en-US" dirty="0">
                <a:solidFill>
                  <a:srgbClr val="002060"/>
                </a:solidFill>
              </a:rPr>
              <a:t>XVII </a:t>
            </a:r>
            <a:r>
              <a:rPr lang="ru-RU" dirty="0">
                <a:solidFill>
                  <a:srgbClr val="002060"/>
                </a:solidFill>
              </a:rPr>
              <a:t>века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DD8111A-F036-D7BB-FBF8-28F373FF8B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465489"/>
              </p:ext>
            </p:extLst>
          </p:nvPr>
        </p:nvGraphicFramePr>
        <p:xfrm>
          <a:off x="1863090" y="1905635"/>
          <a:ext cx="8027670" cy="4277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54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503C5-2437-DE11-C31D-5524E27F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1325563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Кластерный анализ</a:t>
            </a:r>
          </a:p>
        </p:txBody>
      </p:sp>
      <p:pic>
        <p:nvPicPr>
          <p:cNvPr id="6" name="Объект 4">
            <a:extLst>
              <a:ext uri="{FF2B5EF4-FFF2-40B4-BE49-F238E27FC236}">
                <a16:creationId xmlns:a16="http://schemas.microsoft.com/office/drawing/2014/main" id="{B3D3B392-EE9A-6E3E-8EFD-8446EFD3A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893837"/>
            <a:ext cx="5634990" cy="3889874"/>
          </a:xfrm>
          <a:prstGeom prst="rect">
            <a:avLst/>
          </a:prstGeom>
        </p:spPr>
      </p:pic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D917E728-231C-55AB-EEBC-CE4104B78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1189" y="253510"/>
            <a:ext cx="6480810" cy="6604490"/>
          </a:xfrm>
        </p:spPr>
      </p:pic>
    </p:spTree>
    <p:extLst>
      <p:ext uri="{BB962C8B-B14F-4D97-AF65-F5344CB8AC3E}">
        <p14:creationId xmlns:p14="http://schemas.microsoft.com/office/powerpoint/2010/main" val="366926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053C16-8925-D08E-96B0-D1277A13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Ранее известные результаты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7ED72C-024D-9D49-60AC-5DF3D97C1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CDC71BE-4A08-8EDD-F032-B5942F6AC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59" y="1702082"/>
            <a:ext cx="8338979" cy="515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83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EEBEF-5E9F-BFDE-6D19-D283CB2C5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Модели по </a:t>
            </a:r>
            <a:r>
              <a:rPr lang="en-US" dirty="0">
                <a:solidFill>
                  <a:srgbClr val="002060"/>
                </a:solidFill>
              </a:rPr>
              <a:t>The Pilgrim’s Progress (1678)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AFC113-BE6F-160C-A7C8-20B8FB2DE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BD0376E4-7974-E7A2-BA11-9647E1BCF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275047"/>
            <a:ext cx="9014143" cy="558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A1AB6F-5E75-31D8-3A1A-7BE3F08D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" y="0"/>
            <a:ext cx="8793480" cy="6515099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002060"/>
                </a:solidFill>
              </a:rPr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7A671-D93D-CCF2-E930-62D4C1EAF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5680709"/>
            <a:ext cx="10759440" cy="49625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152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48</Words>
  <Application>Microsoft Macintosh PowerPoint</Application>
  <PresentationFormat>Широкоэкранный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Эволюция английского четырехстопного ямба в XVII веке</vt:lpstr>
      <vt:lpstr>Конец XVI – начало XVII века</vt:lpstr>
      <vt:lpstr>«Зрелый» XVII век</vt:lpstr>
      <vt:lpstr>Конец XVII века</vt:lpstr>
      <vt:lpstr>Кластерный анализ</vt:lpstr>
      <vt:lpstr>Ранее известные результаты</vt:lpstr>
      <vt:lpstr>Модели по The Pilgrim’s Progress (1678)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Ритмика английского стиха XVII века  на фоне прозы</dc:title>
  <dc:creator>Екатерина Иванова</dc:creator>
  <cp:lastModifiedBy>Екатерина Иванова</cp:lastModifiedBy>
  <cp:revision>8</cp:revision>
  <dcterms:created xsi:type="dcterms:W3CDTF">2024-05-15T19:58:44Z</dcterms:created>
  <dcterms:modified xsi:type="dcterms:W3CDTF">2024-11-07T17:12:05Z</dcterms:modified>
</cp:coreProperties>
</file>