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Lora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A9D0A23-C823-4344-9E3B-19A29A753032}">
  <a:tblStyle styleId="{6A9D0A23-C823-4344-9E3B-19A29A75303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ora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Lora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Lora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ora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dc64755007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dc64755007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c64755007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dc64755007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dc6475500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dc6475500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dc64755007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dc64755007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dc64755007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dc6475500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dc64755007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dc64755007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dc64755007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dc64755007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dc64755007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dc64755007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dc64755007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dc64755007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4180">
                <a:latin typeface="Lora"/>
                <a:ea typeface="Lora"/>
                <a:cs typeface="Lora"/>
                <a:sym typeface="Lora"/>
              </a:rPr>
              <a:t>РИТМИКА ПЕРЕВОДОВ И. А. БРОДСКОГО ИЗ ДЖ. ДОННА (КВАНТИТАТИВНЫЙ АНАЛИЗ)</a:t>
            </a:r>
            <a:endParaRPr sz="418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79925" y="41925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Lora"/>
                <a:ea typeface="Lora"/>
                <a:cs typeface="Lora"/>
                <a:sym typeface="Lora"/>
              </a:rPr>
              <a:t>Исследование выполнено в рамках проекта НИУ ВШЭ «Сравнительная и квантитативная метрика и ритмика: компьютерный анализ процессов порождения и восприятия стихотворной речи» № 23-00-004, поддержанного программой «Научный фонд» НИУ ВШЭ в 2024 г.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ora"/>
              <a:buAutoNum type="arabicPeriod"/>
            </a:pPr>
            <a:r>
              <a:rPr lang="ru">
                <a:latin typeface="Lora"/>
                <a:ea typeface="Lora"/>
                <a:cs typeface="Lora"/>
                <a:sym typeface="Lora"/>
              </a:rPr>
              <a:t>Анализ переводов показывает, что Бродский не стремился к сохранению ритмики оригинальных текстов Донна, несмотря на существующие у Бродского тексты, подражающие ритмике английского ямба</a:t>
            </a:r>
            <a:endParaRPr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ora"/>
              <a:buAutoNum type="arabicPeriod"/>
            </a:pPr>
            <a:r>
              <a:rPr lang="ru">
                <a:latin typeface="Lora"/>
                <a:ea typeface="Lora"/>
                <a:cs typeface="Lora"/>
                <a:sym typeface="Lora"/>
              </a:rPr>
              <a:t>Переводы Донна, выполненные Бродским в 5-ст. ямбе (рассмотренные в рамках данного анализа) имеют схожие ритмические особенности</a:t>
            </a:r>
            <a:endParaRPr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ora"/>
              <a:buAutoNum type="arabicPeriod"/>
            </a:pPr>
            <a:r>
              <a:rPr lang="ru">
                <a:latin typeface="Lora"/>
                <a:ea typeface="Lora"/>
                <a:cs typeface="Lora"/>
                <a:sym typeface="Lora"/>
              </a:rPr>
              <a:t>Отмечается, что переводы Бродского были одними из первых, которым удалось передать особенности метафизической поэзии на лексическом уровне, однако ритмически с оригиналами они не сходятся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Lora"/>
                <a:ea typeface="Lora"/>
                <a:cs typeface="Lora"/>
                <a:sym typeface="Lora"/>
              </a:rPr>
              <a:t>Результаты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311700" y="2625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Lora"/>
                <a:ea typeface="Lora"/>
                <a:cs typeface="Lora"/>
                <a:sym typeface="Lora"/>
              </a:rPr>
              <a:t>Распределение ритмических форм у Дж. Донна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76" name="Google Shape;76;p17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1588" y="876550"/>
            <a:ext cx="6680824" cy="275222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7" name="Google Shape;77;p17"/>
          <p:cNvGraphicFramePr/>
          <p:nvPr/>
        </p:nvGraphicFramePr>
        <p:xfrm>
          <a:off x="959375" y="3670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{6A9D0A23-C823-4344-9E3B-19A29A753032}</a:tableStyleId>
              </a:tblPr>
              <a:tblGrid>
                <a:gridCol w="2273525"/>
                <a:gridCol w="666575"/>
                <a:gridCol w="476125"/>
                <a:gridCol w="476125"/>
                <a:gridCol w="476125"/>
                <a:gridCol w="476125"/>
                <a:gridCol w="476125"/>
                <a:gridCol w="476125"/>
                <a:gridCol w="476125"/>
                <a:gridCol w="476125"/>
                <a:gridCol w="476125"/>
              </a:tblGrid>
              <a:tr h="3106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Форма/название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2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3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4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5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6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7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8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9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10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0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The Flea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0,533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0,133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0,267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0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Valediction: forbidding weeping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0,429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0,214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0,071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0,214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0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The Apparition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0,364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0,273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0,091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0,091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0,091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311700" y="252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Lora"/>
                <a:ea typeface="Lora"/>
                <a:cs typeface="Lora"/>
                <a:sym typeface="Lora"/>
              </a:rPr>
              <a:t>Распределение ритмических форм у И. Бродского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83" name="Google Shape;83;p18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5239" y="881050"/>
            <a:ext cx="6453513" cy="26674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4" name="Google Shape;84;p18"/>
          <p:cNvGraphicFramePr/>
          <p:nvPr/>
        </p:nvGraphicFramePr>
        <p:xfrm>
          <a:off x="1263575" y="3604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{6A9D0A23-C823-4344-9E3B-19A29A753032}</a:tableStyleId>
              </a:tblPr>
              <a:tblGrid>
                <a:gridCol w="2082125"/>
                <a:gridCol w="610475"/>
                <a:gridCol w="436025"/>
                <a:gridCol w="436025"/>
                <a:gridCol w="436025"/>
                <a:gridCol w="436025"/>
                <a:gridCol w="436025"/>
                <a:gridCol w="436025"/>
                <a:gridCol w="436025"/>
                <a:gridCol w="436025"/>
                <a:gridCol w="436025"/>
              </a:tblGrid>
              <a:tr h="323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Форма/название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1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2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3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4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5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6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7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8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9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10</a:t>
                      </a:r>
                      <a:endParaRPr b="1"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3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Блоха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0,154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0,077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0,077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0,462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0,077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0,154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3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О слезах при разлуке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0,222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0,111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0,111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0,278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0,056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0,056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0,056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0,111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3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Посещение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0,235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0,059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0,118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0,294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0,118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100">
                          <a:latin typeface="Lora"/>
                          <a:ea typeface="Lora"/>
                          <a:cs typeface="Lora"/>
                          <a:sym typeface="Lora"/>
                        </a:rPr>
                        <a:t>0,176</a:t>
                      </a:r>
                      <a:endParaRPr sz="11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333525"/>
            <a:ext cx="8520600" cy="93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ru">
                <a:latin typeface="Lora"/>
                <a:ea typeface="Lora"/>
                <a:cs typeface="Lora"/>
                <a:sym typeface="Lora"/>
              </a:rPr>
              <a:t>Распределение ритмических форм в “больших” стихотворениях Бродского в 1963 и 1965 гг.</a:t>
            </a:r>
            <a:endParaRPr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90" name="Google Shape;90;p19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3200" y="1321925"/>
            <a:ext cx="6018201" cy="370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333525"/>
            <a:ext cx="8520600" cy="93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Lora"/>
                <a:ea typeface="Lora"/>
                <a:cs typeface="Lora"/>
                <a:sym typeface="Lora"/>
              </a:rPr>
              <a:t>Распределение ритмических форм в “больших” стихотворениях Бродского в 1963 и 1965 гг.</a:t>
            </a:r>
            <a:endParaRPr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  <p:graphicFrame>
        <p:nvGraphicFramePr>
          <p:cNvPr id="96" name="Google Shape;96;p20"/>
          <p:cNvGraphicFramePr/>
          <p:nvPr/>
        </p:nvGraphicFramePr>
        <p:xfrm>
          <a:off x="1044500" y="1824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{6A9D0A23-C823-4344-9E3B-19A29A753032}</a:tableStyleId>
              </a:tblPr>
              <a:tblGrid>
                <a:gridCol w="1647975"/>
                <a:gridCol w="517700"/>
                <a:gridCol w="517700"/>
                <a:gridCol w="517700"/>
                <a:gridCol w="517700"/>
                <a:gridCol w="517700"/>
                <a:gridCol w="517700"/>
                <a:gridCol w="517700"/>
                <a:gridCol w="517700"/>
                <a:gridCol w="517700"/>
                <a:gridCol w="578075"/>
              </a:tblGrid>
              <a:tr h="2763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Форма/название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2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3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4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5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6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7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8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9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10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24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Большая элегия Джону Донну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0,694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0,034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0,194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0,019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0,053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0,005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63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Исаак и Авраам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0,593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0,078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0,212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0,044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0,041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0,009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0,006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0,003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0,006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0,006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29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Стихи на смерть Т. С. Элиота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0,111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0,074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0,148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0,315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0,111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0,093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0,074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0,056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24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Пришла зима, и все, кто мог лететь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0,943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0,034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0,006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0,017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0,000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ctr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161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020">
                <a:latin typeface="Lora"/>
                <a:ea typeface="Lora"/>
                <a:cs typeface="Lora"/>
                <a:sym typeface="Lora"/>
              </a:rPr>
              <a:t>Профили ударности я5 за 1963 г., 1965 г. и 1970 г.</a:t>
            </a:r>
            <a:endParaRPr sz="2020">
              <a:latin typeface="Lora"/>
              <a:ea typeface="Lora"/>
              <a:cs typeface="Lora"/>
              <a:sym typeface="Lora"/>
            </a:endParaRPr>
          </a:p>
        </p:txBody>
      </p:sp>
      <p:graphicFrame>
        <p:nvGraphicFramePr>
          <p:cNvPr id="102" name="Google Shape;102;p21"/>
          <p:cNvGraphicFramePr/>
          <p:nvPr/>
        </p:nvGraphicFramePr>
        <p:xfrm>
          <a:off x="1361425" y="4102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{6A9D0A23-C823-4344-9E3B-19A29A753032}</a:tableStyleId>
              </a:tblPr>
              <a:tblGrid>
                <a:gridCol w="898900"/>
                <a:gridCol w="831800"/>
                <a:gridCol w="1086700"/>
                <a:gridCol w="845225"/>
                <a:gridCol w="872050"/>
                <a:gridCol w="925700"/>
                <a:gridCol w="1086700"/>
              </a:tblGrid>
              <a:tr h="346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Год/икты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2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3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4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5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Кол-во строк</a:t>
                      </a:r>
                      <a:endParaRPr b="1"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3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1962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0,86363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0,63257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0,91287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0,34469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966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3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1965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0,85504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0,77198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0,79315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0,6368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670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38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1970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0,90196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0,57843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0,79901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0,32352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1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latin typeface="Lora"/>
                          <a:ea typeface="Lora"/>
                          <a:cs typeface="Lora"/>
                          <a:sym typeface="Lora"/>
                        </a:rPr>
                        <a:t>489</a:t>
                      </a:r>
                      <a:endParaRPr sz="1200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03" name="Google Shape;103;p21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3900" y="683175"/>
            <a:ext cx="5182134" cy="3204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