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8" r:id="rId24"/>
    <p:sldId id="282" r:id="rId25"/>
    <p:sldId id="279" r:id="rId26"/>
    <p:sldId id="280" r:id="rId27"/>
    <p:sldId id="283" r:id="rId28"/>
    <p:sldId id="284" r:id="rId29"/>
    <p:sldId id="285" r:id="rId30"/>
    <p:sldId id="286" r:id="rId31"/>
    <p:sldId id="288" r:id="rId32"/>
    <p:sldId id="287" r:id="rId33"/>
    <p:sldId id="293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4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5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8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0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1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7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221E-00F1-4AB5-A901-6982B65F3844}" type="datetimeFigureOut">
              <a:rPr lang="ru-RU" smtClean="0"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A3C55-B1AC-4776-96CF-723D8E978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3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 одной особенности ритмики немецкого четырехстопного ямба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23148"/>
            <a:ext cx="9144000" cy="1655762"/>
          </a:xfrm>
        </p:spPr>
        <p:txBody>
          <a:bodyPr/>
          <a:lstStyle/>
          <a:p>
            <a:r>
              <a:rPr lang="ru-RU" dirty="0" smtClean="0"/>
              <a:t>Николай Емельянов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7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Я4 </a:t>
            </a:r>
            <a:r>
              <a:rPr lang="ru-RU" dirty="0" err="1" smtClean="0"/>
              <a:t>Эвальда</a:t>
            </a:r>
            <a:r>
              <a:rPr lang="ru-RU" dirty="0" smtClean="0"/>
              <a:t> Кристиана Клейста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493843"/>
              </p:ext>
            </p:extLst>
          </p:nvPr>
        </p:nvGraphicFramePr>
        <p:xfrm>
          <a:off x="953729" y="2507225"/>
          <a:ext cx="7452851" cy="2635045"/>
        </p:xfrm>
        <a:graphic>
          <a:graphicData uri="http://schemas.openxmlformats.org/drawingml/2006/table">
            <a:tbl>
              <a:tblPr firstRow="1" firstCol="1" bandRow="1"/>
              <a:tblGrid>
                <a:gridCol w="2370491">
                  <a:extLst>
                    <a:ext uri="{9D8B030D-6E8A-4147-A177-3AD203B41FA5}">
                      <a16:colId xmlns:a16="http://schemas.microsoft.com/office/drawing/2014/main" val="2836266545"/>
                    </a:ext>
                  </a:extLst>
                </a:gridCol>
                <a:gridCol w="1131009">
                  <a:extLst>
                    <a:ext uri="{9D8B030D-6E8A-4147-A177-3AD203B41FA5}">
                      <a16:colId xmlns:a16="http://schemas.microsoft.com/office/drawing/2014/main" val="2499138547"/>
                    </a:ext>
                  </a:extLst>
                </a:gridCol>
                <a:gridCol w="1243471">
                  <a:extLst>
                    <a:ext uri="{9D8B030D-6E8A-4147-A177-3AD203B41FA5}">
                      <a16:colId xmlns:a16="http://schemas.microsoft.com/office/drawing/2014/main" val="2602345512"/>
                    </a:ext>
                  </a:extLst>
                </a:gridCol>
                <a:gridCol w="1355934">
                  <a:extLst>
                    <a:ext uri="{9D8B030D-6E8A-4147-A177-3AD203B41FA5}">
                      <a16:colId xmlns:a16="http://schemas.microsoft.com/office/drawing/2014/main" val="4105559964"/>
                    </a:ext>
                  </a:extLst>
                </a:gridCol>
                <a:gridCol w="1351946">
                  <a:extLst>
                    <a:ext uri="{9D8B030D-6E8A-4147-A177-3AD203B41FA5}">
                      <a16:colId xmlns:a16="http://schemas.microsoft.com/office/drawing/2014/main" val="3738402305"/>
                    </a:ext>
                  </a:extLst>
                </a:gridCol>
              </a:tblGrid>
              <a:tr h="5270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86572"/>
                  </a:ext>
                </a:extLst>
              </a:tr>
              <a:tr h="1054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Kleist,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Grablied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(1757)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48665"/>
                  </a:ext>
                </a:extLst>
              </a:tr>
              <a:tr h="10540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Kleist,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Geburtslied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(1759)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76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Я4 Фридриха Шиллера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5053"/>
            <a:ext cx="6333352" cy="380674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09245"/>
              </p:ext>
            </p:extLst>
          </p:nvPr>
        </p:nvGraphicFramePr>
        <p:xfrm>
          <a:off x="838198" y="5751801"/>
          <a:ext cx="5955890" cy="914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178">
                  <a:extLst>
                    <a:ext uri="{9D8B030D-6E8A-4147-A177-3AD203B41FA5}">
                      <a16:colId xmlns:a16="http://schemas.microsoft.com/office/drawing/2014/main" val="1539064761"/>
                    </a:ext>
                  </a:extLst>
                </a:gridCol>
                <a:gridCol w="1191178">
                  <a:extLst>
                    <a:ext uri="{9D8B030D-6E8A-4147-A177-3AD203B41FA5}">
                      <a16:colId xmlns:a16="http://schemas.microsoft.com/office/drawing/2014/main" val="4189192752"/>
                    </a:ext>
                  </a:extLst>
                </a:gridCol>
                <a:gridCol w="1191178">
                  <a:extLst>
                    <a:ext uri="{9D8B030D-6E8A-4147-A177-3AD203B41FA5}">
                      <a16:colId xmlns:a16="http://schemas.microsoft.com/office/drawing/2014/main" val="3547344931"/>
                    </a:ext>
                  </a:extLst>
                </a:gridCol>
                <a:gridCol w="1191178">
                  <a:extLst>
                    <a:ext uri="{9D8B030D-6E8A-4147-A177-3AD203B41FA5}">
                      <a16:colId xmlns:a16="http://schemas.microsoft.com/office/drawing/2014/main" val="3551754087"/>
                    </a:ext>
                  </a:extLst>
                </a:gridCol>
                <a:gridCol w="1191178">
                  <a:extLst>
                    <a:ext uri="{9D8B030D-6E8A-4147-A177-3AD203B41FA5}">
                      <a16:colId xmlns:a16="http://schemas.microsoft.com/office/drawing/2014/main" val="1675721307"/>
                    </a:ext>
                  </a:extLst>
                </a:gridCol>
              </a:tblGrid>
              <a:tr h="45723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II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III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400" u="none" strike="noStrike">
                          <a:effectLst/>
                        </a:rPr>
                        <a:t>IV</a:t>
                      </a:r>
                      <a:endParaRPr lang="de-D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46472172"/>
                  </a:ext>
                </a:extLst>
              </a:tr>
              <a:tr h="4572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Шиллер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0,873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0,735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0,822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0,987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18781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Шиллер и Опиц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23916"/>
              </p:ext>
            </p:extLst>
          </p:nvPr>
        </p:nvGraphicFramePr>
        <p:xfrm>
          <a:off x="983226" y="1690688"/>
          <a:ext cx="7539036" cy="4217502"/>
        </p:xfrm>
        <a:graphic>
          <a:graphicData uri="http://schemas.openxmlformats.org/drawingml/2006/table">
            <a:tbl>
              <a:tblPr firstRow="1" firstCol="1" bandRow="1"/>
              <a:tblGrid>
                <a:gridCol w="1597356">
                  <a:extLst>
                    <a:ext uri="{9D8B030D-6E8A-4147-A177-3AD203B41FA5}">
                      <a16:colId xmlns:a16="http://schemas.microsoft.com/office/drawing/2014/main" val="302670509"/>
                    </a:ext>
                  </a:extLst>
                </a:gridCol>
                <a:gridCol w="2629990">
                  <a:extLst>
                    <a:ext uri="{9D8B030D-6E8A-4147-A177-3AD203B41FA5}">
                      <a16:colId xmlns:a16="http://schemas.microsoft.com/office/drawing/2014/main" val="935951814"/>
                    </a:ext>
                  </a:extLst>
                </a:gridCol>
                <a:gridCol w="3311690">
                  <a:extLst>
                    <a:ext uri="{9D8B030D-6E8A-4147-A177-3AD203B41FA5}">
                      <a16:colId xmlns:a16="http://schemas.microsoft.com/office/drawing/2014/main" val="2542182324"/>
                    </a:ext>
                  </a:extLst>
                </a:gridCol>
              </a:tblGrid>
              <a:tr h="11010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Opit</a:t>
                      </a: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z, 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Echo der Wieders</a:t>
                      </a: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chall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Schiller, «Die Künstler»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683977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35177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392377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11462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5960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0,26086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483502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0,16996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245749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00790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11300"/>
                  </a:ext>
                </a:extLst>
              </a:tr>
              <a:tr h="5194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0,05138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768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Рамочный профиль немецкого Я4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4716"/>
            <a:ext cx="6864294" cy="41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Реставрация «нидерландского» профиля ударности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6116"/>
            <a:ext cx="7227755" cy="43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Опиц и Хюльсхофф: разница между иктами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04861"/>
              </p:ext>
            </p:extLst>
          </p:nvPr>
        </p:nvGraphicFramePr>
        <p:xfrm>
          <a:off x="943896" y="5345573"/>
          <a:ext cx="56633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690">
                  <a:extLst>
                    <a:ext uri="{9D8B030D-6E8A-4147-A177-3AD203B41FA5}">
                      <a16:colId xmlns:a16="http://schemas.microsoft.com/office/drawing/2014/main" val="1740523107"/>
                    </a:ext>
                  </a:extLst>
                </a:gridCol>
                <a:gridCol w="2831690">
                  <a:extLst>
                    <a:ext uri="{9D8B030D-6E8A-4147-A177-3AD203B41FA5}">
                      <a16:colId xmlns:a16="http://schemas.microsoft.com/office/drawing/2014/main" val="663886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I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en-US" baseline="0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 </a:t>
                      </a:r>
                      <a:r>
                        <a:rPr lang="en-US" dirty="0" smtClean="0"/>
                        <a:t>II </a:t>
                      </a:r>
                      <a:r>
                        <a:rPr lang="ru-RU" dirty="0" smtClean="0"/>
                        <a:t>и </a:t>
                      </a:r>
                      <a:r>
                        <a:rPr lang="de-DE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87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0,5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0,8%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223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43896" y="1690688"/>
            <a:ext cx="9419303" cy="3357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Разница между показателями акцентной выделенности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второго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третьего иктов у обоих поэтов примерно одинакова – у Опица это 3,8%, у А. Дросте-Хюльсхофф – 3%. Между первым СМ и вторым у Мартина Опица – 6,9%, а у Дросте-Хюльсхофф – 6,4%. Ритмические показатели обоих поэтов в пропорции отличаются лишь сотыми долями процентов.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форм в Я4 А. Дросте-Хюльсхофф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096694"/>
              </p:ext>
            </p:extLst>
          </p:nvPr>
        </p:nvGraphicFramePr>
        <p:xfrm>
          <a:off x="953728" y="2664541"/>
          <a:ext cx="6938143" cy="2382660"/>
        </p:xfrm>
        <a:graphic>
          <a:graphicData uri="http://schemas.openxmlformats.org/drawingml/2006/table">
            <a:tbl>
              <a:tblPr firstRow="1" firstCol="1" bandRow="1"/>
              <a:tblGrid>
                <a:gridCol w="4274179">
                  <a:extLst>
                    <a:ext uri="{9D8B030D-6E8A-4147-A177-3AD203B41FA5}">
                      <a16:colId xmlns:a16="http://schemas.microsoft.com/office/drawing/2014/main" val="3473530189"/>
                    </a:ext>
                  </a:extLst>
                </a:gridCol>
                <a:gridCol w="2663964">
                  <a:extLst>
                    <a:ext uri="{9D8B030D-6E8A-4147-A177-3AD203B41FA5}">
                      <a16:colId xmlns:a16="http://schemas.microsoft.com/office/drawing/2014/main" val="720226838"/>
                    </a:ext>
                  </a:extLst>
                </a:gridCol>
              </a:tblGrid>
              <a:tr h="476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53,5%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157774"/>
                  </a:ext>
                </a:extLst>
              </a:tr>
              <a:tr h="476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II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65444"/>
                  </a:ext>
                </a:extLst>
              </a:tr>
              <a:tr h="476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III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580753"/>
                  </a:ext>
                </a:extLst>
              </a:tr>
              <a:tr h="476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IV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927808"/>
                  </a:ext>
                </a:extLst>
              </a:tr>
              <a:tr h="4765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VI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767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2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 Дросте-Хюльсхофф на фоне моделей размера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024696"/>
            <a:ext cx="7489723" cy="44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Ранние Я4 Генриха Гейне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299" y="2161362"/>
            <a:ext cx="6513407" cy="39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Ранние стихи Р. М. Рильке</a:t>
            </a: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045" y="2214750"/>
            <a:ext cx="6656439" cy="39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Ритмика Хотинской оды на фоне немецкого стиха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8071"/>
            <a:ext cx="6421842" cy="38599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811244"/>
              </p:ext>
            </p:extLst>
          </p:nvPr>
        </p:nvGraphicFramePr>
        <p:xfrm>
          <a:off x="7885471" y="4087322"/>
          <a:ext cx="4041060" cy="1540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212">
                  <a:extLst>
                    <a:ext uri="{9D8B030D-6E8A-4147-A177-3AD203B41FA5}">
                      <a16:colId xmlns:a16="http://schemas.microsoft.com/office/drawing/2014/main" val="2588571685"/>
                    </a:ext>
                  </a:extLst>
                </a:gridCol>
                <a:gridCol w="808212">
                  <a:extLst>
                    <a:ext uri="{9D8B030D-6E8A-4147-A177-3AD203B41FA5}">
                      <a16:colId xmlns:a16="http://schemas.microsoft.com/office/drawing/2014/main" val="2719472435"/>
                    </a:ext>
                  </a:extLst>
                </a:gridCol>
                <a:gridCol w="808212">
                  <a:extLst>
                    <a:ext uri="{9D8B030D-6E8A-4147-A177-3AD203B41FA5}">
                      <a16:colId xmlns:a16="http://schemas.microsoft.com/office/drawing/2014/main" val="3758816267"/>
                    </a:ext>
                  </a:extLst>
                </a:gridCol>
                <a:gridCol w="808212">
                  <a:extLst>
                    <a:ext uri="{9D8B030D-6E8A-4147-A177-3AD203B41FA5}">
                      <a16:colId xmlns:a16="http://schemas.microsoft.com/office/drawing/2014/main" val="4207704005"/>
                    </a:ext>
                  </a:extLst>
                </a:gridCol>
                <a:gridCol w="808212">
                  <a:extLst>
                    <a:ext uri="{9D8B030D-6E8A-4147-A177-3AD203B41FA5}">
                      <a16:colId xmlns:a16="http://schemas.microsoft.com/office/drawing/2014/main" val="1120590273"/>
                    </a:ext>
                  </a:extLst>
                </a:gridCol>
              </a:tblGrid>
              <a:tr h="27269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III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</a:rPr>
                        <a:t>IV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1688155"/>
                  </a:ext>
                </a:extLst>
              </a:tr>
              <a:tr h="5058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Хотинская 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0,9929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0,8429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0,8607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20847803"/>
                  </a:ext>
                </a:extLst>
              </a:tr>
              <a:tr h="75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Ода принцу Евгению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0,974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0,894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0,884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</a:rPr>
                        <a:t>0,978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95894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79474" y="5869857"/>
            <a:ext cx="431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Духовные гимны Мартина Лютера: 100 лет до силлаботонической реформы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i="1" dirty="0"/>
              <a:t>Von </a:t>
            </a:r>
            <a:r>
              <a:rPr lang="de-DE" i="1" dirty="0" err="1"/>
              <a:t>Himel</a:t>
            </a:r>
            <a:r>
              <a:rPr lang="de-DE" i="1" dirty="0"/>
              <a:t> kam der Engel schar,</a:t>
            </a:r>
          </a:p>
          <a:p>
            <a:pPr marL="0" indent="0">
              <a:buNone/>
            </a:pPr>
            <a:r>
              <a:rPr lang="de-DE" i="1" dirty="0"/>
              <a:t>Erschein den Hirten offenbar,</a:t>
            </a:r>
          </a:p>
          <a:p>
            <a:pPr marL="0" indent="0">
              <a:buNone/>
            </a:pPr>
            <a:r>
              <a:rPr lang="de-DE" i="1" dirty="0"/>
              <a:t>Sie sagten </a:t>
            </a:r>
            <a:r>
              <a:rPr lang="de-DE" i="1" dirty="0" err="1"/>
              <a:t>jn</a:t>
            </a:r>
            <a:r>
              <a:rPr lang="de-DE" i="1" dirty="0"/>
              <a:t>, Ein Kindlein zart,</a:t>
            </a:r>
          </a:p>
          <a:p>
            <a:pPr marL="0" indent="0">
              <a:buNone/>
            </a:pPr>
            <a:r>
              <a:rPr lang="de-DE" i="1" dirty="0"/>
              <a:t>Das </a:t>
            </a:r>
            <a:r>
              <a:rPr lang="de-DE" i="1" dirty="0" err="1"/>
              <a:t>ligt</a:t>
            </a:r>
            <a:r>
              <a:rPr lang="de-DE" i="1" dirty="0"/>
              <a:t> dort </a:t>
            </a:r>
            <a:r>
              <a:rPr lang="de-DE" b="1" i="1" dirty="0"/>
              <a:t>i</a:t>
            </a:r>
            <a:r>
              <a:rPr lang="de-DE" i="1" dirty="0"/>
              <a:t>n der Krippen hart</a:t>
            </a:r>
            <a:r>
              <a:rPr lang="de-DE" i="1" dirty="0" smtClean="0"/>
              <a:t>.</a:t>
            </a:r>
          </a:p>
          <a:p>
            <a:endParaRPr lang="de-DE" i="1" dirty="0"/>
          </a:p>
          <a:p>
            <a:pPr marL="0" indent="0">
              <a:buNone/>
            </a:pPr>
            <a:r>
              <a:rPr lang="de-DE" i="1" dirty="0" smtClean="0"/>
              <a:t>Zu </a:t>
            </a:r>
            <a:r>
              <a:rPr lang="de-DE" i="1" dirty="0"/>
              <a:t>Bethleh</a:t>
            </a:r>
            <a:r>
              <a:rPr lang="de-DE" b="1" i="1" dirty="0"/>
              <a:t>e</a:t>
            </a:r>
            <a:r>
              <a:rPr lang="de-DE" i="1" dirty="0"/>
              <a:t>m in </a:t>
            </a:r>
            <a:r>
              <a:rPr lang="de-DE" i="1" dirty="0" err="1"/>
              <a:t>Dauids</a:t>
            </a:r>
            <a:r>
              <a:rPr lang="de-DE" i="1" dirty="0"/>
              <a:t> </a:t>
            </a:r>
            <a:r>
              <a:rPr lang="de-DE" i="1" dirty="0" err="1"/>
              <a:t>Stat</a:t>
            </a:r>
            <a:r>
              <a:rPr lang="de-DE" i="1" dirty="0"/>
              <a:t>,</a:t>
            </a:r>
          </a:p>
          <a:p>
            <a:pPr marL="0" indent="0">
              <a:buNone/>
            </a:pPr>
            <a:r>
              <a:rPr lang="de-DE" i="1" dirty="0"/>
              <a:t>Wie Micha das verkündet hat,</a:t>
            </a:r>
          </a:p>
          <a:p>
            <a:pPr marL="0" indent="0">
              <a:buNone/>
            </a:pPr>
            <a:r>
              <a:rPr lang="de-DE" i="1" dirty="0"/>
              <a:t>Es ist der </a:t>
            </a:r>
            <a:r>
              <a:rPr lang="de-DE" i="1" dirty="0" err="1"/>
              <a:t>Herre</a:t>
            </a:r>
            <a:r>
              <a:rPr lang="de-DE" i="1" dirty="0"/>
              <a:t> </a:t>
            </a:r>
            <a:r>
              <a:rPr lang="de-DE" i="1" dirty="0" err="1"/>
              <a:t>Jhesus</a:t>
            </a:r>
            <a:r>
              <a:rPr lang="de-DE" i="1" dirty="0"/>
              <a:t> Christ,</a:t>
            </a:r>
          </a:p>
          <a:p>
            <a:pPr marL="0" indent="0">
              <a:buNone/>
            </a:pPr>
            <a:r>
              <a:rPr lang="de-DE" i="1" dirty="0"/>
              <a:t>Der </a:t>
            </a:r>
            <a:r>
              <a:rPr lang="de-DE" i="1" dirty="0" err="1"/>
              <a:t>ewer</a:t>
            </a:r>
            <a:r>
              <a:rPr lang="de-DE" i="1" dirty="0"/>
              <a:t> aller Heiland ist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Лютер и Опиц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19" y="1893866"/>
            <a:ext cx="6504652" cy="40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 Brüssel in dem </a:t>
            </a:r>
            <a:r>
              <a:rPr lang="de-DE" dirty="0" err="1" smtClean="0"/>
              <a:t>niederlandt</a:t>
            </a:r>
            <a:r>
              <a:rPr lang="de-DE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i="1" dirty="0" err="1"/>
              <a:t>Eyn</a:t>
            </a:r>
            <a:r>
              <a:rPr lang="de-DE" i="1" dirty="0"/>
              <a:t> </a:t>
            </a:r>
            <a:r>
              <a:rPr lang="de-DE" i="1" dirty="0" err="1"/>
              <a:t>newes</a:t>
            </a:r>
            <a:r>
              <a:rPr lang="de-DE" i="1" dirty="0"/>
              <a:t> </a:t>
            </a:r>
            <a:r>
              <a:rPr lang="de-DE" i="1" dirty="0" err="1"/>
              <a:t>lyed</a:t>
            </a:r>
            <a:r>
              <a:rPr lang="de-DE" i="1" dirty="0"/>
              <a:t> </a:t>
            </a:r>
            <a:r>
              <a:rPr lang="de-DE" i="1" dirty="0" err="1"/>
              <a:t>wyr</a:t>
            </a:r>
            <a:r>
              <a:rPr lang="de-DE" i="1" dirty="0"/>
              <a:t> heben an,</a:t>
            </a:r>
          </a:p>
          <a:p>
            <a:pPr marL="0" indent="0">
              <a:buNone/>
            </a:pPr>
            <a:r>
              <a:rPr lang="de-DE" i="1" dirty="0"/>
              <a:t>des </a:t>
            </a:r>
            <a:r>
              <a:rPr lang="de-DE" i="1" dirty="0" err="1"/>
              <a:t>wald</a:t>
            </a:r>
            <a:r>
              <a:rPr lang="de-DE" i="1" dirty="0"/>
              <a:t> </a:t>
            </a:r>
            <a:r>
              <a:rPr lang="de-DE" i="1" dirty="0" err="1"/>
              <a:t>got</a:t>
            </a:r>
            <a:r>
              <a:rPr lang="de-DE" i="1" dirty="0"/>
              <a:t> unser </a:t>
            </a:r>
            <a:r>
              <a:rPr lang="de-DE" i="1" dirty="0" err="1"/>
              <a:t>herre</a:t>
            </a:r>
            <a:r>
              <a:rPr lang="de-DE" i="1" dirty="0"/>
              <a:t>,</a:t>
            </a:r>
          </a:p>
          <a:p>
            <a:pPr marL="0" indent="0">
              <a:buNone/>
            </a:pPr>
            <a:r>
              <a:rPr lang="de-DE" i="1" dirty="0"/>
              <a:t>Zu singen was Gott hat </a:t>
            </a:r>
            <a:r>
              <a:rPr lang="de-DE" i="1" dirty="0" err="1"/>
              <a:t>gethan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zu </a:t>
            </a:r>
            <a:r>
              <a:rPr lang="de-DE" i="1" dirty="0" err="1"/>
              <a:t>seynem</a:t>
            </a:r>
            <a:r>
              <a:rPr lang="de-DE" i="1" dirty="0"/>
              <a:t> lob und ehre.</a:t>
            </a:r>
          </a:p>
          <a:p>
            <a:pPr marL="0" indent="0">
              <a:buNone/>
            </a:pPr>
            <a:r>
              <a:rPr lang="de-DE" i="1" dirty="0"/>
              <a:t>Zu Brüssel in dem </a:t>
            </a:r>
            <a:r>
              <a:rPr lang="de-DE" i="1" dirty="0" err="1"/>
              <a:t>niederlandt</a:t>
            </a:r>
            <a:endParaRPr lang="de-DE" i="1" dirty="0"/>
          </a:p>
          <a:p>
            <a:pPr marL="0" indent="0">
              <a:buNone/>
            </a:pPr>
            <a:r>
              <a:rPr lang="de-DE" i="1" dirty="0" err="1"/>
              <a:t>woll</a:t>
            </a:r>
            <a:r>
              <a:rPr lang="de-DE" i="1" dirty="0"/>
              <a:t> durch </a:t>
            </a:r>
            <a:r>
              <a:rPr lang="de-DE" i="1" dirty="0" err="1"/>
              <a:t>zwen</a:t>
            </a:r>
            <a:r>
              <a:rPr lang="de-DE" i="1" dirty="0"/>
              <a:t> </a:t>
            </a:r>
            <a:r>
              <a:rPr lang="de-DE" i="1" dirty="0" err="1"/>
              <a:t>iunge</a:t>
            </a:r>
            <a:r>
              <a:rPr lang="de-DE" i="1" dirty="0"/>
              <a:t> </a:t>
            </a:r>
            <a:r>
              <a:rPr lang="de-DE" i="1" dirty="0" err="1"/>
              <a:t>knaben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Hat er </a:t>
            </a:r>
            <a:r>
              <a:rPr lang="de-DE" i="1" dirty="0" err="1"/>
              <a:t>seyn</a:t>
            </a:r>
            <a:r>
              <a:rPr lang="de-DE" i="1" dirty="0"/>
              <a:t> wunder macht </a:t>
            </a:r>
            <a:r>
              <a:rPr lang="de-DE" i="1" dirty="0" err="1"/>
              <a:t>bekandt</a:t>
            </a:r>
            <a:r>
              <a:rPr lang="de-DE" i="1" dirty="0"/>
              <a:t>,</a:t>
            </a:r>
          </a:p>
          <a:p>
            <a:pPr marL="0" indent="0">
              <a:buNone/>
            </a:pPr>
            <a:r>
              <a:rPr lang="de-DE" i="1" dirty="0"/>
              <a:t>die er mit </a:t>
            </a:r>
            <a:r>
              <a:rPr lang="de-DE" i="1" dirty="0" err="1"/>
              <a:t>seynen</a:t>
            </a:r>
            <a:r>
              <a:rPr lang="de-DE" i="1" dirty="0"/>
              <a:t> gaben</a:t>
            </a:r>
          </a:p>
          <a:p>
            <a:pPr marL="0" indent="0">
              <a:buNone/>
            </a:pPr>
            <a:r>
              <a:rPr lang="de-DE" i="1" dirty="0"/>
              <a:t>So </a:t>
            </a:r>
            <a:r>
              <a:rPr lang="de-DE" i="1" dirty="0" err="1"/>
              <a:t>reychlich</a:t>
            </a:r>
            <a:r>
              <a:rPr lang="de-DE" i="1" dirty="0"/>
              <a:t> </a:t>
            </a:r>
            <a:r>
              <a:rPr lang="de-DE" i="1" dirty="0" err="1"/>
              <a:t>hatt</a:t>
            </a:r>
            <a:r>
              <a:rPr lang="de-DE" i="1" dirty="0"/>
              <a:t> </a:t>
            </a:r>
            <a:r>
              <a:rPr lang="de-DE" i="1" dirty="0" err="1"/>
              <a:t>gezyret</a:t>
            </a:r>
            <a:endParaRPr lang="de-DE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5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Иоганн </a:t>
            </a:r>
            <a:r>
              <a:rPr lang="ru-RU" dirty="0" err="1" smtClean="0"/>
              <a:t>Гюбнер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16566" r="4899" b="21565"/>
          <a:stretch/>
        </p:blipFill>
        <p:spPr>
          <a:xfrm>
            <a:off x="1292099" y="1504335"/>
            <a:ext cx="3220907" cy="4935794"/>
          </a:xfrm>
        </p:spPr>
      </p:pic>
    </p:spTree>
    <p:extLst>
      <p:ext uri="{BB962C8B-B14F-4D97-AF65-F5344CB8AC3E}">
        <p14:creationId xmlns:p14="http://schemas.microsoft.com/office/powerpoint/2010/main" val="10567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стопах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21765" r="4307" b="20841"/>
          <a:stretch/>
        </p:blipFill>
        <p:spPr>
          <a:xfrm>
            <a:off x="1081549" y="1701751"/>
            <a:ext cx="3352799" cy="481136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26511" r="8824" b="31912"/>
          <a:stretch/>
        </p:blipFill>
        <p:spPr>
          <a:xfrm>
            <a:off x="4965289" y="1690688"/>
            <a:ext cx="4336027" cy="46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ямбах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Ломоносов: </a:t>
            </a:r>
            <a:r>
              <a:rPr lang="ru-RU" dirty="0"/>
              <a:t>Чистые </a:t>
            </a:r>
            <a:r>
              <a:rPr lang="ru-RU" dirty="0" err="1"/>
              <a:t>ямбическїе</a:t>
            </a:r>
            <a:r>
              <a:rPr lang="ru-RU" dirty="0"/>
              <a:t> стихи хотя и трудновато сочинять; </a:t>
            </a:r>
            <a:r>
              <a:rPr lang="ru-RU" dirty="0" smtClean="0"/>
              <a:t>однако, </a:t>
            </a:r>
            <a:r>
              <a:rPr lang="ru-RU" i="1" dirty="0" err="1" smtClean="0"/>
              <a:t>поднимаяся</a:t>
            </a:r>
            <a:r>
              <a:rPr lang="ru-RU" i="1" dirty="0" smtClean="0"/>
              <a:t> </a:t>
            </a:r>
            <a:r>
              <a:rPr lang="ru-RU" i="1" dirty="0"/>
              <a:t>тихо </a:t>
            </a:r>
            <a:r>
              <a:rPr lang="ru-RU" i="1" dirty="0" err="1"/>
              <a:t>въ</a:t>
            </a:r>
            <a:r>
              <a:rPr lang="ru-RU" i="1" dirty="0"/>
              <a:t> </a:t>
            </a:r>
            <a:r>
              <a:rPr lang="ru-RU" i="1" dirty="0" err="1"/>
              <a:t>верьхъ</a:t>
            </a:r>
            <a:r>
              <a:rPr lang="ru-RU" dirty="0"/>
              <a:t>, </a:t>
            </a:r>
            <a:r>
              <a:rPr lang="ru-RU" dirty="0" err="1"/>
              <a:t>матерїи</a:t>
            </a:r>
            <a:r>
              <a:rPr lang="ru-RU" dirty="0"/>
              <a:t> благородство, </a:t>
            </a:r>
            <a:r>
              <a:rPr lang="ru-RU" dirty="0" err="1"/>
              <a:t>великолѣпїе</a:t>
            </a:r>
            <a:r>
              <a:rPr lang="ru-RU" dirty="0"/>
              <a:t> и высоту </a:t>
            </a:r>
            <a:r>
              <a:rPr lang="ru-RU" dirty="0" err="1"/>
              <a:t>умножаютъ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Гюбнер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31112" r="6034" b="63297"/>
          <a:stretch/>
        </p:blipFill>
        <p:spPr>
          <a:xfrm>
            <a:off x="2539180" y="3126223"/>
            <a:ext cx="5493704" cy="75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хореях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Ломоносов: </a:t>
            </a:r>
            <a:r>
              <a:rPr lang="ru-RU" dirty="0"/>
              <a:t>Очень также способны и </a:t>
            </a:r>
            <a:r>
              <a:rPr lang="ru-RU" i="1" dirty="0" err="1"/>
              <a:t>падающїе</a:t>
            </a:r>
            <a:r>
              <a:rPr lang="ru-RU" dirty="0"/>
              <a:t>, или </a:t>
            </a:r>
            <a:r>
              <a:rPr lang="ru-RU" dirty="0" err="1"/>
              <a:t>изъ</a:t>
            </a:r>
            <a:r>
              <a:rPr lang="ru-RU" dirty="0"/>
              <a:t> </a:t>
            </a:r>
            <a:r>
              <a:rPr lang="ru-RU" dirty="0" err="1"/>
              <a:t>Хореевъ</a:t>
            </a:r>
            <a:r>
              <a:rPr lang="ru-RU" dirty="0"/>
              <a:t> и </a:t>
            </a:r>
            <a:r>
              <a:rPr lang="ru-RU" dirty="0" err="1"/>
              <a:t>Дактилевь</a:t>
            </a:r>
            <a:r>
              <a:rPr lang="ru-RU" dirty="0"/>
              <a:t> составленные, </a:t>
            </a:r>
            <a:r>
              <a:rPr lang="ru-RU" dirty="0" smtClean="0"/>
              <a:t>стихи…</a:t>
            </a:r>
          </a:p>
          <a:p>
            <a:r>
              <a:rPr lang="ru-RU" dirty="0" err="1" smtClean="0"/>
              <a:t>Гюбнер</a:t>
            </a:r>
            <a:r>
              <a:rPr lang="ru-RU" dirty="0" smtClean="0"/>
              <a:t>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5807" r="8903" b="29319"/>
          <a:stretch/>
        </p:blipFill>
        <p:spPr>
          <a:xfrm>
            <a:off x="2521977" y="2801758"/>
            <a:ext cx="6735091" cy="8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«Учебные» ямбы </a:t>
            </a:r>
            <a:r>
              <a:rPr lang="ru-RU" dirty="0" err="1" smtClean="0"/>
              <a:t>Гюбнера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 типах и о жанрах: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20072" r="6352" b="26308"/>
          <a:stretch/>
        </p:blipFill>
        <p:spPr>
          <a:xfrm>
            <a:off x="888372" y="2074606"/>
            <a:ext cx="2946209" cy="4553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3334" r="5078" b="26450"/>
          <a:stretch/>
        </p:blipFill>
        <p:spPr>
          <a:xfrm>
            <a:off x="5152102" y="1982405"/>
            <a:ext cx="2880852" cy="456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группы ямбов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Всего: 397 строк Я4</a:t>
            </a:r>
          </a:p>
          <a:p>
            <a:endParaRPr lang="ru-RU" dirty="0"/>
          </a:p>
          <a:p>
            <a:r>
              <a:rPr lang="ru-RU" dirty="0" err="1" smtClean="0"/>
              <a:t>Гюбнер</a:t>
            </a:r>
            <a:r>
              <a:rPr lang="ru-RU" dirty="0" smtClean="0"/>
              <a:t> 1: 173 строки;</a:t>
            </a:r>
          </a:p>
          <a:p>
            <a:endParaRPr lang="ru-RU" dirty="0" smtClean="0"/>
          </a:p>
          <a:p>
            <a:r>
              <a:rPr lang="ru-RU" dirty="0" err="1" smtClean="0"/>
              <a:t>Гюбнер</a:t>
            </a:r>
            <a:r>
              <a:rPr lang="ru-RU" dirty="0" smtClean="0"/>
              <a:t> 2: 224 строки.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2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Гюбнер</a:t>
            </a:r>
            <a:r>
              <a:rPr lang="ru-RU" dirty="0" smtClean="0"/>
              <a:t> 1: профиль ударности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758" y="1494504"/>
            <a:ext cx="6724613" cy="4041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58" y="5801032"/>
            <a:ext cx="5185586" cy="6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Ритмика Хотинской оды на фоне симметричной ЯМЗ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892" y="1876227"/>
            <a:ext cx="6479456" cy="3894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98426" y="5879690"/>
            <a:ext cx="34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Гюбнер</a:t>
            </a:r>
            <a:r>
              <a:rPr lang="ru-RU" dirty="0" smtClean="0"/>
              <a:t> и Ломоносов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4518"/>
            <a:ext cx="6038384" cy="3629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04" y="5345312"/>
            <a:ext cx="5422094" cy="9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Ломоносов и Гюнтер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55" y="2006549"/>
            <a:ext cx="7278072" cy="437458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009855"/>
              </p:ext>
            </p:extLst>
          </p:nvPr>
        </p:nvGraphicFramePr>
        <p:xfrm>
          <a:off x="8051541" y="4429145"/>
          <a:ext cx="4031225" cy="195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245">
                  <a:extLst>
                    <a:ext uri="{9D8B030D-6E8A-4147-A177-3AD203B41FA5}">
                      <a16:colId xmlns:a16="http://schemas.microsoft.com/office/drawing/2014/main" val="2126687118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970699271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3545358640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495990297"/>
                    </a:ext>
                  </a:extLst>
                </a:gridCol>
                <a:gridCol w="806245">
                  <a:extLst>
                    <a:ext uri="{9D8B030D-6E8A-4147-A177-3AD203B41FA5}">
                      <a16:colId xmlns:a16="http://schemas.microsoft.com/office/drawing/2014/main" val="166942515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III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IV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51456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Вечернее размышление 1743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0,8958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0,8958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12172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Ода Богу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0,9259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0,9815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526277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Вечерняя песня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0,9394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0,8636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0,8636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0,9697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5897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Совокупный текст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0,9667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0,8917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0,8917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0,975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7486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Гюбнер</a:t>
            </a:r>
            <a:r>
              <a:rPr lang="ru-RU" dirty="0" smtClean="0"/>
              <a:t> и духовная ода Ломоносова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542935" cy="3383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46" y="5338916"/>
            <a:ext cx="5341841" cy="9817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089" y="2703124"/>
            <a:ext cx="2874869" cy="8554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7089" y="1490633"/>
            <a:ext cx="2733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Разница между иктами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322002" y="2231922"/>
            <a:ext cx="260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и </a:t>
            </a:r>
            <a:r>
              <a:rPr lang="ru-RU" dirty="0" err="1" smtClean="0"/>
              <a:t>Гюбнер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089" y="4634657"/>
            <a:ext cx="2857119" cy="8795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22002" y="3988326"/>
            <a:ext cx="266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 и Гюнтер (совокупный текст):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6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строфы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t="24485" r="5830" b="50361"/>
          <a:stretch/>
        </p:blipFill>
        <p:spPr>
          <a:xfrm>
            <a:off x="1091380" y="2231922"/>
            <a:ext cx="4935083" cy="30774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1685" t="32085" r="64932" b="38789"/>
          <a:stretch/>
        </p:blipFill>
        <p:spPr>
          <a:xfrm>
            <a:off x="6666271" y="2106108"/>
            <a:ext cx="4571999" cy="32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Чистота ямба Ломоносова на фоне Гюнтера и </a:t>
            </a:r>
            <a:r>
              <a:rPr lang="ru-RU" dirty="0" err="1" smtClean="0"/>
              <a:t>Гюбнера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2750"/>
            <a:ext cx="6226573" cy="378936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89180"/>
              </p:ext>
            </p:extLst>
          </p:nvPr>
        </p:nvGraphicFramePr>
        <p:xfrm>
          <a:off x="7207046" y="5336694"/>
          <a:ext cx="4837470" cy="755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490">
                  <a:extLst>
                    <a:ext uri="{9D8B030D-6E8A-4147-A177-3AD203B41FA5}">
                      <a16:colId xmlns:a16="http://schemas.microsoft.com/office/drawing/2014/main" val="1624237141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1280092383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3539752496"/>
                    </a:ext>
                  </a:extLst>
                </a:gridCol>
              </a:tblGrid>
              <a:tr h="484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Гюнтер, Ода принцу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Евгению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effectLst/>
                        </a:rPr>
                        <a:t>Ломоносов,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«На </a:t>
                      </a:r>
                      <a:r>
                        <a:rPr lang="ru-RU" sz="1600" u="none" strike="noStrike" baseline="0" dirty="0" err="1" smtClean="0">
                          <a:effectLst/>
                        </a:rPr>
                        <a:t>тезоименинство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Гюбнер</a:t>
                      </a:r>
                      <a:r>
                        <a:rPr lang="ru-RU" sz="1600" u="none" strike="noStrike" dirty="0">
                          <a:effectLst/>
                        </a:rPr>
                        <a:t> 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1767558"/>
                  </a:ext>
                </a:extLst>
              </a:tr>
              <a:tr h="261388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74,2%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483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Вечернее размышление 1748 и вторая группа ямбов </a:t>
            </a:r>
            <a:r>
              <a:rPr lang="ru-RU" dirty="0" err="1" smtClean="0"/>
              <a:t>Гюбнера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7262"/>
            <a:ext cx="6850626" cy="4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 </a:t>
            </a:r>
            <a:r>
              <a:rPr lang="ru-RU" dirty="0" err="1" smtClean="0"/>
              <a:t>Гюбнера</a:t>
            </a:r>
            <a:r>
              <a:rPr lang="ru-RU" dirty="0" smtClean="0"/>
              <a:t> второй группы на фоне симметричной ЯМЗ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898" y="2064889"/>
            <a:ext cx="6333352" cy="37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Гюбнер</a:t>
            </a:r>
            <a:r>
              <a:rPr lang="ru-RU" dirty="0" smtClean="0"/>
              <a:t> 2 и совокупные ямбы Гюнтера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20" y="2126676"/>
            <a:ext cx="6662240" cy="40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Очерк истории немецкого ямба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3" y="1610755"/>
            <a:ext cx="6874126" cy="4131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44232" y="5938684"/>
            <a:ext cx="292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к альтернации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7647"/>
            <a:ext cx="7336243" cy="44095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59076" y="6007198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Возврат к рамочному профилю ударности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372681" cy="3830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2424" y="1690688"/>
            <a:ext cx="653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Гюнтер, Ода принцу Евгению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24547" y="6125186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58020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                  I</a:t>
            </a:r>
            <a:r>
              <a:rPr lang="ru-RU" dirty="0"/>
              <a:t> </a:t>
            </a:r>
            <a:r>
              <a:rPr lang="ru-RU" dirty="0" smtClean="0"/>
              <a:t>             II	III	IV</a:t>
            </a:r>
          </a:p>
          <a:p>
            <a:r>
              <a:rPr lang="ru-RU" dirty="0" smtClean="0"/>
              <a:t>Гюнтер, ода	0,974	0,894	0,884	0,978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2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Баланс внутренних иктов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718" y="1507896"/>
            <a:ext cx="6392346" cy="3842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9891" y="57310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I	II	III	IV</a:t>
            </a:r>
          </a:p>
          <a:p>
            <a:r>
              <a:rPr lang="ru-RU" dirty="0" smtClean="0"/>
              <a:t>Гюнтер	0,9394	0,8636	0,8636	0,9697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06792" y="6008047"/>
            <a:ext cx="283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2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Главенство третьего СМ в стихах Гюнтера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8736"/>
            <a:ext cx="6478102" cy="1966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4297" y="4916129"/>
            <a:ext cx="33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данным Е. В. Казарцева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9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Я4 Готшеда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29799"/>
              </p:ext>
            </p:extLst>
          </p:nvPr>
        </p:nvGraphicFramePr>
        <p:xfrm>
          <a:off x="1160208" y="2033350"/>
          <a:ext cx="7057256" cy="3935888"/>
        </p:xfrm>
        <a:graphic>
          <a:graphicData uri="http://schemas.openxmlformats.org/drawingml/2006/table">
            <a:tbl>
              <a:tblPr firstRow="1" firstCol="1" bandRow="1"/>
              <a:tblGrid>
                <a:gridCol w="4278155">
                  <a:extLst>
                    <a:ext uri="{9D8B030D-6E8A-4147-A177-3AD203B41FA5}">
                      <a16:colId xmlns:a16="http://schemas.microsoft.com/office/drawing/2014/main" val="1209668955"/>
                    </a:ext>
                  </a:extLst>
                </a:gridCol>
                <a:gridCol w="749904">
                  <a:extLst>
                    <a:ext uri="{9D8B030D-6E8A-4147-A177-3AD203B41FA5}">
                      <a16:colId xmlns:a16="http://schemas.microsoft.com/office/drawing/2014/main" val="3965388493"/>
                    </a:ext>
                  </a:extLst>
                </a:gridCol>
                <a:gridCol w="749149">
                  <a:extLst>
                    <a:ext uri="{9D8B030D-6E8A-4147-A177-3AD203B41FA5}">
                      <a16:colId xmlns:a16="http://schemas.microsoft.com/office/drawing/2014/main" val="1147137922"/>
                    </a:ext>
                  </a:extLst>
                </a:gridCol>
                <a:gridCol w="641912">
                  <a:extLst>
                    <a:ext uri="{9D8B030D-6E8A-4147-A177-3AD203B41FA5}">
                      <a16:colId xmlns:a16="http://schemas.microsoft.com/office/drawing/2014/main" val="4258182503"/>
                    </a:ext>
                  </a:extLst>
                </a:gridCol>
                <a:gridCol w="638136">
                  <a:extLst>
                    <a:ext uri="{9D8B030D-6E8A-4147-A177-3AD203B41FA5}">
                      <a16:colId xmlns:a16="http://schemas.microsoft.com/office/drawing/2014/main" val="398301629"/>
                    </a:ext>
                  </a:extLst>
                </a:gridCol>
              </a:tblGrid>
              <a:tr h="357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71941"/>
                  </a:ext>
                </a:extLst>
              </a:tr>
              <a:tr h="715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«Als der Verfasser sein Funfzigstes Jahr zurücklegte»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,948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0,927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41055"/>
                  </a:ext>
                </a:extLst>
              </a:tr>
              <a:tr h="715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«Auf Sr. Hochreichsgräfl. &lt;…&gt; Herrn Reichsgrafen von Hennigke Hohes Geburtsfest»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0,867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65417"/>
                  </a:ext>
                </a:extLst>
              </a:tr>
              <a:tr h="715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«Auf das berühmte Kaiser-Karls-Bad»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0,899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92953"/>
                  </a:ext>
                </a:extLst>
              </a:tr>
              <a:tr h="715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«Bey dem Hintritte eines jungen Studirenden»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0,857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84660"/>
                  </a:ext>
                </a:extLst>
              </a:tr>
              <a:tr h="715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«Weihnachtsgedicht, an der Frau Gräfinn von Bentinck…»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0,875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0,938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80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29221</TotalTime>
  <Words>735</Words>
  <Application>Microsoft Office PowerPoint</Application>
  <PresentationFormat>Широкоэкранный</PresentationFormat>
  <Paragraphs>216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Тема Office</vt:lpstr>
      <vt:lpstr>Об одной особенности ритмики немецкого четырехстопного ямба</vt:lpstr>
      <vt:lpstr>Ритмика Хотинской оды на фоне немецкого стиха</vt:lpstr>
      <vt:lpstr>Ритмика Хотинской оды на фоне симметричной ЯМЗ</vt:lpstr>
      <vt:lpstr>Очерк истории немецкого ямба</vt:lpstr>
      <vt:lpstr>Переход к альтернации</vt:lpstr>
      <vt:lpstr>Возврат к рамочному профилю ударности</vt:lpstr>
      <vt:lpstr>Баланс внутренних иктов</vt:lpstr>
      <vt:lpstr>Главенство третьего СМ в стихах Гюнтера</vt:lpstr>
      <vt:lpstr>Я4 Готшеда</vt:lpstr>
      <vt:lpstr>Я4 Эвальда Кристиана Клейста</vt:lpstr>
      <vt:lpstr>Я4 Фридриха Шиллера</vt:lpstr>
      <vt:lpstr>Шиллер и Опиц</vt:lpstr>
      <vt:lpstr>Рамочный профиль немецкого Я4</vt:lpstr>
      <vt:lpstr>Реставрация «нидерландского» профиля ударности</vt:lpstr>
      <vt:lpstr>Опиц и Хюльсхофф: разница между иктами </vt:lpstr>
      <vt:lpstr>Распределение форм в Я4 А. Дросте-Хюльсхофф</vt:lpstr>
      <vt:lpstr>Стих Дросте-Хюльсхофф на фоне моделей размера</vt:lpstr>
      <vt:lpstr>Ранние Я4 Генриха Гейне</vt:lpstr>
      <vt:lpstr>Ранние стихи Р. М. Рильке</vt:lpstr>
      <vt:lpstr>Духовные гимны Мартина Лютера: 100 лет до силлаботонической реформы</vt:lpstr>
      <vt:lpstr>Лютер и Опиц</vt:lpstr>
      <vt:lpstr>Zu Brüssel in dem niederlandt…</vt:lpstr>
      <vt:lpstr>Иоганн Гюбнер</vt:lpstr>
      <vt:lpstr>О стопах</vt:lpstr>
      <vt:lpstr>О ямбах</vt:lpstr>
      <vt:lpstr>О хореях</vt:lpstr>
      <vt:lpstr>«Учебные» ямбы Гюбнера</vt:lpstr>
      <vt:lpstr>Две группы ямбов</vt:lpstr>
      <vt:lpstr>Гюбнер 1: профиль ударности</vt:lpstr>
      <vt:lpstr>Гюбнер и Ломоносов</vt:lpstr>
      <vt:lpstr>Ломоносов и Гюнтер</vt:lpstr>
      <vt:lpstr>Гюбнер и духовная ода Ломоносова</vt:lpstr>
      <vt:lpstr>Тип строфы</vt:lpstr>
      <vt:lpstr>Чистота ямба Ломоносова на фоне Гюнтера и Гюбнера</vt:lpstr>
      <vt:lpstr>Вечернее размышление 1748 и вторая группа ямбов Гюбнера</vt:lpstr>
      <vt:lpstr>Стих Гюбнера второй группы на фоне симметричной ЯМЗ</vt:lpstr>
      <vt:lpstr>Гюбнер 2 и совокупные ямбы Гюнтера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одной особенности ритмики немецкого четырехстопного ямба</dc:title>
  <dc:creator>1</dc:creator>
  <cp:lastModifiedBy>1</cp:lastModifiedBy>
  <cp:revision>25</cp:revision>
  <dcterms:created xsi:type="dcterms:W3CDTF">2024-03-21T12:55:48Z</dcterms:created>
  <dcterms:modified xsi:type="dcterms:W3CDTF">2024-04-10T19:57:33Z</dcterms:modified>
</cp:coreProperties>
</file>