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89" r:id="rId3"/>
    <p:sldId id="278" r:id="rId4"/>
    <p:sldId id="316" r:id="rId5"/>
    <p:sldId id="319" r:id="rId6"/>
    <p:sldId id="273" r:id="rId7"/>
    <p:sldId id="290" r:id="rId8"/>
    <p:sldId id="301" r:id="rId9"/>
    <p:sldId id="297" r:id="rId10"/>
    <p:sldId id="308" r:id="rId11"/>
    <p:sldId id="314" r:id="rId12"/>
    <p:sldId id="322" r:id="rId13"/>
    <p:sldId id="320" r:id="rId14"/>
    <p:sldId id="321" r:id="rId15"/>
    <p:sldId id="279" r:id="rId16"/>
    <p:sldId id="269"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
      </p:cViewPr>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111747080898678E-2"/>
          <c:y val="5.2248624441683933E-2"/>
          <c:w val="0.91369202858877752"/>
          <c:h val="0.66636841070102848"/>
        </c:manualLayout>
      </c:layout>
      <c:lineChart>
        <c:grouping val="standard"/>
        <c:varyColors val="0"/>
        <c:ser>
          <c:idx val="0"/>
          <c:order val="0"/>
          <c:tx>
            <c:strRef>
              <c:f>Лист1!$B$1</c:f>
              <c:strCache>
                <c:ptCount val="1"/>
                <c:pt idx="0">
                  <c:v>Пушкин</c:v>
                </c:pt>
              </c:strCache>
            </c:strRef>
          </c:tx>
          <c:spPr>
            <a:ln w="4762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0.83699999999999997</c:v>
                </c:pt>
                <c:pt idx="1">
                  <c:v>0.89100000000000001</c:v>
                </c:pt>
                <c:pt idx="2">
                  <c:v>0.42799999999999999</c:v>
                </c:pt>
                <c:pt idx="3">
                  <c:v>1</c:v>
                </c:pt>
              </c:numCache>
            </c:numRef>
          </c:val>
          <c:smooth val="0"/>
          <c:extLst>
            <c:ext xmlns:c16="http://schemas.microsoft.com/office/drawing/2014/chart" uri="{C3380CC4-5D6E-409C-BE32-E72D297353CC}">
              <c16:uniqueId val="{00000001-58B3-4FBA-8D3C-1887FD83E3D3}"/>
            </c:ext>
          </c:extLst>
        </c:ser>
        <c:ser>
          <c:idx val="1"/>
          <c:order val="1"/>
          <c:tx>
            <c:strRef>
              <c:f>Лист1!$C$1</c:f>
              <c:strCache>
                <c:ptCount val="1"/>
                <c:pt idx="0">
                  <c:v>Арсеньева</c:v>
                </c:pt>
              </c:strCache>
            </c:strRef>
          </c:tx>
          <c:spPr>
            <a:ln w="4762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0.81299999999999994</c:v>
                </c:pt>
                <c:pt idx="1">
                  <c:v>0.89200000000000002</c:v>
                </c:pt>
                <c:pt idx="2">
                  <c:v>0.443</c:v>
                </c:pt>
                <c:pt idx="3">
                  <c:v>1</c:v>
                </c:pt>
              </c:numCache>
            </c:numRef>
          </c:val>
          <c:smooth val="0"/>
          <c:extLst>
            <c:ext xmlns:c16="http://schemas.microsoft.com/office/drawing/2014/chart" uri="{C3380CC4-5D6E-409C-BE32-E72D297353CC}">
              <c16:uniqueId val="{00000002-58B3-4FBA-8D3C-1887FD83E3D3}"/>
            </c:ext>
          </c:extLst>
        </c:ser>
        <c:ser>
          <c:idx val="2"/>
          <c:order val="2"/>
          <c:tx>
            <c:strRef>
              <c:f>Лист1!$D$1</c:f>
              <c:strCache>
                <c:ptCount val="1"/>
                <c:pt idx="0">
                  <c:v>Кулешов</c:v>
                </c:pt>
              </c:strCache>
            </c:strRef>
          </c:tx>
          <c:spPr>
            <a:ln w="47625" cap="rnd">
              <a:solidFill>
                <a:srgbClr val="00882B"/>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3-58B3-4FBA-8D3C-1887FD83E3D3}"/>
            </c:ext>
          </c:extLst>
        </c:ser>
        <c:ser>
          <c:idx val="3"/>
          <c:order val="3"/>
          <c:tx>
            <c:strRef>
              <c:f>Лист1!$E$1</c:f>
              <c:strCache>
                <c:ptCount val="1"/>
                <c:pt idx="0">
                  <c:v>Дударь</c:v>
                </c:pt>
              </c:strCache>
            </c:strRef>
          </c:tx>
          <c:spPr>
            <a:ln w="47625" cap="rnd">
              <a:solidFill>
                <a:srgbClr val="000000"/>
              </a:solidFill>
              <a:round/>
              <a:tailEnd type="none"/>
            </a:ln>
            <a:effectLst/>
          </c:spPr>
          <c:marker>
            <c:symbol val="none"/>
          </c:marker>
          <c:dPt>
            <c:idx val="2"/>
            <c:marker>
              <c:symbol val="none"/>
            </c:marker>
            <c:bubble3D val="0"/>
            <c:extLst>
              <c:ext xmlns:c16="http://schemas.microsoft.com/office/drawing/2014/chart" uri="{C3380CC4-5D6E-409C-BE32-E72D297353CC}">
                <c16:uniqueId val="{00000000-CCF6-4956-A750-969AEB3A9C12}"/>
              </c:ext>
            </c:extLst>
          </c:dPt>
          <c:cat>
            <c:strRef>
              <c:f>Лист1!$A$2:$A$5</c:f>
              <c:strCache>
                <c:ptCount val="4"/>
                <c:pt idx="0">
                  <c:v>I</c:v>
                </c:pt>
                <c:pt idx="1">
                  <c:v>II</c:v>
                </c:pt>
                <c:pt idx="2">
                  <c:v>III</c:v>
                </c:pt>
                <c:pt idx="3">
                  <c:v>IV</c:v>
                </c:pt>
              </c:strCache>
            </c:strRef>
          </c:cat>
          <c:val>
            <c:numRef>
              <c:f>Лист1!$E$2:$E$5</c:f>
              <c:numCache>
                <c:formatCode>General</c:formatCode>
                <c:ptCount val="4"/>
                <c:pt idx="0">
                  <c:v>0.82599999999999996</c:v>
                </c:pt>
                <c:pt idx="1">
                  <c:v>0.81</c:v>
                </c:pt>
                <c:pt idx="2">
                  <c:v>0.44500000000000001</c:v>
                </c:pt>
                <c:pt idx="3">
                  <c:v>1</c:v>
                </c:pt>
              </c:numCache>
            </c:numRef>
          </c:val>
          <c:smooth val="0"/>
          <c:extLst>
            <c:ext xmlns:c16="http://schemas.microsoft.com/office/drawing/2014/chart" uri="{C3380CC4-5D6E-409C-BE32-E72D297353CC}">
              <c16:uniqueId val="{00000002-21E8-4A85-81C6-EBF8E91B9CB9}"/>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16012042226181825"/>
          <c:y val="0.76040856950067481"/>
          <c:w val="0.66101718113857399"/>
          <c:h val="0.19888630229419704"/>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299320397219737E-2"/>
          <c:y val="4.2825943673384312E-2"/>
          <c:w val="0.88376348789734616"/>
          <c:h val="0.76516130093323942"/>
        </c:manualLayout>
      </c:layout>
      <c:lineChart>
        <c:grouping val="standard"/>
        <c:varyColors val="0"/>
        <c:ser>
          <c:idx val="0"/>
          <c:order val="0"/>
          <c:tx>
            <c:strRef>
              <c:f>Лист1!$B$1</c:f>
              <c:strCache>
                <c:ptCount val="1"/>
                <c:pt idx="0">
                  <c:v>"Демон"</c:v>
                </c:pt>
              </c:strCache>
            </c:strRef>
          </c:tx>
          <c:spPr>
            <a:ln w="4762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0.85699999999999998</c:v>
                </c:pt>
                <c:pt idx="1">
                  <c:v>0.92300000000000004</c:v>
                </c:pt>
                <c:pt idx="2">
                  <c:v>0.35099999999999998</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перевод Кравцова
</c:v>
                </c:pt>
              </c:strCache>
            </c:strRef>
          </c:tx>
          <c:spPr>
            <a:ln w="4762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0.82199999999999995</c:v>
                </c:pt>
                <c:pt idx="1">
                  <c:v>0.96199999999999997</c:v>
                </c:pt>
                <c:pt idx="2">
                  <c:v>0.36</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перевод Коласа</c:v>
                </c:pt>
              </c:strCache>
            </c:strRef>
          </c:tx>
          <c:spPr>
            <a:ln w="4762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0.80200000000000005</c:v>
                </c:pt>
                <c:pt idx="1">
                  <c:v>0.92800000000000005</c:v>
                </c:pt>
                <c:pt idx="2">
                  <c:v>0.40100000000000002</c:v>
                </c:pt>
                <c:pt idx="3">
                  <c:v>1</c:v>
                </c:pt>
              </c:numCache>
            </c:numRef>
          </c:val>
          <c:smooth val="0"/>
          <c:extLst>
            <c:ext xmlns:c16="http://schemas.microsoft.com/office/drawing/2014/chart" uri="{C3380CC4-5D6E-409C-BE32-E72D297353CC}">
              <c16:uniqueId val="{00000004-565A-4D80-882E-B634CDD4A4F8}"/>
            </c:ext>
          </c:extLst>
        </c:ser>
        <c:ser>
          <c:idx val="3"/>
          <c:order val="3"/>
          <c:tx>
            <c:strRef>
              <c:f>Лист1!$E$1</c:f>
              <c:strCache>
                <c:ptCount val="1"/>
                <c:pt idx="0">
                  <c:v>перевод Кулешова</c:v>
                </c:pt>
              </c:strCache>
            </c:strRef>
          </c:tx>
          <c:spPr>
            <a:ln w="47625" cap="rnd">
              <a:solidFill>
                <a:schemeClr val="accent4"/>
              </a:solidFill>
              <a:round/>
            </a:ln>
            <a:effectLst/>
          </c:spPr>
          <c:marker>
            <c:symbol val="none"/>
          </c:marker>
          <c:cat>
            <c:strRef>
              <c:f>Лист1!$A$2:$A$5</c:f>
              <c:strCache>
                <c:ptCount val="4"/>
                <c:pt idx="0">
                  <c:v>I</c:v>
                </c:pt>
                <c:pt idx="1">
                  <c:v>II</c:v>
                </c:pt>
                <c:pt idx="2">
                  <c:v>III</c:v>
                </c:pt>
                <c:pt idx="3">
                  <c:v>IV</c:v>
                </c:pt>
              </c:strCache>
            </c:strRef>
          </c:cat>
          <c:val>
            <c:numRef>
              <c:f>Лист1!$E$2:$E$5</c:f>
              <c:numCache>
                <c:formatCode>General</c:formatCode>
                <c:ptCount val="4"/>
                <c:pt idx="0">
                  <c:v>0.85</c:v>
                </c:pt>
                <c:pt idx="1">
                  <c:v>0.86</c:v>
                </c:pt>
                <c:pt idx="2">
                  <c:v>0.432</c:v>
                </c:pt>
                <c:pt idx="3">
                  <c:v>1</c:v>
                </c:pt>
              </c:numCache>
            </c:numRef>
          </c:val>
          <c:smooth val="0"/>
          <c:extLst>
            <c:ext xmlns:c16="http://schemas.microsoft.com/office/drawing/2014/chart" uri="{C3380CC4-5D6E-409C-BE32-E72D297353CC}">
              <c16:uniqueId val="{00000000-89C3-4001-BA45-D46C97876107}"/>
            </c:ext>
          </c:extLst>
        </c:ser>
        <c:ser>
          <c:idx val="4"/>
          <c:order val="4"/>
          <c:tx>
            <c:strRef>
              <c:f>Лист1!$F$1</c:f>
              <c:strCache>
                <c:ptCount val="1"/>
                <c:pt idx="0">
                  <c:v>перевод "Евгения Онегина" Кулешова</c:v>
                </c:pt>
              </c:strCache>
            </c:strRef>
          </c:tx>
          <c:spPr>
            <a:ln w="47625" cap="rnd">
              <a:solidFill>
                <a:schemeClr val="accent5"/>
              </a:solidFill>
              <a:round/>
            </a:ln>
            <a:effectLst/>
          </c:spPr>
          <c:marker>
            <c:symbol val="none"/>
          </c:marker>
          <c:cat>
            <c:strRef>
              <c:f>Лист1!$A$2:$A$5</c:f>
              <c:strCache>
                <c:ptCount val="4"/>
                <c:pt idx="0">
                  <c:v>I</c:v>
                </c:pt>
                <c:pt idx="1">
                  <c:v>II</c:v>
                </c:pt>
                <c:pt idx="2">
                  <c:v>III</c:v>
                </c:pt>
                <c:pt idx="3">
                  <c:v>IV</c:v>
                </c:pt>
              </c:strCache>
            </c:strRef>
          </c:cat>
          <c:val>
            <c:numRef>
              <c:f>Лист1!$F$2:$F$5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0-B85B-4204-B200-D612183CE296}"/>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7.7449391228917405E-2"/>
          <c:y val="0.35015784464649796"/>
          <c:w val="0.36122760217384536"/>
          <c:h val="0.4260519941658483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80244255816648E-2"/>
          <c:y val="0.12468127614541964"/>
          <c:w val="0.85895509857853114"/>
          <c:h val="0.81153152232390635"/>
        </c:manualLayout>
      </c:layout>
      <c:barChart>
        <c:barDir val="col"/>
        <c:grouping val="clustered"/>
        <c:varyColors val="0"/>
        <c:ser>
          <c:idx val="0"/>
          <c:order val="0"/>
          <c:tx>
            <c:strRef>
              <c:f>Лист1!$B$1</c:f>
              <c:strCache>
                <c:ptCount val="1"/>
                <c:pt idx="0">
                  <c:v>Дударь</c:v>
                </c:pt>
              </c:strCache>
            </c:strRef>
          </c:tx>
          <c:spPr>
            <a:solidFill>
              <a:srgbClr val="000000"/>
            </a:solidFill>
            <a:ln w="28575" cap="rnd">
              <a:solidFill>
                <a:srgbClr val="000000"/>
              </a:solidFill>
              <a:round/>
            </a:ln>
            <a:effectLst/>
          </c:spPr>
          <c:invertIfNegative val="0"/>
          <c:dLbls>
            <c:dLbl>
              <c:idx val="4"/>
              <c:layout>
                <c:manualLayout>
                  <c:x val="-1.3426845497447446E-2"/>
                  <c:y val="5.381361632798241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27F-417A-AAC7-F7C81A4FD765}"/>
                </c:ext>
              </c:extLst>
            </c:dLbl>
            <c:dLbl>
              <c:idx val="5"/>
              <c:layout>
                <c:manualLayout>
                  <c:x val="-8.9512303316317942E-3"/>
                  <c:y val="2.6906808163991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27F-417A-AAC7-F7C81A4FD76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Лист1!$B$2:$B$7</c:f>
              <c:numCache>
                <c:formatCode>General</c:formatCode>
                <c:ptCount val="6"/>
                <c:pt idx="0">
                  <c:v>0.20799999999999999</c:v>
                </c:pt>
                <c:pt idx="1">
                  <c:v>7.6999999999999999E-2</c:v>
                </c:pt>
                <c:pt idx="2">
                  <c:v>0.16400000000000001</c:v>
                </c:pt>
                <c:pt idx="3">
                  <c:v>0.44500000000000001</c:v>
                </c:pt>
                <c:pt idx="4">
                  <c:v>8.8999999999999996E-2</c:v>
                </c:pt>
                <c:pt idx="5">
                  <c:v>1.7000000000000001E-2</c:v>
                </c:pt>
              </c:numCache>
            </c:numRef>
          </c:val>
          <c:extLst xmlns:c15="http://schemas.microsoft.com/office/drawing/2012/chart">
            <c:ext xmlns:c16="http://schemas.microsoft.com/office/drawing/2014/chart" uri="{C3380CC4-5D6E-409C-BE32-E72D297353CC}">
              <c16:uniqueId val="{00000000-178F-4012-AE65-73A9314F66D7}"/>
            </c:ext>
          </c:extLst>
        </c:ser>
        <c:ser>
          <c:idx val="1"/>
          <c:order val="1"/>
          <c:tx>
            <c:strRef>
              <c:f>Лист1!$C$1</c:f>
              <c:strCache>
                <c:ptCount val="1"/>
                <c:pt idx="0">
                  <c:v>Кулешов</c:v>
                </c:pt>
              </c:strCache>
            </c:strRef>
          </c:tx>
          <c:spPr>
            <a:solidFill>
              <a:srgbClr val="00882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Лист1!$C$2:$C$7</c:f>
              <c:numCache>
                <c:formatCode>General</c:formatCode>
                <c:ptCount val="6"/>
                <c:pt idx="0">
                  <c:v>0.252</c:v>
                </c:pt>
                <c:pt idx="1">
                  <c:v>6.5000000000000002E-2</c:v>
                </c:pt>
                <c:pt idx="2">
                  <c:v>0.14000000000000001</c:v>
                </c:pt>
                <c:pt idx="3">
                  <c:v>0.434</c:v>
                </c:pt>
                <c:pt idx="4">
                  <c:v>8.5999999999999993E-2</c:v>
                </c:pt>
                <c:pt idx="5">
                  <c:v>1.7999999999999999E-2</c:v>
                </c:pt>
              </c:numCache>
            </c:numRef>
          </c:val>
          <c:extLst xmlns:c15="http://schemas.microsoft.com/office/drawing/2012/chart">
            <c:ext xmlns:c16="http://schemas.microsoft.com/office/drawing/2014/chart" uri="{C3380CC4-5D6E-409C-BE32-E72D297353CC}">
              <c16:uniqueId val="{00000001-178F-4012-AE65-73A9314F66D7}"/>
            </c:ext>
          </c:extLst>
        </c:ser>
        <c:ser>
          <c:idx val="2"/>
          <c:order val="2"/>
          <c:tx>
            <c:strRef>
              <c:f>Лист1!$D$1</c:f>
              <c:strCache>
                <c:ptCount val="1"/>
                <c:pt idx="0">
                  <c:v>Арсеньева</c:v>
                </c:pt>
              </c:strCache>
            </c:strRef>
          </c:tx>
          <c:spPr>
            <a:solidFill>
              <a:srgbClr val="DE6A10"/>
            </a:solidFill>
            <a:ln>
              <a:noFill/>
            </a:ln>
            <a:effectLst/>
          </c:spPr>
          <c:invertIfNegative val="0"/>
          <c:dLbls>
            <c:dLbl>
              <c:idx val="4"/>
              <c:layout>
                <c:manualLayout>
                  <c:x val="0"/>
                  <c:y val="2.421612734759252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27F-417A-AAC7-F7C81A4FD76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Лист1!$D$2:$D$7</c:f>
              <c:numCache>
                <c:formatCode>General</c:formatCode>
                <c:ptCount val="6"/>
                <c:pt idx="0">
                  <c:v>0.23300000000000001</c:v>
                </c:pt>
                <c:pt idx="1">
                  <c:v>0.104</c:v>
                </c:pt>
                <c:pt idx="2">
                  <c:v>0.104</c:v>
                </c:pt>
                <c:pt idx="3">
                  <c:v>0.47199999999999998</c:v>
                </c:pt>
                <c:pt idx="4">
                  <c:v>7.8E-2</c:v>
                </c:pt>
                <c:pt idx="5">
                  <c:v>2E-3</c:v>
                </c:pt>
              </c:numCache>
            </c:numRef>
          </c:val>
          <c:extLst xmlns:c15="http://schemas.microsoft.com/office/drawing/2012/chart">
            <c:ext xmlns:c16="http://schemas.microsoft.com/office/drawing/2014/chart" uri="{C3380CC4-5D6E-409C-BE32-E72D297353CC}">
              <c16:uniqueId val="{00000002-178F-4012-AE65-73A9314F66D7}"/>
            </c:ext>
          </c:extLst>
        </c:ser>
        <c:ser>
          <c:idx val="3"/>
          <c:order val="3"/>
          <c:tx>
            <c:strRef>
              <c:f>Лист1!$E$1</c:f>
              <c:strCache>
                <c:ptCount val="1"/>
                <c:pt idx="0">
                  <c:v>Пушкин</c:v>
                </c:pt>
              </c:strCache>
            </c:strRef>
          </c:tx>
          <c:spPr>
            <a:solidFill>
              <a:srgbClr val="0365C0"/>
            </a:solidFill>
            <a:ln w="28575" cap="rnd">
              <a:solidFill>
                <a:srgbClr val="0365C0"/>
              </a:solidFill>
              <a:round/>
            </a:ln>
            <a:effectLst/>
          </c:spPr>
          <c:invertIfNegative val="0"/>
          <c:dLbls>
            <c:dLbl>
              <c:idx val="3"/>
              <c:layout>
                <c:manualLayout>
                  <c:x val="1.1189037914539374E-2"/>
                  <c:y val="2.6906808163991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27F-417A-AAC7-F7C81A4FD76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Лист1!$E$2:$E$7</c:f>
              <c:numCache>
                <c:formatCode>General</c:formatCode>
                <c:ptCount val="6"/>
                <c:pt idx="0">
                  <c:v>0.26</c:v>
                </c:pt>
                <c:pt idx="1">
                  <c:v>6.5000000000000002E-2</c:v>
                </c:pt>
                <c:pt idx="2">
                  <c:v>0.1</c:v>
                </c:pt>
                <c:pt idx="3">
                  <c:v>0.46899999999999997</c:v>
                </c:pt>
                <c:pt idx="4">
                  <c:v>9.5000000000000001E-2</c:v>
                </c:pt>
                <c:pt idx="5">
                  <c:v>8.0000000000000002E-3</c:v>
                </c:pt>
              </c:numCache>
            </c:numRef>
          </c:val>
          <c:extLst>
            <c:ext xmlns:c16="http://schemas.microsoft.com/office/drawing/2014/chart" uri="{C3380CC4-5D6E-409C-BE32-E72D297353CC}">
              <c16:uniqueId val="{00000000-63E9-460E-9138-A600EC9FD67B}"/>
            </c:ext>
          </c:extLst>
        </c:ser>
        <c:dLbls>
          <c:dLblPos val="outEnd"/>
          <c:showLegendKey val="0"/>
          <c:showVal val="1"/>
          <c:showCatName val="0"/>
          <c:showSerName val="0"/>
          <c:showPercent val="0"/>
          <c:showBubbleSize val="0"/>
        </c:dLbls>
        <c:gapWidth val="150"/>
        <c:axId val="1847778464"/>
        <c:axId val="1847781792"/>
      </c:barChart>
      <c:catAx>
        <c:axId val="184777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81792"/>
        <c:crosses val="autoZero"/>
        <c:auto val="1"/>
        <c:lblAlgn val="ctr"/>
        <c:lblOffset val="100"/>
        <c:noMultiLvlLbl val="0"/>
      </c:catAx>
      <c:valAx>
        <c:axId val="184778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78464"/>
        <c:crosses val="autoZero"/>
        <c:crossBetween val="between"/>
      </c:valAx>
      <c:spPr>
        <a:noFill/>
        <a:ln>
          <a:noFill/>
        </a:ln>
        <a:effectLst/>
      </c:spPr>
    </c:plotArea>
    <c:legend>
      <c:legendPos val="b"/>
      <c:layout>
        <c:manualLayout>
          <c:xMode val="edge"/>
          <c:yMode val="edge"/>
          <c:x val="0.68059642197317527"/>
          <c:y val="7.5078332428035771E-2"/>
          <c:w val="0.30678491805791785"/>
          <c:h val="0.28239783653495365"/>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645119473032122E-2"/>
          <c:y val="6.9904554555133197E-2"/>
          <c:w val="0.84672645086030918"/>
          <c:h val="0.69149177191992872"/>
        </c:manualLayout>
      </c:layout>
      <c:lineChart>
        <c:grouping val="standard"/>
        <c:varyColors val="0"/>
        <c:ser>
          <c:idx val="0"/>
          <c:order val="0"/>
          <c:tx>
            <c:strRef>
              <c:f>Лист1!$B$1</c:f>
              <c:strCache>
                <c:ptCount val="1"/>
                <c:pt idx="0">
                  <c:v>перевод Дударя</c:v>
                </c:pt>
              </c:strCache>
            </c:strRef>
          </c:tx>
          <c:spPr>
            <a:ln w="4762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0.81</c:v>
                </c:pt>
                <c:pt idx="1">
                  <c:v>0.78</c:v>
                </c:pt>
                <c:pt idx="2">
                  <c:v>0.44</c:v>
                </c:pt>
                <c:pt idx="3">
                  <c:v>1</c:v>
                </c:pt>
              </c:numCache>
            </c:numRef>
          </c:val>
          <c:smooth val="0"/>
          <c:extLst>
            <c:ext xmlns:c16="http://schemas.microsoft.com/office/drawing/2014/chart" uri="{C3380CC4-5D6E-409C-BE32-E72D297353CC}">
              <c16:uniqueId val="{00000000-166D-4944-A28E-BA9124C6BF7B}"/>
            </c:ext>
          </c:extLst>
        </c:ser>
        <c:ser>
          <c:idx val="1"/>
          <c:order val="1"/>
          <c:tx>
            <c:strRef>
              <c:f>Лист1!$C$1</c:f>
              <c:strCache>
                <c:ptCount val="1"/>
                <c:pt idx="0">
                  <c:v>произведения Дударя</c:v>
                </c:pt>
              </c:strCache>
            </c:strRef>
          </c:tx>
          <c:spPr>
            <a:ln w="4762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c:v>
                </c:pt>
                <c:pt idx="1">
                  <c:v>0.92</c:v>
                </c:pt>
                <c:pt idx="2">
                  <c:v>0.42</c:v>
                </c:pt>
                <c:pt idx="3">
                  <c:v>1</c:v>
                </c:pt>
              </c:numCache>
            </c:numRef>
          </c:val>
          <c:smooth val="0"/>
          <c:extLst>
            <c:ext xmlns:c16="http://schemas.microsoft.com/office/drawing/2014/chart" uri="{C3380CC4-5D6E-409C-BE32-E72D297353CC}">
              <c16:uniqueId val="{00000001-166D-4944-A28E-BA9124C6BF7B}"/>
            </c:ext>
          </c:extLst>
        </c:ser>
        <c:ser>
          <c:idx val="2"/>
          <c:order val="2"/>
          <c:tx>
            <c:strRef>
              <c:f>Лист1!$D$1</c:f>
              <c:strCache>
                <c:ptCount val="1"/>
                <c:pt idx="0">
                  <c:v>второй период</c:v>
                </c:pt>
              </c:strCache>
            </c:strRef>
          </c:tx>
          <c:spPr>
            <a:ln w="4762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c:v>
                </c:pt>
                <c:pt idx="1">
                  <c:v>0.97</c:v>
                </c:pt>
                <c:pt idx="2">
                  <c:v>0.43</c:v>
                </c:pt>
                <c:pt idx="3">
                  <c:v>1</c:v>
                </c:pt>
              </c:numCache>
            </c:numRef>
          </c:val>
          <c:smooth val="0"/>
          <c:extLst>
            <c:ext xmlns:c16="http://schemas.microsoft.com/office/drawing/2014/chart" uri="{C3380CC4-5D6E-409C-BE32-E72D297353CC}">
              <c16:uniqueId val="{00000002-166D-4944-A28E-BA9124C6BF7B}"/>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valAx>
      <c:spPr>
        <a:noFill/>
        <a:ln>
          <a:noFill/>
        </a:ln>
        <a:effectLst/>
      </c:spPr>
    </c:plotArea>
    <c:legend>
      <c:legendPos val="b"/>
      <c:layout>
        <c:manualLayout>
          <c:xMode val="edge"/>
          <c:yMode val="edge"/>
          <c:x val="4.5446222374572985E-2"/>
          <c:y val="0.84757997108057992"/>
          <c:w val="0.89999997609559279"/>
          <c:h val="7.7717949856913979E-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71878988642199848"/>
        </c:manualLayout>
      </c:layout>
      <c:lineChart>
        <c:grouping val="standard"/>
        <c:varyColors val="0"/>
        <c:ser>
          <c:idx val="0"/>
          <c:order val="0"/>
          <c:tx>
            <c:strRef>
              <c:f>Лист1!$B$1</c:f>
              <c:strCache>
                <c:ptCount val="1"/>
                <c:pt idx="0">
                  <c:v>перевод Кулешова</c:v>
                </c:pt>
              </c:strCache>
            </c:strRef>
          </c:tx>
          <c:spPr>
            <a:ln w="47625" cap="rnd">
              <a:solidFill>
                <a:schemeClr val="accent1"/>
              </a:solidFill>
              <a:round/>
            </a:ln>
            <a:effectLst/>
          </c:spPr>
          <c:marker>
            <c:symbol val="none"/>
          </c:marker>
          <c:dPt>
            <c:idx val="0"/>
            <c:marker>
              <c:symbol val="none"/>
            </c:marker>
            <c:bubble3D val="0"/>
            <c:spPr>
              <a:ln w="47625" cap="rnd">
                <a:solidFill>
                  <a:srgbClr val="ED7D31"/>
                </a:solidFill>
                <a:round/>
              </a:ln>
              <a:effectLst/>
            </c:spPr>
            <c:extLst>
              <c:ext xmlns:c16="http://schemas.microsoft.com/office/drawing/2014/chart" uri="{C3380CC4-5D6E-409C-BE32-E72D297353CC}">
                <c16:uniqueId val="{00000001-565A-4D80-882E-B634CDD4A4F8}"/>
              </c:ext>
            </c:extLst>
          </c:dPt>
          <c:cat>
            <c:strRef>
              <c:f>Лист1!$A$2:$A$5</c:f>
              <c:strCache>
                <c:ptCount val="4"/>
                <c:pt idx="0">
                  <c:v>I</c:v>
                </c:pt>
                <c:pt idx="1">
                  <c:v>II</c:v>
                </c:pt>
                <c:pt idx="2">
                  <c:v>III</c:v>
                </c:pt>
                <c:pt idx="3">
                  <c:v>IV</c:v>
                </c:pt>
              </c:strCache>
            </c:strRef>
          </c:cat>
          <c:val>
            <c:numRef>
              <c:f>Лист1!$B$2:$B$5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третий период</c:v>
                </c:pt>
              </c:strCache>
            </c:strRef>
          </c:tx>
          <c:spPr>
            <a:ln w="44450" cap="rnd">
              <a:solidFill>
                <a:srgbClr val="A5A5A5"/>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0.9</c:v>
                </c:pt>
                <c:pt idx="1">
                  <c:v>0.81</c:v>
                </c:pt>
                <c:pt idx="2">
                  <c:v>0.61</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произведения Кулешова</c:v>
                </c:pt>
              </c:strCache>
            </c:strRef>
          </c:tx>
          <c:spPr>
            <a:ln w="47625" cap="rnd">
              <a:solidFill>
                <a:srgbClr val="ED7D31"/>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c:v>
                </c:pt>
                <c:pt idx="1">
                  <c:v>0.73</c:v>
                </c:pt>
                <c:pt idx="2">
                  <c:v>0.56000000000000005</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71878988642199848"/>
        </c:manualLayout>
      </c:layout>
      <c:lineChart>
        <c:grouping val="standard"/>
        <c:varyColors val="0"/>
        <c:ser>
          <c:idx val="0"/>
          <c:order val="0"/>
          <c:tx>
            <c:strRef>
              <c:f>Лист1!$B$1</c:f>
              <c:strCache>
                <c:ptCount val="1"/>
                <c:pt idx="0">
                  <c:v>перевод</c:v>
                </c:pt>
              </c:strCache>
            </c:strRef>
          </c:tx>
          <c:spPr>
            <a:ln w="47625" cap="rnd">
              <a:solidFill>
                <a:srgbClr val="000000"/>
              </a:solidFill>
              <a:round/>
            </a:ln>
            <a:effectLst/>
          </c:spPr>
          <c:marker>
            <c:symbol val="none"/>
          </c:marker>
          <c:dPt>
            <c:idx val="0"/>
            <c:marker>
              <c:symbol val="none"/>
            </c:marker>
            <c:bubble3D val="0"/>
            <c:spPr>
              <a:ln w="47625" cap="rnd">
                <a:solidFill>
                  <a:srgbClr val="000000"/>
                </a:solidFill>
                <a:round/>
              </a:ln>
              <a:effectLst/>
            </c:spPr>
            <c:extLst>
              <c:ext xmlns:c16="http://schemas.microsoft.com/office/drawing/2014/chart" uri="{C3380CC4-5D6E-409C-BE32-E72D297353CC}">
                <c16:uniqueId val="{00000001-565A-4D80-882E-B634CDD4A4F8}"/>
              </c:ext>
            </c:extLst>
          </c:dPt>
          <c:cat>
            <c:strRef>
              <c:f>Лист1!$A$2:$A$5</c:f>
              <c:strCache>
                <c:ptCount val="4"/>
                <c:pt idx="0">
                  <c:v>I</c:v>
                </c:pt>
                <c:pt idx="1">
                  <c:v>II</c:v>
                </c:pt>
                <c:pt idx="2">
                  <c:v>III</c:v>
                </c:pt>
                <c:pt idx="3">
                  <c:v>IV</c:v>
                </c:pt>
              </c:strCache>
            </c:strRef>
          </c:cat>
          <c:val>
            <c:numRef>
              <c:f>Лист1!$B$2:$B$5</c:f>
              <c:numCache>
                <c:formatCode>General</c:formatCode>
                <c:ptCount val="4"/>
                <c:pt idx="0">
                  <c:v>0.878</c:v>
                </c:pt>
                <c:pt idx="1">
                  <c:v>0.94</c:v>
                </c:pt>
                <c:pt idx="2">
                  <c:v>0.42899999999999999</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оригинал</c:v>
                </c:pt>
              </c:strCache>
            </c:strRef>
          </c:tx>
          <c:spPr>
            <a:ln w="47625" cap="rnd">
              <a:solidFill>
                <a:srgbClr val="A5A5A5"/>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0.88800000000000001</c:v>
                </c:pt>
                <c:pt idx="1">
                  <c:v>0.91800000000000004</c:v>
                </c:pt>
                <c:pt idx="2">
                  <c:v>0.46600000000000003</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II период</c:v>
                </c:pt>
              </c:strCache>
            </c:strRef>
          </c:tx>
          <c:spPr>
            <a:ln w="47625" cap="rnd">
              <a:solidFill>
                <a:srgbClr val="ED7D31"/>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c:v>
                </c:pt>
                <c:pt idx="1">
                  <c:v>0.97</c:v>
                </c:pt>
                <c:pt idx="2">
                  <c:v>0.43</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2.4728976593744807E-2"/>
          <c:w val="0.88376348789734616"/>
          <c:h val="0.6447602708284802"/>
        </c:manualLayout>
      </c:layout>
      <c:lineChart>
        <c:grouping val="standard"/>
        <c:varyColors val="0"/>
        <c:ser>
          <c:idx val="0"/>
          <c:order val="0"/>
          <c:tx>
            <c:strRef>
              <c:f>Лист1!$B$1</c:f>
              <c:strCache>
                <c:ptCount val="1"/>
                <c:pt idx="0">
                  <c:v>перевод 
</c:v>
                </c:pt>
              </c:strCache>
            </c:strRef>
          </c:tx>
          <c:spPr>
            <a:ln w="47625" cap="rnd">
              <a:solidFill>
                <a:srgbClr val="4472C4"/>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0.86399999999999999</c:v>
                </c:pt>
                <c:pt idx="1">
                  <c:v>0.88800000000000001</c:v>
                </c:pt>
                <c:pt idx="2">
                  <c:v>0.46800000000000003</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произведения Купалы</c:v>
                </c:pt>
              </c:strCache>
            </c:strRef>
          </c:tx>
          <c:spPr>
            <a:ln w="4762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0.88</c:v>
                </c:pt>
                <c:pt idx="1">
                  <c:v>0.96099999999999997</c:v>
                </c:pt>
                <c:pt idx="2">
                  <c:v>0.49399999999999999</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оригинал</c:v>
                </c:pt>
              </c:strCache>
            </c:strRef>
          </c:tx>
          <c:spPr>
            <a:ln w="4762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0.83699999999999997</c:v>
                </c:pt>
                <c:pt idx="1">
                  <c:v>0.96</c:v>
                </c:pt>
                <c:pt idx="2">
                  <c:v>0.41699999999999998</c:v>
                </c:pt>
                <c:pt idx="3">
                  <c:v>1</c:v>
                </c:pt>
              </c:numCache>
            </c:numRef>
          </c:val>
          <c:smooth val="0"/>
          <c:extLst>
            <c:ext xmlns:c16="http://schemas.microsoft.com/office/drawing/2014/chart" uri="{C3380CC4-5D6E-409C-BE32-E72D297353CC}">
              <c16:uniqueId val="{00000000-E194-42D5-A211-F620B5304E5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3264000931705391"/>
          <c:y val="0.79612242778691045"/>
          <c:w val="0.78926189455464379"/>
          <c:h val="0.15572025350794588"/>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2.4728976593744807E-2"/>
          <c:w val="0.88376348789734616"/>
          <c:h val="0.6447602708284802"/>
        </c:manualLayout>
      </c:layout>
      <c:lineChart>
        <c:grouping val="standard"/>
        <c:varyColors val="0"/>
        <c:ser>
          <c:idx val="0"/>
          <c:order val="0"/>
          <c:tx>
            <c:strRef>
              <c:f>Лист1!$B$1</c:f>
              <c:strCache>
                <c:ptCount val="1"/>
                <c:pt idx="0">
                  <c:v>перевод Купалы
</c:v>
                </c:pt>
              </c:strCache>
            </c:strRef>
          </c:tx>
          <c:spPr>
            <a:ln w="4762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0.86399999999999999</c:v>
                </c:pt>
                <c:pt idx="1">
                  <c:v>0.88800000000000001</c:v>
                </c:pt>
                <c:pt idx="2">
                  <c:v>0.46800000000000003</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перевод Дударя</c:v>
                </c:pt>
              </c:strCache>
            </c:strRef>
          </c:tx>
          <c:spPr>
            <a:ln w="4762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0.82599999999999996</c:v>
                </c:pt>
                <c:pt idx="1">
                  <c:v>0.81</c:v>
                </c:pt>
                <c:pt idx="2">
                  <c:v>0.44500000000000001</c:v>
                </c:pt>
                <c:pt idx="3">
                  <c:v>1</c:v>
                </c:pt>
              </c:numCache>
            </c:numRef>
          </c:val>
          <c:smooth val="0"/>
          <c:extLst>
            <c:ext xmlns:c16="http://schemas.microsoft.com/office/drawing/2014/chart" uri="{C3380CC4-5D6E-409C-BE32-E72D297353CC}">
              <c16:uniqueId val="{00000001-D0D9-4999-8A6C-ABA209ABB947}"/>
            </c:ext>
          </c:extLst>
        </c:ser>
        <c:ser>
          <c:idx val="2"/>
          <c:order val="2"/>
          <c:tx>
            <c:strRef>
              <c:f>Лист1!$D$1</c:f>
              <c:strCache>
                <c:ptCount val="1"/>
                <c:pt idx="0">
                  <c:v>перевод Кулешова</c:v>
                </c:pt>
              </c:strCache>
            </c:strRef>
          </c:tx>
          <c:spPr>
            <a:ln w="4762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2-D0D9-4999-8A6C-ABA209ABB947}"/>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5017223497850954"/>
          <c:y val="0.75314199768692969"/>
          <c:w val="0.78926189455464379"/>
          <c:h val="0.2286895528699367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040265560255205E-2"/>
          <c:y val="7.6139155539379902E-2"/>
          <c:w val="0.85895509857853114"/>
          <c:h val="0.81153152232390635"/>
        </c:manualLayout>
      </c:layout>
      <c:barChart>
        <c:barDir val="col"/>
        <c:grouping val="clustered"/>
        <c:varyColors val="0"/>
        <c:ser>
          <c:idx val="0"/>
          <c:order val="0"/>
          <c:tx>
            <c:strRef>
              <c:f>Лист1!$B$1</c:f>
              <c:strCache>
                <c:ptCount val="1"/>
                <c:pt idx="0">
                  <c:v>Дударь</c:v>
                </c:pt>
              </c:strCache>
            </c:strRef>
          </c:tx>
          <c:spPr>
            <a:solidFill>
              <a:srgbClr val="000000"/>
            </a:solidFill>
            <a:ln w="28575" cap="rnd">
              <a:solidFill>
                <a:srgbClr val="000000"/>
              </a:solid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Лист1!$B$2:$B$7</c:f>
              <c:numCache>
                <c:formatCode>General</c:formatCode>
                <c:ptCount val="6"/>
                <c:pt idx="0">
                  <c:v>0.20799999999999999</c:v>
                </c:pt>
                <c:pt idx="1">
                  <c:v>7.6999999999999999E-2</c:v>
                </c:pt>
                <c:pt idx="2">
                  <c:v>0.16400000000000001</c:v>
                </c:pt>
                <c:pt idx="3">
                  <c:v>0.44500000000000001</c:v>
                </c:pt>
                <c:pt idx="4">
                  <c:v>8.8999999999999996E-2</c:v>
                </c:pt>
                <c:pt idx="5">
                  <c:v>1.7000000000000001E-2</c:v>
                </c:pt>
              </c:numCache>
            </c:numRef>
          </c:val>
          <c:extLst xmlns:c15="http://schemas.microsoft.com/office/drawing/2012/chart">
            <c:ext xmlns:c16="http://schemas.microsoft.com/office/drawing/2014/chart" uri="{C3380CC4-5D6E-409C-BE32-E72D297353CC}">
              <c16:uniqueId val="{00000000-178F-4012-AE65-73A9314F66D7}"/>
            </c:ext>
          </c:extLst>
        </c:ser>
        <c:ser>
          <c:idx val="1"/>
          <c:order val="1"/>
          <c:tx>
            <c:strRef>
              <c:f>Лист1!$C$1</c:f>
              <c:strCache>
                <c:ptCount val="1"/>
                <c:pt idx="0">
                  <c:v>Кулешов</c:v>
                </c:pt>
              </c:strCache>
            </c:strRef>
          </c:tx>
          <c:spPr>
            <a:solidFill>
              <a:srgbClr val="00882B"/>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Лист1!$C$2:$C$7</c:f>
              <c:numCache>
                <c:formatCode>General</c:formatCode>
                <c:ptCount val="6"/>
                <c:pt idx="0">
                  <c:v>0.252</c:v>
                </c:pt>
                <c:pt idx="1">
                  <c:v>6.5000000000000002E-2</c:v>
                </c:pt>
                <c:pt idx="2">
                  <c:v>0.14000000000000001</c:v>
                </c:pt>
                <c:pt idx="3">
                  <c:v>0.434</c:v>
                </c:pt>
                <c:pt idx="4">
                  <c:v>8.5999999999999993E-2</c:v>
                </c:pt>
                <c:pt idx="5">
                  <c:v>1.7999999999999999E-2</c:v>
                </c:pt>
              </c:numCache>
            </c:numRef>
          </c:val>
          <c:extLst xmlns:c15="http://schemas.microsoft.com/office/drawing/2012/chart">
            <c:ext xmlns:c16="http://schemas.microsoft.com/office/drawing/2014/chart" uri="{C3380CC4-5D6E-409C-BE32-E72D297353CC}">
              <c16:uniqueId val="{00000001-178F-4012-AE65-73A9314F66D7}"/>
            </c:ext>
          </c:extLst>
        </c:ser>
        <c:ser>
          <c:idx val="2"/>
          <c:order val="2"/>
          <c:tx>
            <c:strRef>
              <c:f>Лист1!$D$1</c:f>
              <c:strCache>
                <c:ptCount val="1"/>
                <c:pt idx="0">
                  <c:v>Купала</c:v>
                </c:pt>
              </c:strCache>
            </c:strRef>
          </c:tx>
          <c:spPr>
            <a:solidFill>
              <a:srgbClr val="0365C0"/>
            </a:solidFill>
            <a:ln w="28575" cap="rnd">
              <a:solidFill>
                <a:srgbClr val="0365C0"/>
              </a:solid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Лист1!$D$2:$D$7</c:f>
              <c:numCache>
                <c:formatCode>General</c:formatCode>
                <c:ptCount val="6"/>
                <c:pt idx="0">
                  <c:v>0.32900000000000001</c:v>
                </c:pt>
                <c:pt idx="1">
                  <c:v>4.9000000000000002E-2</c:v>
                </c:pt>
                <c:pt idx="2">
                  <c:v>0.09</c:v>
                </c:pt>
                <c:pt idx="3">
                  <c:v>0.42299999999999999</c:v>
                </c:pt>
                <c:pt idx="4">
                  <c:v>8.5999999999999993E-2</c:v>
                </c:pt>
                <c:pt idx="5">
                  <c:v>2.1000000000000001E-2</c:v>
                </c:pt>
              </c:numCache>
            </c:numRef>
          </c:val>
          <c:extLst xmlns:c15="http://schemas.microsoft.com/office/drawing/2012/chart">
            <c:ext xmlns:c16="http://schemas.microsoft.com/office/drawing/2014/chart" uri="{C3380CC4-5D6E-409C-BE32-E72D297353CC}">
              <c16:uniqueId val="{00000002-178F-4012-AE65-73A9314F66D7}"/>
            </c:ext>
          </c:extLst>
        </c:ser>
        <c:dLbls>
          <c:showLegendKey val="0"/>
          <c:showVal val="0"/>
          <c:showCatName val="0"/>
          <c:showSerName val="0"/>
          <c:showPercent val="0"/>
          <c:showBubbleSize val="0"/>
        </c:dLbls>
        <c:gapWidth val="150"/>
        <c:axId val="1847778464"/>
        <c:axId val="1847781792"/>
      </c:barChart>
      <c:catAx>
        <c:axId val="184777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81792"/>
        <c:crosses val="autoZero"/>
        <c:auto val="1"/>
        <c:lblAlgn val="ctr"/>
        <c:lblOffset val="100"/>
        <c:noMultiLvlLbl val="0"/>
      </c:catAx>
      <c:valAx>
        <c:axId val="184778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78464"/>
        <c:crosses val="autoZero"/>
        <c:crossBetween val="between"/>
      </c:valAx>
      <c:spPr>
        <a:noFill/>
        <a:ln>
          <a:noFill/>
        </a:ln>
        <a:effectLst/>
      </c:spPr>
    </c:plotArea>
    <c:legend>
      <c:legendPos val="b"/>
      <c:layout>
        <c:manualLayout>
          <c:xMode val="edge"/>
          <c:yMode val="edge"/>
          <c:x val="0.68059642197317527"/>
          <c:y val="7.5078332428035771E-2"/>
          <c:w val="0.30678491805791785"/>
          <c:h val="5.506192273508764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486997790211668E-2"/>
          <c:y val="3.9981851038823603E-2"/>
          <c:w val="0.88376348789734616"/>
          <c:h val="0.85150087631013527"/>
        </c:manualLayout>
      </c:layout>
      <c:lineChart>
        <c:grouping val="standard"/>
        <c:varyColors val="0"/>
        <c:ser>
          <c:idx val="0"/>
          <c:order val="0"/>
          <c:tx>
            <c:strRef>
              <c:f>Лист1!$B$1</c:f>
              <c:strCache>
                <c:ptCount val="1"/>
                <c:pt idx="0">
                  <c:v>"Мцыри"</c:v>
                </c:pt>
              </c:strCache>
            </c:strRef>
          </c:tx>
          <c:spPr>
            <a:ln w="4762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0.85599999999999998</c:v>
                </c:pt>
                <c:pt idx="1">
                  <c:v>0.92700000000000005</c:v>
                </c:pt>
                <c:pt idx="2">
                  <c:v>0.44700000000000001</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перевод Кравцова
</c:v>
                </c:pt>
              </c:strCache>
            </c:strRef>
          </c:tx>
          <c:spPr>
            <a:ln w="4762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0.88600000000000001</c:v>
                </c:pt>
                <c:pt idx="1">
                  <c:v>0.95099999999999996</c:v>
                </c:pt>
                <c:pt idx="2">
                  <c:v>0.45700000000000002</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перевод Кулешова</c:v>
                </c:pt>
              </c:strCache>
            </c:strRef>
          </c:tx>
          <c:spPr>
            <a:ln w="4762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0.86299999999999999</c:v>
                </c:pt>
                <c:pt idx="1">
                  <c:v>0.82899999999999996</c:v>
                </c:pt>
                <c:pt idx="2">
                  <c:v>0.56999999999999995</c:v>
                </c:pt>
                <c:pt idx="3">
                  <c:v>1</c:v>
                </c:pt>
              </c:numCache>
            </c:numRef>
          </c:val>
          <c:smooth val="0"/>
          <c:extLst>
            <c:ext xmlns:c16="http://schemas.microsoft.com/office/drawing/2014/chart" uri="{C3380CC4-5D6E-409C-BE32-E72D297353CC}">
              <c16:uniqueId val="{00000004-565A-4D80-882E-B634CDD4A4F8}"/>
            </c:ext>
          </c:extLst>
        </c:ser>
        <c:ser>
          <c:idx val="3"/>
          <c:order val="3"/>
          <c:tx>
            <c:strRef>
              <c:f>Лист1!$E$1</c:f>
              <c:strCache>
                <c:ptCount val="1"/>
                <c:pt idx="0">
                  <c:v>перевод "Евгения Онегина" Кулешова</c:v>
                </c:pt>
              </c:strCache>
            </c:strRef>
          </c:tx>
          <c:spPr>
            <a:ln w="47625" cap="rnd">
              <a:solidFill>
                <a:schemeClr val="accent4"/>
              </a:solidFill>
              <a:round/>
            </a:ln>
            <a:effectLst/>
          </c:spPr>
          <c:marker>
            <c:symbol val="none"/>
          </c:marker>
          <c:cat>
            <c:strRef>
              <c:f>Лист1!$A$2:$A$5</c:f>
              <c:strCache>
                <c:ptCount val="4"/>
                <c:pt idx="0">
                  <c:v>I</c:v>
                </c:pt>
                <c:pt idx="1">
                  <c:v>II</c:v>
                </c:pt>
                <c:pt idx="2">
                  <c:v>III</c:v>
                </c:pt>
                <c:pt idx="3">
                  <c:v>IV</c:v>
                </c:pt>
              </c:strCache>
            </c:strRef>
          </c:cat>
          <c:val>
            <c:numRef>
              <c:f>Лист1!$E$2:$E$5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0-89C3-4001-BA45-D46C97876107}"/>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1298408771684991"/>
          <c:y val="0.40197715403921336"/>
          <c:w val="0.40266740828274039"/>
          <c:h val="0.39128217640646407"/>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479067-CB31-487F-B6F6-6C2588D27D52}" type="datetimeFigureOut">
              <a:rPr lang="ru-RU" smtClean="0"/>
              <a:t>14.03.2024</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8A4CA1-2540-48E2-B4B6-6A70D40728DB}" type="slidenum">
              <a:rPr lang="ru-RU" smtClean="0"/>
              <a:t>‹#›</a:t>
            </a:fld>
            <a:endParaRPr lang="ru-RU"/>
          </a:p>
        </p:txBody>
      </p:sp>
    </p:spTree>
    <p:extLst>
      <p:ext uri="{BB962C8B-B14F-4D97-AF65-F5344CB8AC3E}">
        <p14:creationId xmlns:p14="http://schemas.microsoft.com/office/powerpoint/2010/main" val="157285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5"/>
          </p:nvPr>
        </p:nvSpPr>
        <p:spPr/>
        <p:txBody>
          <a:bodyPr/>
          <a:lstStyle/>
          <a:p>
            <a:fld id="{1F8A4CA1-2540-48E2-B4B6-6A70D40728DB}" type="slidenum">
              <a:rPr lang="ru-RU" smtClean="0"/>
              <a:t>3</a:t>
            </a:fld>
            <a:endParaRPr lang="ru-RU"/>
          </a:p>
        </p:txBody>
      </p:sp>
    </p:spTree>
    <p:extLst>
      <p:ext uri="{BB962C8B-B14F-4D97-AF65-F5344CB8AC3E}">
        <p14:creationId xmlns:p14="http://schemas.microsoft.com/office/powerpoint/2010/main" val="3174863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0311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6857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912B0037-A2A8-4E34-A793-7D81FA878414}" type="slidenum">
              <a:rPr lang="ru-RU" smtClean="0"/>
              <a:t>16</a:t>
            </a:fld>
            <a:endParaRPr lang="ru-RU"/>
          </a:p>
        </p:txBody>
      </p:sp>
    </p:spTree>
    <p:extLst>
      <p:ext uri="{BB962C8B-B14F-4D97-AF65-F5344CB8AC3E}">
        <p14:creationId xmlns:p14="http://schemas.microsoft.com/office/powerpoint/2010/main" val="1442214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CD9E-DFD1-4517-A956-872989FB71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id="{40E83DC2-04A4-4CCE-BBB8-FAEDE6B1CD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A00A3D32-F15D-4CFF-BFF0-71F5C22D465F}"/>
              </a:ext>
            </a:extLst>
          </p:cNvPr>
          <p:cNvSpPr>
            <a:spLocks noGrp="1"/>
          </p:cNvSpPr>
          <p:nvPr>
            <p:ph type="dt" sz="half" idx="10"/>
          </p:nvPr>
        </p:nvSpPr>
        <p:spPr/>
        <p:txBody>
          <a:bodyPr/>
          <a:lstStyle/>
          <a:p>
            <a:fld id="{E34AE3BD-7B8E-4D4C-8F2E-ACE78E1403EE}" type="datetimeFigureOut">
              <a:rPr lang="ru-RU" smtClean="0"/>
              <a:t>14.03.2024</a:t>
            </a:fld>
            <a:endParaRPr lang="ru-RU"/>
          </a:p>
        </p:txBody>
      </p:sp>
      <p:sp>
        <p:nvSpPr>
          <p:cNvPr id="5" name="Footer Placeholder 4">
            <a:extLst>
              <a:ext uri="{FF2B5EF4-FFF2-40B4-BE49-F238E27FC236}">
                <a16:creationId xmlns:a16="http://schemas.microsoft.com/office/drawing/2014/main" id="{43F17ED2-183C-4430-88A5-314FECD8E29C}"/>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BE7BC9C4-2F27-4DEE-A9B0-9CFAE9542839}"/>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3849817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4F75E-344C-48E6-A685-F4130BCBD138}"/>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2A277099-FD20-4895-9CC5-E9B8D255B9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028ABDB0-6ECB-4853-86C5-181E9BB21157}"/>
              </a:ext>
            </a:extLst>
          </p:cNvPr>
          <p:cNvSpPr>
            <a:spLocks noGrp="1"/>
          </p:cNvSpPr>
          <p:nvPr>
            <p:ph type="dt" sz="half" idx="10"/>
          </p:nvPr>
        </p:nvSpPr>
        <p:spPr/>
        <p:txBody>
          <a:bodyPr/>
          <a:lstStyle/>
          <a:p>
            <a:fld id="{E34AE3BD-7B8E-4D4C-8F2E-ACE78E1403EE}" type="datetimeFigureOut">
              <a:rPr lang="ru-RU" smtClean="0"/>
              <a:t>14.03.2024</a:t>
            </a:fld>
            <a:endParaRPr lang="ru-RU"/>
          </a:p>
        </p:txBody>
      </p:sp>
      <p:sp>
        <p:nvSpPr>
          <p:cNvPr id="5" name="Footer Placeholder 4">
            <a:extLst>
              <a:ext uri="{FF2B5EF4-FFF2-40B4-BE49-F238E27FC236}">
                <a16:creationId xmlns:a16="http://schemas.microsoft.com/office/drawing/2014/main" id="{A5473A92-01B0-4606-BB4C-8EFC67BFEFA2}"/>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A3E8D08E-459B-4F3C-B3B8-5EB428B2BF36}"/>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054904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FA7288-8A5F-481B-9647-DDE5604A75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09F36ED7-83BC-4BA0-8242-DADF989518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2F6FC7E5-AA06-4CF6-BA14-990A5AAA4A1E}"/>
              </a:ext>
            </a:extLst>
          </p:cNvPr>
          <p:cNvSpPr>
            <a:spLocks noGrp="1"/>
          </p:cNvSpPr>
          <p:nvPr>
            <p:ph type="dt" sz="half" idx="10"/>
          </p:nvPr>
        </p:nvSpPr>
        <p:spPr/>
        <p:txBody>
          <a:bodyPr/>
          <a:lstStyle/>
          <a:p>
            <a:fld id="{E34AE3BD-7B8E-4D4C-8F2E-ACE78E1403EE}" type="datetimeFigureOut">
              <a:rPr lang="ru-RU" smtClean="0"/>
              <a:t>14.03.2024</a:t>
            </a:fld>
            <a:endParaRPr lang="ru-RU"/>
          </a:p>
        </p:txBody>
      </p:sp>
      <p:sp>
        <p:nvSpPr>
          <p:cNvPr id="5" name="Footer Placeholder 4">
            <a:extLst>
              <a:ext uri="{FF2B5EF4-FFF2-40B4-BE49-F238E27FC236}">
                <a16:creationId xmlns:a16="http://schemas.microsoft.com/office/drawing/2014/main" id="{AF305BA5-82F1-4B38-B7C1-671A90E5E23F}"/>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C6B28C04-6B2A-4D6B-863F-C566230D774E}"/>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85666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14831077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568E8-FC43-4D1C-85C3-BDE6202A31AF}"/>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11AD1022-AB72-4A3A-80C5-A01DDB8711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75778BFB-4473-4AEC-9C77-2A175E360212}"/>
              </a:ext>
            </a:extLst>
          </p:cNvPr>
          <p:cNvSpPr>
            <a:spLocks noGrp="1"/>
          </p:cNvSpPr>
          <p:nvPr>
            <p:ph type="dt" sz="half" idx="10"/>
          </p:nvPr>
        </p:nvSpPr>
        <p:spPr/>
        <p:txBody>
          <a:bodyPr/>
          <a:lstStyle/>
          <a:p>
            <a:fld id="{E34AE3BD-7B8E-4D4C-8F2E-ACE78E1403EE}" type="datetimeFigureOut">
              <a:rPr lang="ru-RU" smtClean="0"/>
              <a:t>14.03.2024</a:t>
            </a:fld>
            <a:endParaRPr lang="ru-RU"/>
          </a:p>
        </p:txBody>
      </p:sp>
      <p:sp>
        <p:nvSpPr>
          <p:cNvPr id="5" name="Footer Placeholder 4">
            <a:extLst>
              <a:ext uri="{FF2B5EF4-FFF2-40B4-BE49-F238E27FC236}">
                <a16:creationId xmlns:a16="http://schemas.microsoft.com/office/drawing/2014/main" id="{839708B4-7F97-47CC-8CC9-56FDBFE820F5}"/>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F7F4A03C-EB73-4F51-A86D-BC464E8BE0D3}"/>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4330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E23FE-32FB-4BCC-A692-A176D41C33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id="{EE6570DD-3210-4943-81C1-B56A307FA3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62A7E2-30C9-4085-829A-00B87AD3E611}"/>
              </a:ext>
            </a:extLst>
          </p:cNvPr>
          <p:cNvSpPr>
            <a:spLocks noGrp="1"/>
          </p:cNvSpPr>
          <p:nvPr>
            <p:ph type="dt" sz="half" idx="10"/>
          </p:nvPr>
        </p:nvSpPr>
        <p:spPr/>
        <p:txBody>
          <a:bodyPr/>
          <a:lstStyle/>
          <a:p>
            <a:fld id="{E34AE3BD-7B8E-4D4C-8F2E-ACE78E1403EE}" type="datetimeFigureOut">
              <a:rPr lang="ru-RU" smtClean="0"/>
              <a:t>14.03.2024</a:t>
            </a:fld>
            <a:endParaRPr lang="ru-RU"/>
          </a:p>
        </p:txBody>
      </p:sp>
      <p:sp>
        <p:nvSpPr>
          <p:cNvPr id="5" name="Footer Placeholder 4">
            <a:extLst>
              <a:ext uri="{FF2B5EF4-FFF2-40B4-BE49-F238E27FC236}">
                <a16:creationId xmlns:a16="http://schemas.microsoft.com/office/drawing/2014/main" id="{AACF79F0-A883-4090-9E89-283759694823}"/>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F3787168-68DC-4570-8391-DD7C7B533B46}"/>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379729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8A95-2835-4785-9738-9F4371B576A3}"/>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CE1BE875-C7AB-41DF-8DD7-C069C3888F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id="{3104F483-D067-4C26-9130-84AC9C0326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id="{21B2472F-35A0-47C8-9A50-851195F8A17E}"/>
              </a:ext>
            </a:extLst>
          </p:cNvPr>
          <p:cNvSpPr>
            <a:spLocks noGrp="1"/>
          </p:cNvSpPr>
          <p:nvPr>
            <p:ph type="dt" sz="half" idx="10"/>
          </p:nvPr>
        </p:nvSpPr>
        <p:spPr/>
        <p:txBody>
          <a:bodyPr/>
          <a:lstStyle/>
          <a:p>
            <a:fld id="{E34AE3BD-7B8E-4D4C-8F2E-ACE78E1403EE}" type="datetimeFigureOut">
              <a:rPr lang="ru-RU" smtClean="0"/>
              <a:t>14.03.2024</a:t>
            </a:fld>
            <a:endParaRPr lang="ru-RU"/>
          </a:p>
        </p:txBody>
      </p:sp>
      <p:sp>
        <p:nvSpPr>
          <p:cNvPr id="6" name="Footer Placeholder 5">
            <a:extLst>
              <a:ext uri="{FF2B5EF4-FFF2-40B4-BE49-F238E27FC236}">
                <a16:creationId xmlns:a16="http://schemas.microsoft.com/office/drawing/2014/main" id="{4FB4C7D1-54B8-40E5-B79A-D05D07854A63}"/>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71D2F8BB-9F5F-44CB-A545-63AD465A3760}"/>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2349294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BDAB5-184F-4C5D-A031-FBCFF980D42C}"/>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id="{59425C25-0064-4330-A6C6-5FC4FA07B5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C8022B-D479-463F-BB13-D7A31C0407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id="{CF351AE6-F2EE-4B76-9F02-C0FA4316F8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47169F-9F5F-483F-BF9F-CB3046540E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id="{5CCCDDD1-73DB-4D5D-8E00-9BF95BE1A2E6}"/>
              </a:ext>
            </a:extLst>
          </p:cNvPr>
          <p:cNvSpPr>
            <a:spLocks noGrp="1"/>
          </p:cNvSpPr>
          <p:nvPr>
            <p:ph type="dt" sz="half" idx="10"/>
          </p:nvPr>
        </p:nvSpPr>
        <p:spPr/>
        <p:txBody>
          <a:bodyPr/>
          <a:lstStyle/>
          <a:p>
            <a:fld id="{E34AE3BD-7B8E-4D4C-8F2E-ACE78E1403EE}" type="datetimeFigureOut">
              <a:rPr lang="ru-RU" smtClean="0"/>
              <a:t>14.03.2024</a:t>
            </a:fld>
            <a:endParaRPr lang="ru-RU"/>
          </a:p>
        </p:txBody>
      </p:sp>
      <p:sp>
        <p:nvSpPr>
          <p:cNvPr id="8" name="Footer Placeholder 7">
            <a:extLst>
              <a:ext uri="{FF2B5EF4-FFF2-40B4-BE49-F238E27FC236}">
                <a16:creationId xmlns:a16="http://schemas.microsoft.com/office/drawing/2014/main" id="{7AE6AD6B-DE18-49F0-87D5-C58F26EF9081}"/>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id="{1604EBDD-A5CF-4AC9-A4AF-C983DD64B0B9}"/>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2981741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86BB1-C3CB-4037-B92B-E8865628BF32}"/>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id="{6F70FCE7-BA30-4A87-AB30-39B98F6154ED}"/>
              </a:ext>
            </a:extLst>
          </p:cNvPr>
          <p:cNvSpPr>
            <a:spLocks noGrp="1"/>
          </p:cNvSpPr>
          <p:nvPr>
            <p:ph type="dt" sz="half" idx="10"/>
          </p:nvPr>
        </p:nvSpPr>
        <p:spPr/>
        <p:txBody>
          <a:bodyPr/>
          <a:lstStyle/>
          <a:p>
            <a:fld id="{E34AE3BD-7B8E-4D4C-8F2E-ACE78E1403EE}" type="datetimeFigureOut">
              <a:rPr lang="ru-RU" smtClean="0"/>
              <a:t>14.03.2024</a:t>
            </a:fld>
            <a:endParaRPr lang="ru-RU"/>
          </a:p>
        </p:txBody>
      </p:sp>
      <p:sp>
        <p:nvSpPr>
          <p:cNvPr id="4" name="Footer Placeholder 3">
            <a:extLst>
              <a:ext uri="{FF2B5EF4-FFF2-40B4-BE49-F238E27FC236}">
                <a16:creationId xmlns:a16="http://schemas.microsoft.com/office/drawing/2014/main" id="{C05344CF-D3B2-4226-8E11-C97B543EA162}"/>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id="{DFE524E0-79A6-4BB3-A5EA-B3633AEC4BEE}"/>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344633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7838B6-E6D3-4CEF-97DA-E9E3F86E71C3}"/>
              </a:ext>
            </a:extLst>
          </p:cNvPr>
          <p:cNvSpPr>
            <a:spLocks noGrp="1"/>
          </p:cNvSpPr>
          <p:nvPr>
            <p:ph type="dt" sz="half" idx="10"/>
          </p:nvPr>
        </p:nvSpPr>
        <p:spPr/>
        <p:txBody>
          <a:bodyPr/>
          <a:lstStyle/>
          <a:p>
            <a:fld id="{E34AE3BD-7B8E-4D4C-8F2E-ACE78E1403EE}" type="datetimeFigureOut">
              <a:rPr lang="ru-RU" smtClean="0"/>
              <a:t>14.03.2024</a:t>
            </a:fld>
            <a:endParaRPr lang="ru-RU"/>
          </a:p>
        </p:txBody>
      </p:sp>
      <p:sp>
        <p:nvSpPr>
          <p:cNvPr id="3" name="Footer Placeholder 2">
            <a:extLst>
              <a:ext uri="{FF2B5EF4-FFF2-40B4-BE49-F238E27FC236}">
                <a16:creationId xmlns:a16="http://schemas.microsoft.com/office/drawing/2014/main" id="{C2DB02E5-2DDE-4BAB-BDE7-8D38F772526F}"/>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id="{79559887-9DAB-469D-9AB5-D549A139A7E8}"/>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79157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A0608-5873-400D-9790-F86EE7023F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id="{29C3FC70-050D-46B9-A203-7B25BAC516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id="{EB28C122-E0FC-486A-8A22-7BCD48C00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CE26E7-8480-465A-B35C-07575E00D854}"/>
              </a:ext>
            </a:extLst>
          </p:cNvPr>
          <p:cNvSpPr>
            <a:spLocks noGrp="1"/>
          </p:cNvSpPr>
          <p:nvPr>
            <p:ph type="dt" sz="half" idx="10"/>
          </p:nvPr>
        </p:nvSpPr>
        <p:spPr/>
        <p:txBody>
          <a:bodyPr/>
          <a:lstStyle/>
          <a:p>
            <a:fld id="{E34AE3BD-7B8E-4D4C-8F2E-ACE78E1403EE}" type="datetimeFigureOut">
              <a:rPr lang="ru-RU" smtClean="0"/>
              <a:t>14.03.2024</a:t>
            </a:fld>
            <a:endParaRPr lang="ru-RU"/>
          </a:p>
        </p:txBody>
      </p:sp>
      <p:sp>
        <p:nvSpPr>
          <p:cNvPr id="6" name="Footer Placeholder 5">
            <a:extLst>
              <a:ext uri="{FF2B5EF4-FFF2-40B4-BE49-F238E27FC236}">
                <a16:creationId xmlns:a16="http://schemas.microsoft.com/office/drawing/2014/main" id="{A554CC26-8668-49C6-AB3C-8D6296EA3D49}"/>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7540D5D1-ADF0-4042-A19E-B19210437A9E}"/>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40437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860D3-FE1F-4F61-B21C-2AC1D66FD0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id="{60EB7DE5-626F-43AC-BD34-D5FC91F62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a16="http://schemas.microsoft.com/office/drawing/2014/main" id="{FC893D74-72F9-44E0-9B28-9973B34F82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D39465-7183-4B86-BD5B-C746266E1875}"/>
              </a:ext>
            </a:extLst>
          </p:cNvPr>
          <p:cNvSpPr>
            <a:spLocks noGrp="1"/>
          </p:cNvSpPr>
          <p:nvPr>
            <p:ph type="dt" sz="half" idx="10"/>
          </p:nvPr>
        </p:nvSpPr>
        <p:spPr/>
        <p:txBody>
          <a:bodyPr/>
          <a:lstStyle/>
          <a:p>
            <a:fld id="{E34AE3BD-7B8E-4D4C-8F2E-ACE78E1403EE}" type="datetimeFigureOut">
              <a:rPr lang="ru-RU" smtClean="0"/>
              <a:t>14.03.2024</a:t>
            </a:fld>
            <a:endParaRPr lang="ru-RU"/>
          </a:p>
        </p:txBody>
      </p:sp>
      <p:sp>
        <p:nvSpPr>
          <p:cNvPr id="6" name="Footer Placeholder 5">
            <a:extLst>
              <a:ext uri="{FF2B5EF4-FFF2-40B4-BE49-F238E27FC236}">
                <a16:creationId xmlns:a16="http://schemas.microsoft.com/office/drawing/2014/main" id="{E9BA839D-0EF0-4A9F-8B4E-9FCB2195F9FF}"/>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EC0A9B7C-AB31-40F2-8426-1895C9156DA6}"/>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741444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64B0EA-2358-4A33-BFF4-53453D0AD6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id="{D9B9C8BB-5AB6-4B8F-89DA-9E86D0BB2F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7DC18B00-84E9-4750-9CA7-6FC42376EE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AE3BD-7B8E-4D4C-8F2E-ACE78E1403EE}" type="datetimeFigureOut">
              <a:rPr lang="ru-RU" smtClean="0"/>
              <a:t>14.03.2024</a:t>
            </a:fld>
            <a:endParaRPr lang="ru-RU"/>
          </a:p>
        </p:txBody>
      </p:sp>
      <p:sp>
        <p:nvSpPr>
          <p:cNvPr id="5" name="Footer Placeholder 4">
            <a:extLst>
              <a:ext uri="{FF2B5EF4-FFF2-40B4-BE49-F238E27FC236}">
                <a16:creationId xmlns:a16="http://schemas.microsoft.com/office/drawing/2014/main" id="{4C1A7486-8373-4D8E-A7DC-84B3959C4B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a16="http://schemas.microsoft.com/office/drawing/2014/main" id="{5E14F948-2DDB-49C4-93CE-722772E7C3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6F180-6F05-4CB9-880B-C403F1030AB2}" type="slidenum">
              <a:rPr lang="ru-RU" smtClean="0"/>
              <a:t>‹#›</a:t>
            </a:fld>
            <a:endParaRPr lang="ru-RU"/>
          </a:p>
        </p:txBody>
      </p:sp>
    </p:spTree>
    <p:extLst>
      <p:ext uri="{BB962C8B-B14F-4D97-AF65-F5344CB8AC3E}">
        <p14:creationId xmlns:p14="http://schemas.microsoft.com/office/powerpoint/2010/main" val="3189605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B0EFD-42D6-4F1A-8AC8-E67D7D6ED3B3}"/>
              </a:ext>
            </a:extLst>
          </p:cNvPr>
          <p:cNvSpPr>
            <a:spLocks noGrp="1"/>
          </p:cNvSpPr>
          <p:nvPr>
            <p:ph type="title"/>
          </p:nvPr>
        </p:nvSpPr>
        <p:spPr>
          <a:xfrm>
            <a:off x="838200" y="224476"/>
            <a:ext cx="10515600" cy="3697074"/>
          </a:xfrm>
        </p:spPr>
        <p:txBody>
          <a:bodyPr>
            <a:normAutofit/>
          </a:bodyPr>
          <a:lstStyle/>
          <a:p>
            <a:pPr algn="ctr"/>
            <a:r>
              <a:rPr lang="ru-RU" b="1" dirty="0">
                <a:solidFill>
                  <a:schemeClr val="tx2"/>
                </a:solidFill>
              </a:rPr>
              <a:t>РИТМИЧЕСКИЕ ОСОБЕННОСТИ БЕЛОРУССКИХ ПЕРЕВОДОВ РУССКОЙ КЛАССИЧЕСКОЙ ПОЭЗИИ </a:t>
            </a:r>
          </a:p>
        </p:txBody>
      </p:sp>
      <p:sp>
        <p:nvSpPr>
          <p:cNvPr id="4" name="TextBox 3">
            <a:extLst>
              <a:ext uri="{FF2B5EF4-FFF2-40B4-BE49-F238E27FC236}">
                <a16:creationId xmlns:a16="http://schemas.microsoft.com/office/drawing/2014/main" id="{E1C5A885-2410-4402-BF24-E9935BB00852}"/>
              </a:ext>
            </a:extLst>
          </p:cNvPr>
          <p:cNvSpPr txBox="1"/>
          <p:nvPr/>
        </p:nvSpPr>
        <p:spPr>
          <a:xfrm>
            <a:off x="5542960" y="3921550"/>
            <a:ext cx="7371761" cy="1200329"/>
          </a:xfrm>
          <a:prstGeom prst="rect">
            <a:avLst/>
          </a:prstGeom>
          <a:noFill/>
        </p:spPr>
        <p:txBody>
          <a:bodyPr wrap="square" rtlCol="0">
            <a:spAutoFit/>
          </a:bodyPr>
          <a:lstStyle/>
          <a:p>
            <a:r>
              <a:rPr lang="ru-RU" sz="2400" i="1" dirty="0">
                <a:solidFill>
                  <a:schemeClr val="tx2"/>
                </a:solidFill>
              </a:rPr>
              <a:t>Мария Владимировна Якимова, </a:t>
            </a:r>
            <a:br>
              <a:rPr lang="ru-RU" sz="2400" i="1" dirty="0">
                <a:solidFill>
                  <a:schemeClr val="tx2"/>
                </a:solidFill>
              </a:rPr>
            </a:br>
            <a:r>
              <a:rPr lang="ru-RU" sz="2400" i="1" dirty="0">
                <a:solidFill>
                  <a:schemeClr val="tx2"/>
                </a:solidFill>
              </a:rPr>
              <a:t>Национальный исследовательский университет «Высшая школа экономики» </a:t>
            </a:r>
          </a:p>
        </p:txBody>
      </p:sp>
      <p:sp>
        <p:nvSpPr>
          <p:cNvPr id="5" name="Text Placeholder 2">
            <a:extLst>
              <a:ext uri="{FF2B5EF4-FFF2-40B4-BE49-F238E27FC236}">
                <a16:creationId xmlns:a16="http://schemas.microsoft.com/office/drawing/2014/main" id="{77414073-79AA-4254-927C-C81B4F56B5A0}"/>
              </a:ext>
            </a:extLst>
          </p:cNvPr>
          <p:cNvSpPr>
            <a:spLocks noGrp="1"/>
          </p:cNvSpPr>
          <p:nvPr>
            <p:ph type="body" idx="1"/>
          </p:nvPr>
        </p:nvSpPr>
        <p:spPr>
          <a:xfrm>
            <a:off x="838200" y="5621499"/>
            <a:ext cx="10515600" cy="1500187"/>
          </a:xfrm>
        </p:spPr>
        <p:txBody>
          <a:bodyPr>
            <a:normAutofit fontScale="92500"/>
          </a:bodyPr>
          <a:lstStyle/>
          <a:p>
            <a:r>
              <a:rPr lang="ru-RU" sz="2400" dirty="0"/>
              <a:t>Исследование выполнено в рамках проекта НИУ ВШЭ «Сравнительная и квантитативная метрика и ритмика: компьютерный анализ процессов порождения и восприятия стихотворной речи» № 23-00-004 программы «Научный фонд» НИУ ВШЭ </a:t>
            </a:r>
          </a:p>
          <a:p>
            <a:r>
              <a:rPr lang="ru-RU" dirty="0">
                <a:solidFill>
                  <a:schemeClr val="tx2">
                    <a:lumMod val="60000"/>
                    <a:lumOff val="40000"/>
                  </a:schemeClr>
                </a:solidFill>
              </a:rPr>
              <a:t> </a:t>
            </a:r>
          </a:p>
        </p:txBody>
      </p:sp>
    </p:spTree>
    <p:extLst>
      <p:ext uri="{BB962C8B-B14F-4D97-AF65-F5344CB8AC3E}">
        <p14:creationId xmlns:p14="http://schemas.microsoft.com/office/powerpoint/2010/main" val="407620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98040" y="33760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7 «Ритмика переводов Купалы, Дударя и Кулешова </a:t>
            </a:r>
          </a:p>
          <a:p>
            <a:pPr>
              <a:defRPr sz="4200">
                <a:solidFill>
                  <a:srgbClr val="253957"/>
                </a:solidFill>
                <a:latin typeface="+mn-lt"/>
                <a:ea typeface="+mn-ea"/>
                <a:cs typeface="+mn-cs"/>
                <a:sym typeface="Arial Narrow"/>
              </a:defRPr>
            </a:pPr>
            <a:r>
              <a:rPr lang="ru-RU" sz="2400" b="1" dirty="0"/>
              <a:t>(профили ударности)</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84840" y="1517883"/>
            <a:ext cx="4110087" cy="51918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400" dirty="0">
                <a:solidFill>
                  <a:srgbClr val="000000"/>
                </a:solidFill>
                <a:ea typeface="+mj-ea"/>
                <a:cs typeface="+mj-cs"/>
                <a:sym typeface="Helvetica Light"/>
              </a:rPr>
              <a:t>Профиль ударности перевода «Медного всадника»</a:t>
            </a:r>
          </a:p>
          <a:p>
            <a:pPr marL="0" marR="0" indent="0" algn="ctr" defTabSz="821531" rtl="0" fontAlgn="auto" latinLnBrk="0" hangingPunct="0">
              <a:lnSpc>
                <a:spcPct val="100000"/>
              </a:lnSpc>
              <a:spcBef>
                <a:spcPts val="0"/>
              </a:spcBef>
              <a:spcAft>
                <a:spcPts val="0"/>
              </a:spcAft>
              <a:buClrTx/>
              <a:buSzTx/>
              <a:buFontTx/>
              <a:buNone/>
              <a:tabLst/>
            </a:pPr>
            <a:r>
              <a:rPr lang="ru-RU" sz="2400" dirty="0">
                <a:solidFill>
                  <a:srgbClr val="000000"/>
                </a:solidFill>
                <a:ea typeface="+mj-ea"/>
                <a:cs typeface="+mj-cs"/>
                <a:sym typeface="Helvetica Light"/>
              </a:rPr>
              <a:t>(0,864 – 0,888 – 0,468 – 1,000)</a:t>
            </a:r>
          </a:p>
          <a:p>
            <a:pPr marL="0" marR="0" indent="0" algn="ctr" defTabSz="821531" rtl="0" fontAlgn="auto" latinLnBrk="0" hangingPunct="0">
              <a:lnSpc>
                <a:spcPct val="100000"/>
              </a:lnSpc>
              <a:spcBef>
                <a:spcPts val="0"/>
              </a:spcBef>
              <a:spcAft>
                <a:spcPts val="0"/>
              </a:spcAft>
              <a:buClrTx/>
              <a:buSzTx/>
              <a:buFontTx/>
              <a:buNone/>
              <a:tabLst/>
            </a:pPr>
            <a:endParaRPr lang="ru-RU" sz="24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400" dirty="0">
                <a:solidFill>
                  <a:srgbClr val="000000"/>
                </a:solidFill>
                <a:ea typeface="+mj-ea"/>
                <a:cs typeface="+mj-cs"/>
                <a:sym typeface="Helvetica Light"/>
              </a:rPr>
              <a:t>Усредненный профиль ударности перевода Дударя </a:t>
            </a:r>
          </a:p>
          <a:p>
            <a:pPr marL="0" marR="0" indent="0" algn="ctr" defTabSz="821531" rtl="0" fontAlgn="auto" latinLnBrk="0" hangingPunct="0">
              <a:lnSpc>
                <a:spcPct val="100000"/>
              </a:lnSpc>
              <a:spcBef>
                <a:spcPts val="0"/>
              </a:spcBef>
              <a:spcAft>
                <a:spcPts val="0"/>
              </a:spcAft>
              <a:buClrTx/>
              <a:buSzTx/>
              <a:buFontTx/>
              <a:buNone/>
              <a:tabLst/>
            </a:pPr>
            <a:r>
              <a:rPr lang="ru-RU" sz="2400" dirty="0">
                <a:solidFill>
                  <a:srgbClr val="000000"/>
                </a:solidFill>
                <a:ea typeface="+mj-ea"/>
                <a:cs typeface="+mj-cs"/>
                <a:sym typeface="Helvetica Light"/>
              </a:rPr>
              <a:t>(0,826 – 0,810 – 0,445 – 1,000)</a:t>
            </a:r>
          </a:p>
          <a:p>
            <a:pPr marL="0" marR="0" indent="0" algn="ctr" defTabSz="821531" rtl="0" fontAlgn="auto" latinLnBrk="0" hangingPunct="0">
              <a:lnSpc>
                <a:spcPct val="100000"/>
              </a:lnSpc>
              <a:spcBef>
                <a:spcPts val="0"/>
              </a:spcBef>
              <a:spcAft>
                <a:spcPts val="0"/>
              </a:spcAft>
              <a:buClrTx/>
              <a:buSzTx/>
              <a:buFontTx/>
              <a:buNone/>
              <a:tabLst/>
            </a:pPr>
            <a:endParaRPr lang="ru-RU" sz="24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400" dirty="0">
                <a:solidFill>
                  <a:srgbClr val="000000"/>
                </a:solidFill>
                <a:ea typeface="+mj-ea"/>
                <a:cs typeface="+mj-cs"/>
                <a:sym typeface="Helvetica Light"/>
              </a:rPr>
              <a:t>Усредненный профиль ударности перевода Кулешова </a:t>
            </a:r>
          </a:p>
          <a:p>
            <a:pPr marL="0" marR="0" indent="0" algn="ctr" defTabSz="821531" rtl="0" fontAlgn="auto" latinLnBrk="0" hangingPunct="0">
              <a:lnSpc>
                <a:spcPct val="100000"/>
              </a:lnSpc>
              <a:spcBef>
                <a:spcPts val="0"/>
              </a:spcBef>
              <a:spcAft>
                <a:spcPts val="0"/>
              </a:spcAft>
              <a:buClrTx/>
              <a:buSzTx/>
              <a:buFontTx/>
              <a:buNone/>
              <a:tabLst/>
            </a:pPr>
            <a:r>
              <a:rPr lang="ru-RU" sz="2400" dirty="0">
                <a:solidFill>
                  <a:srgbClr val="000000"/>
                </a:solidFill>
                <a:ea typeface="+mj-ea"/>
                <a:cs typeface="+mj-cs"/>
                <a:sym typeface="Helvetica Light"/>
              </a:rPr>
              <a:t>(0,846 – 0,838 – 0,459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214699741"/>
              </p:ext>
            </p:extLst>
          </p:nvPr>
        </p:nvGraphicFramePr>
        <p:xfrm>
          <a:off x="4274990"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438894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326215" y="41751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000" b="1" dirty="0"/>
              <a:t>График 8 «Белорусские переводы «Евгения Онегина» и «Медного всадника» </a:t>
            </a:r>
          </a:p>
          <a:p>
            <a:pPr>
              <a:defRPr sz="4200">
                <a:solidFill>
                  <a:srgbClr val="253957"/>
                </a:solidFill>
                <a:latin typeface="+mn-lt"/>
                <a:ea typeface="+mn-ea"/>
                <a:cs typeface="+mn-cs"/>
                <a:sym typeface="Arial Narrow"/>
              </a:defRPr>
            </a:pPr>
            <a:r>
              <a:rPr lang="ru-RU" sz="2000" b="1" dirty="0"/>
              <a:t>(распределение ритмических форм) </a:t>
            </a:r>
          </a:p>
          <a:p>
            <a:pPr algn="l">
              <a:defRPr sz="4200">
                <a:solidFill>
                  <a:srgbClr val="253957"/>
                </a:solidFill>
                <a:latin typeface="+mn-lt"/>
                <a:ea typeface="+mn-ea"/>
                <a:cs typeface="+mn-cs"/>
                <a:sym typeface="Arial Narrow"/>
              </a:defRPr>
            </a:pPr>
            <a:endParaRPr lang="ru-RU" sz="3000" b="1" dirty="0"/>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A050CABD-9B99-4946-889B-F4C9BD752A0A}"/>
              </a:ext>
            </a:extLst>
          </p:cNvPr>
          <p:cNvGraphicFramePr/>
          <p:nvPr>
            <p:extLst>
              <p:ext uri="{D42A27DB-BD31-4B8C-83A1-F6EECF244321}">
                <p14:modId xmlns:p14="http://schemas.microsoft.com/office/powerpoint/2010/main" val="1510990022"/>
              </p:ext>
            </p:extLst>
          </p:nvPr>
        </p:nvGraphicFramePr>
        <p:xfrm>
          <a:off x="612219" y="1545998"/>
          <a:ext cx="11350395" cy="5018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116422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3"/>
          <p:cNvSpPr txBox="1">
            <a:spLocks noGrp="1"/>
          </p:cNvSpPr>
          <p:nvPr>
            <p:ph type="title"/>
          </p:nvPr>
        </p:nvSpPr>
        <p:spPr>
          <a:xfrm>
            <a:off x="174394" y="365125"/>
            <a:ext cx="11613823" cy="1325563"/>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2"/>
              </a:buClr>
              <a:buSzPct val="100000"/>
              <a:buFont typeface="Times New Roman"/>
              <a:buNone/>
            </a:pPr>
            <a:r>
              <a:rPr lang="ru-RU" sz="4000">
                <a:solidFill>
                  <a:schemeClr val="dk2"/>
                </a:solidFill>
                <a:latin typeface="Times New Roman"/>
                <a:ea typeface="Times New Roman"/>
                <a:cs typeface="Times New Roman"/>
                <a:sym typeface="Times New Roman"/>
              </a:rPr>
              <a:t>Анализ близости ритмических структур перевода Коласа «Полтавы» и оригинала с помощью критерия χ2</a:t>
            </a:r>
            <a:endParaRPr sz="4000">
              <a:solidFill>
                <a:schemeClr val="dk2"/>
              </a:solidFill>
              <a:latin typeface="Times New Roman"/>
              <a:ea typeface="Times New Roman"/>
              <a:cs typeface="Times New Roman"/>
              <a:sym typeface="Times New Roman"/>
            </a:endParaRPr>
          </a:p>
        </p:txBody>
      </p:sp>
      <p:graphicFrame>
        <p:nvGraphicFramePr>
          <p:cNvPr id="208" name="Google Shape;208;p13"/>
          <p:cNvGraphicFramePr/>
          <p:nvPr>
            <p:extLst>
              <p:ext uri="{D42A27DB-BD31-4B8C-83A1-F6EECF244321}">
                <p14:modId xmlns:p14="http://schemas.microsoft.com/office/powerpoint/2010/main" val="2404506894"/>
              </p:ext>
            </p:extLst>
          </p:nvPr>
        </p:nvGraphicFramePr>
        <p:xfrm>
          <a:off x="424205" y="1558803"/>
          <a:ext cx="11114200" cy="4905940"/>
        </p:xfrm>
        <a:graphic>
          <a:graphicData uri="http://schemas.openxmlformats.org/drawingml/2006/table">
            <a:tbl>
              <a:tblPr firstRow="1" bandRow="1">
                <a:tableStyleId>{5C22544A-7EE6-4342-B048-85BDC9FD1C3A}</a:tableStyleId>
              </a:tblPr>
              <a:tblGrid>
                <a:gridCol w="2222840">
                  <a:extLst>
                    <a:ext uri="{9D8B030D-6E8A-4147-A177-3AD203B41FA5}">
                      <a16:colId xmlns:a16="http://schemas.microsoft.com/office/drawing/2014/main" val="1476597306"/>
                    </a:ext>
                  </a:extLst>
                </a:gridCol>
                <a:gridCol w="2222840">
                  <a:extLst>
                    <a:ext uri="{9D8B030D-6E8A-4147-A177-3AD203B41FA5}">
                      <a16:colId xmlns:a16="http://schemas.microsoft.com/office/drawing/2014/main" val="20000"/>
                    </a:ext>
                  </a:extLst>
                </a:gridCol>
                <a:gridCol w="2222840">
                  <a:extLst>
                    <a:ext uri="{9D8B030D-6E8A-4147-A177-3AD203B41FA5}">
                      <a16:colId xmlns:a16="http://schemas.microsoft.com/office/drawing/2014/main" val="20001"/>
                    </a:ext>
                  </a:extLst>
                </a:gridCol>
                <a:gridCol w="2222840">
                  <a:extLst>
                    <a:ext uri="{9D8B030D-6E8A-4147-A177-3AD203B41FA5}">
                      <a16:colId xmlns:a16="http://schemas.microsoft.com/office/drawing/2014/main" val="20002"/>
                    </a:ext>
                  </a:extLst>
                </a:gridCol>
                <a:gridCol w="2222840">
                  <a:extLst>
                    <a:ext uri="{9D8B030D-6E8A-4147-A177-3AD203B41FA5}">
                      <a16:colId xmlns:a16="http://schemas.microsoft.com/office/drawing/2014/main" val="20003"/>
                    </a:ext>
                  </a:extLst>
                </a:gridCol>
              </a:tblGrid>
              <a:tr h="2136325">
                <a:tc>
                  <a:txBody>
                    <a:bodyPr/>
                    <a:lstStyle/>
                    <a:p>
                      <a:pPr marL="0" marR="0" lvl="0" indent="0" algn="ctr" rtl="0">
                        <a:spcBef>
                          <a:spcPts val="0"/>
                        </a:spcBef>
                        <a:spcAft>
                          <a:spcPts val="0"/>
                        </a:spcAft>
                        <a:buNone/>
                      </a:pPr>
                      <a:r>
                        <a:rPr lang="ru-RU" sz="2000" dirty="0"/>
                        <a:t>Текст 1</a:t>
                      </a:r>
                      <a:endParaRPr sz="2000" dirty="0"/>
                    </a:p>
                  </a:txBody>
                  <a:tcPr marL="91450" marR="91450" marT="45725" marB="45725" anchor="ctr"/>
                </a:tc>
                <a:tc>
                  <a:txBody>
                    <a:bodyPr/>
                    <a:lstStyle/>
                    <a:p>
                      <a:pPr marL="0" marR="0" lvl="0" indent="0" algn="ctr" rtl="0">
                        <a:spcBef>
                          <a:spcPts val="0"/>
                        </a:spcBef>
                        <a:spcAft>
                          <a:spcPts val="0"/>
                        </a:spcAft>
                        <a:buNone/>
                      </a:pPr>
                      <a:r>
                        <a:rPr lang="ru-RU" sz="2000" u="none" strike="noStrike" cap="none" dirty="0"/>
                        <a:t>Текст</a:t>
                      </a:r>
                      <a:r>
                        <a:rPr lang="ru-RU" sz="2000" u="none" strike="noStrike" cap="none" baseline="0" dirty="0"/>
                        <a:t> 2</a:t>
                      </a:r>
                      <a:endParaRPr sz="2000" dirty="0"/>
                    </a:p>
                  </a:txBody>
                  <a:tcPr marL="91450" marR="91450" marT="45725" marB="45725" anchor="ctr"/>
                </a:tc>
                <a:tc>
                  <a:txBody>
                    <a:bodyPr/>
                    <a:lstStyle/>
                    <a:p>
                      <a:pPr marL="0" marR="0" lvl="0" indent="0" algn="ctr" rtl="0">
                        <a:spcBef>
                          <a:spcPts val="0"/>
                        </a:spcBef>
                        <a:spcAft>
                          <a:spcPts val="0"/>
                        </a:spcAft>
                        <a:buNone/>
                      </a:pPr>
                      <a:r>
                        <a:rPr lang="ru-RU" sz="2000" u="none" strike="noStrike" cap="none" dirty="0"/>
                        <a:t>Критическое значение</a:t>
                      </a:r>
                      <a:endParaRPr sz="2000" dirty="0"/>
                    </a:p>
                  </a:txBody>
                  <a:tcPr marL="91450" marR="91450" marT="45725" marB="45725" anchor="ctr"/>
                </a:tc>
                <a:tc>
                  <a:txBody>
                    <a:bodyPr/>
                    <a:lstStyle/>
                    <a:p>
                      <a:pPr marL="0" marR="0" lvl="0" indent="0" algn="ctr" rtl="0">
                        <a:spcBef>
                          <a:spcPts val="0"/>
                        </a:spcBef>
                        <a:spcAft>
                          <a:spcPts val="0"/>
                        </a:spcAft>
                        <a:buNone/>
                      </a:pPr>
                      <a:r>
                        <a:rPr lang="ru-RU" sz="2000" u="none" strike="noStrike" cap="none" dirty="0"/>
                        <a:t>Величина отклонения</a:t>
                      </a:r>
                      <a:endParaRPr sz="2000" dirty="0"/>
                    </a:p>
                  </a:txBody>
                  <a:tcPr marL="91450" marR="91450" marT="45725" marB="45725" anchor="ctr"/>
                </a:tc>
                <a:tc>
                  <a:txBody>
                    <a:bodyPr/>
                    <a:lstStyle/>
                    <a:p>
                      <a:pPr marL="0" marR="0" lvl="0" indent="0" algn="ctr" rtl="0">
                        <a:spcBef>
                          <a:spcPts val="0"/>
                        </a:spcBef>
                        <a:spcAft>
                          <a:spcPts val="0"/>
                        </a:spcAft>
                        <a:buNone/>
                      </a:pPr>
                      <a:r>
                        <a:rPr lang="ru-RU" sz="2000" u="none" strike="noStrike" cap="none" dirty="0"/>
                        <a:t>Вероятность принадлежности к одной генеральной совокупности, %</a:t>
                      </a:r>
                      <a:endParaRPr sz="2000" u="none" strike="noStrike" cap="none" dirty="0"/>
                    </a:p>
                  </a:txBody>
                  <a:tcPr marL="91450" marR="91450" marT="45725" marB="45725" anchor="ctr"/>
                </a:tc>
                <a:extLst>
                  <a:ext uri="{0D108BD9-81ED-4DB2-BD59-A6C34878D82A}">
                    <a16:rowId xmlns:a16="http://schemas.microsoft.com/office/drawing/2014/main" val="10000"/>
                  </a:ext>
                </a:extLst>
              </a:tr>
              <a:tr h="666475">
                <a:tc>
                  <a:txBody>
                    <a:bodyPr/>
                    <a:lstStyle/>
                    <a:p>
                      <a:pPr marL="0" marR="0" lvl="0" indent="0" algn="ctr" rtl="0">
                        <a:spcBef>
                          <a:spcPts val="0"/>
                        </a:spcBef>
                        <a:spcAft>
                          <a:spcPts val="0"/>
                        </a:spcAft>
                        <a:buNone/>
                      </a:pPr>
                      <a:r>
                        <a:rPr lang="ru-RU" sz="1800" dirty="0"/>
                        <a:t>Поэма «Полтава» Пушкина</a:t>
                      </a:r>
                      <a:endParaRPr sz="1800" dirty="0"/>
                    </a:p>
                  </a:txBody>
                  <a:tcPr marL="91450" marR="91450" marT="45725" marB="45725" anchor="ctr"/>
                </a:tc>
                <a:tc>
                  <a:txBody>
                    <a:bodyPr/>
                    <a:lstStyle/>
                    <a:p>
                      <a:pPr marL="0" marR="0" lvl="0" indent="0" algn="ctr" rtl="0">
                        <a:spcBef>
                          <a:spcPts val="0"/>
                        </a:spcBef>
                        <a:spcAft>
                          <a:spcPts val="0"/>
                        </a:spcAft>
                        <a:buNone/>
                      </a:pPr>
                      <a:r>
                        <a:rPr lang="ru-RU" sz="1800" u="none" strike="noStrike" cap="none" dirty="0"/>
                        <a:t>Перевод «Полтавы» Коласа</a:t>
                      </a:r>
                      <a:endParaRPr dirty="0"/>
                    </a:p>
                  </a:txBody>
                  <a:tcPr marL="91450" marR="91450" marT="45725" marB="45725" anchor="ctr"/>
                </a:tc>
                <a:tc>
                  <a:txBody>
                    <a:bodyPr/>
                    <a:lstStyle/>
                    <a:p>
                      <a:pPr marL="0" marR="0" lvl="0" indent="0" algn="ctr" rtl="0">
                        <a:spcBef>
                          <a:spcPts val="0"/>
                        </a:spcBef>
                        <a:spcAft>
                          <a:spcPts val="0"/>
                        </a:spcAft>
                        <a:buNone/>
                      </a:pPr>
                      <a:r>
                        <a:rPr lang="ru-RU" sz="1800" u="none" strike="noStrike" cap="none">
                          <a:solidFill>
                            <a:schemeClr val="dk1"/>
                          </a:solidFill>
                          <a:sym typeface="Calibri"/>
                        </a:rPr>
                        <a:t>9,487</a:t>
                      </a:r>
                      <a:endParaRPr sz="1800" u="none" strike="noStrike" cap="none"/>
                    </a:p>
                  </a:txBody>
                  <a:tcPr marL="91450" marR="91450" marT="45725" marB="45725" anchor="ctr"/>
                </a:tc>
                <a:tc>
                  <a:txBody>
                    <a:bodyPr/>
                    <a:lstStyle/>
                    <a:p>
                      <a:pPr marL="0" marR="0" lvl="0" indent="0" algn="ctr" rtl="0">
                        <a:spcBef>
                          <a:spcPts val="0"/>
                        </a:spcBef>
                        <a:spcAft>
                          <a:spcPts val="0"/>
                        </a:spcAft>
                        <a:buNone/>
                      </a:pPr>
                      <a:r>
                        <a:rPr lang="ru-RU" sz="1800" u="none" strike="noStrike" cap="none"/>
                        <a:t>5,862</a:t>
                      </a:r>
                      <a:endParaRPr/>
                    </a:p>
                  </a:txBody>
                  <a:tcPr marL="91450" marR="91450" marT="45725" marB="45725" anchor="ctr"/>
                </a:tc>
                <a:tc>
                  <a:txBody>
                    <a:bodyPr/>
                    <a:lstStyle/>
                    <a:p>
                      <a:pPr marL="0" marR="0" lvl="0" indent="0" algn="ctr" rtl="0">
                        <a:spcBef>
                          <a:spcPts val="0"/>
                        </a:spcBef>
                        <a:spcAft>
                          <a:spcPts val="0"/>
                        </a:spcAft>
                        <a:buNone/>
                      </a:pPr>
                      <a:r>
                        <a:rPr lang="ru-RU" sz="1800" u="none" strike="noStrike" cap="none"/>
                        <a:t>20,962</a:t>
                      </a:r>
                      <a:endParaRPr/>
                    </a:p>
                  </a:txBody>
                  <a:tcPr marL="91450" marR="91450" marT="45725" marB="45725" anchor="ctr"/>
                </a:tc>
                <a:extLst>
                  <a:ext uri="{0D108BD9-81ED-4DB2-BD59-A6C34878D82A}">
                    <a16:rowId xmlns:a16="http://schemas.microsoft.com/office/drawing/2014/main" val="10001"/>
                  </a:ext>
                </a:extLst>
              </a:tr>
              <a:tr h="66647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ru-RU" sz="1800" u="none" strike="noStrike" cap="none" dirty="0"/>
                        <a:t>Перевод «Полтавы» Коласа</a:t>
                      </a:r>
                      <a:endParaRPr lang="ru-RU" sz="1800" dirty="0"/>
                    </a:p>
                  </a:txBody>
                  <a:tcPr marL="91450" marR="91450" marT="45725" marB="45725" anchor="ctr"/>
                </a:tc>
                <a:tc>
                  <a:txBody>
                    <a:bodyPr/>
                    <a:lstStyle/>
                    <a:p>
                      <a:pPr marL="0" marR="0" lvl="0" indent="0" algn="ctr" rtl="0">
                        <a:spcBef>
                          <a:spcPts val="0"/>
                        </a:spcBef>
                        <a:spcAft>
                          <a:spcPts val="0"/>
                        </a:spcAft>
                        <a:buNone/>
                      </a:pPr>
                      <a:r>
                        <a:rPr lang="ru-RU" sz="1800" u="none" strike="noStrike" cap="none" dirty="0"/>
                        <a:t>Поэма «Новая </a:t>
                      </a:r>
                      <a:r>
                        <a:rPr lang="ru-RU" sz="1800" u="none" strike="noStrike" cap="none" dirty="0" err="1"/>
                        <a:t>зямля</a:t>
                      </a:r>
                      <a:r>
                        <a:rPr lang="ru-RU" sz="1800" u="none" strike="noStrike" cap="none" dirty="0"/>
                        <a:t>» Коласа (1911-1923)</a:t>
                      </a:r>
                      <a:endParaRPr dirty="0"/>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800"/>
                        <a:buFont typeface="Calibri"/>
                        <a:buNone/>
                      </a:pPr>
                      <a:r>
                        <a:rPr lang="ru-RU" sz="1800" u="none" strike="noStrike" cap="none" dirty="0">
                          <a:solidFill>
                            <a:schemeClr val="dk1"/>
                          </a:solidFill>
                          <a:sym typeface="Calibri"/>
                        </a:rPr>
                        <a:t>9,487</a:t>
                      </a:r>
                      <a:endParaRPr sz="1800" u="none" strike="noStrike" cap="none" dirty="0"/>
                    </a:p>
                  </a:txBody>
                  <a:tcPr marL="91450" marR="91450" marT="45725" marB="45725" anchor="ctr"/>
                </a:tc>
                <a:tc>
                  <a:txBody>
                    <a:bodyPr/>
                    <a:lstStyle/>
                    <a:p>
                      <a:pPr marL="0" marR="0" lvl="0" indent="0" algn="ctr" rtl="0">
                        <a:spcBef>
                          <a:spcPts val="0"/>
                        </a:spcBef>
                        <a:spcAft>
                          <a:spcPts val="0"/>
                        </a:spcAft>
                        <a:buNone/>
                      </a:pPr>
                      <a:r>
                        <a:rPr lang="ru-RU" sz="1800" u="none" strike="noStrike" cap="none"/>
                        <a:t>24,183</a:t>
                      </a:r>
                      <a:endParaRPr/>
                    </a:p>
                  </a:txBody>
                  <a:tcPr marL="91450" marR="91450" marT="45725" marB="45725" anchor="ctr"/>
                </a:tc>
                <a:tc>
                  <a:txBody>
                    <a:bodyPr/>
                    <a:lstStyle/>
                    <a:p>
                      <a:pPr marL="0" marR="0" lvl="0" indent="0" algn="ctr" rtl="0">
                        <a:spcBef>
                          <a:spcPts val="0"/>
                        </a:spcBef>
                        <a:spcAft>
                          <a:spcPts val="0"/>
                        </a:spcAft>
                        <a:buNone/>
                      </a:pPr>
                      <a:r>
                        <a:rPr lang="ru-RU" sz="1800" u="none" strike="noStrike" cap="none"/>
                        <a:t>0,007</a:t>
                      </a:r>
                      <a:endParaRPr/>
                    </a:p>
                  </a:txBody>
                  <a:tcPr marL="91450" marR="91450" marT="45725" marB="45725" anchor="ctr"/>
                </a:tc>
                <a:extLst>
                  <a:ext uri="{0D108BD9-81ED-4DB2-BD59-A6C34878D82A}">
                    <a16:rowId xmlns:a16="http://schemas.microsoft.com/office/drawing/2014/main" val="10002"/>
                  </a:ext>
                </a:extLst>
              </a:tr>
              <a:tr h="66647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ru-RU" sz="1800" u="none" strike="noStrike" cap="none" dirty="0"/>
                        <a:t>Перевод «Полтавы» Коласа</a:t>
                      </a:r>
                      <a:endParaRPr lang="ru-RU" sz="1800" dirty="0"/>
                    </a:p>
                  </a:txBody>
                  <a:tcPr marL="91450" marR="91450" marT="45725" marB="45725" anchor="ctr"/>
                </a:tc>
                <a:tc>
                  <a:txBody>
                    <a:bodyPr/>
                    <a:lstStyle/>
                    <a:p>
                      <a:pPr marL="0" marR="0" lvl="0" indent="0" algn="ctr" rtl="0">
                        <a:spcBef>
                          <a:spcPts val="0"/>
                        </a:spcBef>
                        <a:spcAft>
                          <a:spcPts val="0"/>
                        </a:spcAft>
                        <a:buNone/>
                      </a:pPr>
                      <a:r>
                        <a:rPr lang="ru-RU" sz="1800" u="none" strike="noStrike" cap="none" dirty="0"/>
                        <a:t>Оригинальные тексты Коласа, написанные после 1938 г.</a:t>
                      </a:r>
                      <a:endParaRPr dirty="0"/>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800"/>
                        <a:buFont typeface="Calibri"/>
                        <a:buNone/>
                      </a:pPr>
                      <a:r>
                        <a:rPr lang="ru-RU" sz="1800" u="none" strike="noStrike" cap="none" dirty="0">
                          <a:solidFill>
                            <a:schemeClr val="dk1"/>
                          </a:solidFill>
                          <a:sym typeface="Calibri"/>
                        </a:rPr>
                        <a:t>9,487</a:t>
                      </a:r>
                      <a:endParaRPr sz="1800" u="none" strike="noStrike" cap="none" dirty="0"/>
                    </a:p>
                  </a:txBody>
                  <a:tcPr marL="91450" marR="91450" marT="45725" marB="45725" anchor="ctr"/>
                </a:tc>
                <a:tc>
                  <a:txBody>
                    <a:bodyPr/>
                    <a:lstStyle/>
                    <a:p>
                      <a:pPr marL="0" marR="0" lvl="0" indent="0" algn="ctr" rtl="0">
                        <a:spcBef>
                          <a:spcPts val="0"/>
                        </a:spcBef>
                        <a:spcAft>
                          <a:spcPts val="0"/>
                        </a:spcAft>
                        <a:buNone/>
                      </a:pPr>
                      <a:r>
                        <a:rPr lang="ru-RU" sz="1800" u="none" strike="noStrike" cap="none"/>
                        <a:t>37,278</a:t>
                      </a:r>
                      <a:endParaRPr/>
                    </a:p>
                  </a:txBody>
                  <a:tcPr marL="91450" marR="91450" marT="45725" marB="45725" anchor="ctr"/>
                </a:tc>
                <a:tc>
                  <a:txBody>
                    <a:bodyPr/>
                    <a:lstStyle/>
                    <a:p>
                      <a:pPr marL="0" marR="0" lvl="0" indent="0" algn="ctr" rtl="0">
                        <a:spcBef>
                          <a:spcPts val="0"/>
                        </a:spcBef>
                        <a:spcAft>
                          <a:spcPts val="0"/>
                        </a:spcAft>
                        <a:buNone/>
                      </a:pPr>
                      <a:r>
                        <a:rPr lang="ru-RU" sz="1800" dirty="0"/>
                        <a:t>0</a:t>
                      </a:r>
                      <a:r>
                        <a:rPr lang="pl-PL" sz="1800" dirty="0"/>
                        <a:t>,</a:t>
                      </a:r>
                      <a:r>
                        <a:rPr lang="ru-RU" sz="1800" dirty="0"/>
                        <a:t>0002</a:t>
                      </a:r>
                      <a:endParaRPr sz="1800" dirty="0"/>
                    </a:p>
                  </a:txBody>
                  <a:tcPr marL="91450" marR="91450" marT="45725" marB="45725"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37916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4" name="TextBox 3">
            <a:extLst>
              <a:ext uri="{FF2B5EF4-FFF2-40B4-BE49-F238E27FC236}">
                <a16:creationId xmlns:a16="http://schemas.microsoft.com/office/drawing/2014/main" id="{2B0A4DDF-AFA3-21AD-625B-92FC8734C7B0}"/>
              </a:ext>
            </a:extLst>
          </p:cNvPr>
          <p:cNvSpPr txBox="1"/>
          <p:nvPr/>
        </p:nvSpPr>
        <p:spPr>
          <a:xfrm>
            <a:off x="0" y="1406334"/>
            <a:ext cx="3650570" cy="506869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«Евгения Онегина»</a:t>
            </a:r>
            <a:br>
              <a:rPr lang="ru-RU" sz="2000" dirty="0">
                <a:solidFill>
                  <a:srgbClr val="000000"/>
                </a:solidFill>
                <a:ea typeface="+mj-ea"/>
                <a:cs typeface="+mj-cs"/>
                <a:sym typeface="Helvetica Light"/>
              </a:rPr>
            </a:br>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«Мцыри» Лермонтова (1839 г.)</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56 – 0,927 – 0,447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перевода Кравцова «Мцыри» (1924 г.)</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(0,886 – 0,951 – 0,457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перевода Кулешова «Мцыри» (1950 г.)</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(0,861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28 – 0,576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708581756"/>
              </p:ext>
            </p:extLst>
          </p:nvPr>
        </p:nvGraphicFramePr>
        <p:xfrm>
          <a:off x="3873374" y="1299207"/>
          <a:ext cx="7968184" cy="5282947"/>
        </p:xfrm>
        <a:graphic>
          <a:graphicData uri="http://schemas.openxmlformats.org/drawingml/2006/chart">
            <c:chart xmlns:c="http://schemas.openxmlformats.org/drawingml/2006/chart" xmlns:r="http://schemas.openxmlformats.org/officeDocument/2006/relationships" r:id="rId2"/>
          </a:graphicData>
        </a:graphic>
      </p:graphicFrame>
      <p:sp>
        <p:nvSpPr>
          <p:cNvPr id="6" name="Линия">
            <a:extLst>
              <a:ext uri="{FF2B5EF4-FFF2-40B4-BE49-F238E27FC236}">
                <a16:creationId xmlns:a16="http://schemas.microsoft.com/office/drawing/2014/main" id="{4319C3EE-DC7E-43CF-9650-29C2E8FAF93C}"/>
              </a:ext>
            </a:extLst>
          </p:cNvPr>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7" name="Изображение" descr="Изображение">
            <a:extLst>
              <a:ext uri="{FF2B5EF4-FFF2-40B4-BE49-F238E27FC236}">
                <a16:creationId xmlns:a16="http://schemas.microsoft.com/office/drawing/2014/main" id="{9832C3DD-BF2D-4A0E-B05F-0342298D7BA6}"/>
              </a:ext>
            </a:extLst>
          </p:cNvPr>
          <p:cNvPicPr>
            <a:picLocks noChangeAspect="1"/>
          </p:cNvPicPr>
          <p:nvPr/>
        </p:nvPicPr>
        <p:blipFill>
          <a:blip r:embed="rId3"/>
          <a:stretch>
            <a:fillRect/>
          </a:stretch>
        </p:blipFill>
        <p:spPr>
          <a:xfrm>
            <a:off x="613303" y="274236"/>
            <a:ext cx="599790" cy="599790"/>
          </a:xfrm>
          <a:prstGeom prst="rect">
            <a:avLst/>
          </a:prstGeom>
          <a:ln w="12700">
            <a:miter lim="400000"/>
          </a:ln>
        </p:spPr>
      </p:pic>
      <p:sp>
        <p:nvSpPr>
          <p:cNvPr id="8" name="Очень крутой заголовок…">
            <a:extLst>
              <a:ext uri="{FF2B5EF4-FFF2-40B4-BE49-F238E27FC236}">
                <a16:creationId xmlns:a16="http://schemas.microsoft.com/office/drawing/2014/main" id="{7C922C20-BCF5-4B28-AB12-B33248CCF9DF}"/>
              </a:ext>
            </a:extLst>
          </p:cNvPr>
          <p:cNvSpPr txBox="1"/>
          <p:nvPr/>
        </p:nvSpPr>
        <p:spPr>
          <a:xfrm>
            <a:off x="1290270" y="274236"/>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9 «Белорусские переводы «Мцыри» на фоне оригинала и перевода «Евгения Онегина» (профили ударности) </a:t>
            </a:r>
          </a:p>
          <a:p>
            <a:pPr algn="l">
              <a:defRPr sz="4200">
                <a:solidFill>
                  <a:srgbClr val="253957"/>
                </a:solidFill>
                <a:latin typeface="+mn-lt"/>
                <a:ea typeface="+mn-ea"/>
                <a:cs typeface="+mn-cs"/>
                <a:sym typeface="Arial Narrow"/>
              </a:defRPr>
            </a:pPr>
            <a:r>
              <a:rPr lang="ru-RU" sz="3000" b="1" dirty="0"/>
              <a:t> </a:t>
            </a:r>
          </a:p>
        </p:txBody>
      </p:sp>
    </p:spTree>
    <p:extLst>
      <p:ext uri="{BB962C8B-B14F-4D97-AF65-F5344CB8AC3E}">
        <p14:creationId xmlns:p14="http://schemas.microsoft.com/office/powerpoint/2010/main" val="116431671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4" name="TextBox 3">
            <a:extLst>
              <a:ext uri="{FF2B5EF4-FFF2-40B4-BE49-F238E27FC236}">
                <a16:creationId xmlns:a16="http://schemas.microsoft.com/office/drawing/2014/main" id="{2B0A4DDF-AFA3-21AD-625B-92FC8734C7B0}"/>
              </a:ext>
            </a:extLst>
          </p:cNvPr>
          <p:cNvSpPr txBox="1"/>
          <p:nvPr/>
        </p:nvSpPr>
        <p:spPr>
          <a:xfrm>
            <a:off x="0" y="1188250"/>
            <a:ext cx="3761295" cy="56996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Усредненный профиль ударности перевода Кулешова</a:t>
            </a:r>
          </a:p>
          <a:p>
            <a:pPr algn="ctr" defTabSz="821531" hangingPunct="0"/>
            <a:r>
              <a:rPr lang="ru-RU" sz="1900" dirty="0">
                <a:solidFill>
                  <a:srgbClr val="000000"/>
                </a:solidFill>
                <a:ea typeface="+mj-ea"/>
                <a:cs typeface="+mj-cs"/>
                <a:sym typeface="Helvetica Light"/>
              </a:rPr>
              <a:t>(0,846 – 0,838 – 0,459 – 1,000)</a:t>
            </a:r>
          </a:p>
          <a:p>
            <a:pPr algn="ctr" defTabSz="821531" hangingPunct="0"/>
            <a:endParaRPr lang="ru-RU" sz="19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П</a:t>
            </a:r>
            <a:r>
              <a:rPr kumimoji="0" lang="ru-RU" sz="1900" b="0" i="0" u="none" strike="noStrike" cap="none" spc="0" normalizeH="0" baseline="0" dirty="0">
                <a:ln>
                  <a:noFill/>
                </a:ln>
                <a:solidFill>
                  <a:srgbClr val="000000"/>
                </a:solidFill>
                <a:effectLst/>
                <a:uFillTx/>
                <a:ea typeface="+mj-ea"/>
                <a:cs typeface="+mj-cs"/>
                <a:sym typeface="Helvetica Light"/>
              </a:rPr>
              <a:t>рофиль ударнос</a:t>
            </a:r>
            <a:r>
              <a:rPr lang="ru-RU" sz="1900" dirty="0">
                <a:solidFill>
                  <a:srgbClr val="000000"/>
                </a:solidFill>
                <a:ea typeface="+mj-ea"/>
                <a:cs typeface="+mj-cs"/>
                <a:sym typeface="Helvetica Light"/>
              </a:rPr>
              <a:t>ти «Демона» Лермонтова (1839 г.)</a:t>
            </a: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(0,</a:t>
            </a:r>
            <a:r>
              <a:rPr lang="pl-PL" sz="1900" dirty="0">
                <a:solidFill>
                  <a:srgbClr val="000000"/>
                </a:solidFill>
                <a:ea typeface="+mj-ea"/>
                <a:cs typeface="+mj-cs"/>
                <a:sym typeface="Helvetica Light"/>
              </a:rPr>
              <a:t>8</a:t>
            </a:r>
            <a:r>
              <a:rPr lang="ru-RU" sz="1900" dirty="0">
                <a:solidFill>
                  <a:srgbClr val="000000"/>
                </a:solidFill>
                <a:ea typeface="+mj-ea"/>
                <a:cs typeface="+mj-cs"/>
                <a:sym typeface="Helvetica Light"/>
              </a:rPr>
              <a:t>49 – 0,918 – 0,397 – 1,000)</a:t>
            </a:r>
          </a:p>
          <a:p>
            <a:pPr marL="0" marR="0" indent="0" algn="ctr" defTabSz="821531" rtl="0" fontAlgn="auto" latinLnBrk="0" hangingPunct="0">
              <a:lnSpc>
                <a:spcPct val="100000"/>
              </a:lnSpc>
              <a:spcBef>
                <a:spcPts val="0"/>
              </a:spcBef>
              <a:spcAft>
                <a:spcPts val="0"/>
              </a:spcAft>
              <a:buClrTx/>
              <a:buSzTx/>
              <a:buFontTx/>
              <a:buNone/>
              <a:tabLst/>
            </a:pPr>
            <a:endParaRPr lang="ru-RU" sz="19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П</a:t>
            </a:r>
            <a:r>
              <a:rPr kumimoji="0" lang="ru-RU" sz="1900" b="0" i="0" u="none" strike="noStrike" cap="none" spc="0" normalizeH="0" baseline="0" dirty="0">
                <a:ln>
                  <a:noFill/>
                </a:ln>
                <a:solidFill>
                  <a:srgbClr val="000000"/>
                </a:solidFill>
                <a:effectLst/>
                <a:uFillTx/>
                <a:ea typeface="+mj-ea"/>
                <a:cs typeface="+mj-cs"/>
                <a:sym typeface="Helvetica Light"/>
              </a:rPr>
              <a:t>рофиль ударнос</a:t>
            </a:r>
            <a:r>
              <a:rPr lang="ru-RU" sz="1900" dirty="0">
                <a:solidFill>
                  <a:srgbClr val="000000"/>
                </a:solidFill>
                <a:ea typeface="+mj-ea"/>
                <a:cs typeface="+mj-cs"/>
                <a:sym typeface="Helvetica Light"/>
              </a:rPr>
              <a:t>ти перевода Кравцова «Демон» (1926 г.)</a:t>
            </a:r>
            <a:endParaRPr kumimoji="0" lang="ru-RU" sz="19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(0,822 – 0,962 – 0,360 – 1,000)</a:t>
            </a:r>
          </a:p>
          <a:p>
            <a:pPr marL="0" marR="0" indent="0" algn="ctr" defTabSz="821531" rtl="0" fontAlgn="auto" latinLnBrk="0" hangingPunct="0">
              <a:lnSpc>
                <a:spcPct val="100000"/>
              </a:lnSpc>
              <a:spcBef>
                <a:spcPts val="0"/>
              </a:spcBef>
              <a:spcAft>
                <a:spcPts val="0"/>
              </a:spcAft>
              <a:buClrTx/>
              <a:buSzTx/>
              <a:buFontTx/>
              <a:buNone/>
              <a:tabLst/>
            </a:pPr>
            <a:endParaRPr lang="ru-RU" sz="19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П</a:t>
            </a:r>
            <a:r>
              <a:rPr kumimoji="0" lang="ru-RU" sz="1900" b="0" i="0" u="none" strike="noStrike" cap="none" spc="0" normalizeH="0" baseline="0" dirty="0">
                <a:ln>
                  <a:noFill/>
                </a:ln>
                <a:solidFill>
                  <a:srgbClr val="000000"/>
                </a:solidFill>
                <a:effectLst/>
                <a:uFillTx/>
                <a:ea typeface="+mj-ea"/>
                <a:cs typeface="+mj-cs"/>
                <a:sym typeface="Helvetica Light"/>
              </a:rPr>
              <a:t>рофиль ударнос</a:t>
            </a:r>
            <a:r>
              <a:rPr lang="ru-RU" sz="1900" dirty="0">
                <a:solidFill>
                  <a:srgbClr val="000000"/>
                </a:solidFill>
                <a:ea typeface="+mj-ea"/>
                <a:cs typeface="+mj-cs"/>
                <a:sym typeface="Helvetica Light"/>
              </a:rPr>
              <a:t>ти перевода Коласа «Демон» (1930-е) </a:t>
            </a:r>
            <a:endParaRPr kumimoji="0" lang="ru-RU" sz="19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(0,802 – 0,928 – 0,401 – 1,000)</a:t>
            </a:r>
          </a:p>
          <a:p>
            <a:pPr marL="0" marR="0" indent="0" algn="ctr" defTabSz="821531" rtl="0" fontAlgn="auto" latinLnBrk="0" hangingPunct="0">
              <a:lnSpc>
                <a:spcPct val="100000"/>
              </a:lnSpc>
              <a:spcBef>
                <a:spcPts val="0"/>
              </a:spcBef>
              <a:spcAft>
                <a:spcPts val="0"/>
              </a:spcAft>
              <a:buClrTx/>
              <a:buSzTx/>
              <a:buFontTx/>
              <a:buNone/>
              <a:tabLst/>
            </a:pPr>
            <a:endParaRPr lang="ru-RU" sz="19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П</a:t>
            </a:r>
            <a:r>
              <a:rPr kumimoji="0" lang="ru-RU" sz="1900" b="0" i="0" u="none" strike="noStrike" cap="none" spc="0" normalizeH="0" baseline="0" dirty="0">
                <a:ln>
                  <a:noFill/>
                </a:ln>
                <a:solidFill>
                  <a:srgbClr val="000000"/>
                </a:solidFill>
                <a:effectLst/>
                <a:uFillTx/>
                <a:ea typeface="+mj-ea"/>
                <a:cs typeface="+mj-cs"/>
                <a:sym typeface="Helvetica Light"/>
              </a:rPr>
              <a:t>рофиль ударнос</a:t>
            </a:r>
            <a:r>
              <a:rPr lang="ru-RU" sz="1900" dirty="0">
                <a:solidFill>
                  <a:srgbClr val="000000"/>
                </a:solidFill>
                <a:ea typeface="+mj-ea"/>
                <a:cs typeface="+mj-cs"/>
                <a:sym typeface="Helvetica Light"/>
              </a:rPr>
              <a:t>ти перевода Кулешова «Демон» (1950 г.)</a:t>
            </a:r>
            <a:endParaRPr kumimoji="0" lang="ru-RU" sz="19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(0,850 – 0,</a:t>
            </a:r>
            <a:r>
              <a:rPr lang="pl-PL" sz="1900" dirty="0">
                <a:solidFill>
                  <a:srgbClr val="000000"/>
                </a:solidFill>
                <a:ea typeface="+mj-ea"/>
                <a:cs typeface="+mj-cs"/>
                <a:sym typeface="Helvetica Light"/>
              </a:rPr>
              <a:t>8</a:t>
            </a:r>
            <a:r>
              <a:rPr lang="ru-RU" sz="1900" dirty="0">
                <a:solidFill>
                  <a:srgbClr val="000000"/>
                </a:solidFill>
                <a:ea typeface="+mj-ea"/>
                <a:cs typeface="+mj-cs"/>
                <a:sym typeface="Helvetica Light"/>
              </a:rPr>
              <a:t>60 – 0,432 – 1,000)</a:t>
            </a:r>
            <a:endParaRPr kumimoji="0" lang="ru-RU" sz="19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2440429822"/>
              </p:ext>
            </p:extLst>
          </p:nvPr>
        </p:nvGraphicFramePr>
        <p:xfrm>
          <a:off x="4043056" y="1285148"/>
          <a:ext cx="7968184" cy="5958707"/>
        </p:xfrm>
        <a:graphic>
          <a:graphicData uri="http://schemas.openxmlformats.org/drawingml/2006/chart">
            <c:chart xmlns:c="http://schemas.openxmlformats.org/drawingml/2006/chart" xmlns:r="http://schemas.openxmlformats.org/officeDocument/2006/relationships" r:id="rId2"/>
          </a:graphicData>
        </a:graphic>
      </p:graphicFrame>
      <p:sp>
        <p:nvSpPr>
          <p:cNvPr id="6" name="Линия">
            <a:extLst>
              <a:ext uri="{FF2B5EF4-FFF2-40B4-BE49-F238E27FC236}">
                <a16:creationId xmlns:a16="http://schemas.microsoft.com/office/drawing/2014/main" id="{73B96408-DBBB-42BB-93EB-933B94360A0B}"/>
              </a:ext>
            </a:extLst>
          </p:cNvPr>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7" name="Изображение" descr="Изображение">
            <a:extLst>
              <a:ext uri="{FF2B5EF4-FFF2-40B4-BE49-F238E27FC236}">
                <a16:creationId xmlns:a16="http://schemas.microsoft.com/office/drawing/2014/main" id="{6291C1A7-DC11-4AC4-A9B5-86A8B12D38D2}"/>
              </a:ext>
            </a:extLst>
          </p:cNvPr>
          <p:cNvPicPr>
            <a:picLocks noChangeAspect="1"/>
          </p:cNvPicPr>
          <p:nvPr/>
        </p:nvPicPr>
        <p:blipFill>
          <a:blip r:embed="rId3"/>
          <a:stretch>
            <a:fillRect/>
          </a:stretch>
        </p:blipFill>
        <p:spPr>
          <a:xfrm>
            <a:off x="613303" y="274236"/>
            <a:ext cx="599790" cy="599790"/>
          </a:xfrm>
          <a:prstGeom prst="rect">
            <a:avLst/>
          </a:prstGeom>
          <a:ln w="12700">
            <a:miter lim="400000"/>
          </a:ln>
        </p:spPr>
      </p:pic>
      <p:sp>
        <p:nvSpPr>
          <p:cNvPr id="8" name="Очень крутой заголовок…">
            <a:extLst>
              <a:ext uri="{FF2B5EF4-FFF2-40B4-BE49-F238E27FC236}">
                <a16:creationId xmlns:a16="http://schemas.microsoft.com/office/drawing/2014/main" id="{7CB30A1E-E5A5-4B29-B848-7B7E5C68125A}"/>
              </a:ext>
            </a:extLst>
          </p:cNvPr>
          <p:cNvSpPr txBox="1"/>
          <p:nvPr/>
        </p:nvSpPr>
        <p:spPr>
          <a:xfrm>
            <a:off x="1438813" y="211033"/>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10 «Белорусские переводы «Демона» на фоне оригинала и перевода «Евгения Онегина» (профили ударности) </a:t>
            </a:r>
          </a:p>
          <a:p>
            <a:pPr algn="l">
              <a:defRPr sz="4200">
                <a:solidFill>
                  <a:srgbClr val="253957"/>
                </a:solidFill>
                <a:latin typeface="+mn-lt"/>
                <a:ea typeface="+mn-ea"/>
                <a:cs typeface="+mn-cs"/>
                <a:sym typeface="Arial Narrow"/>
              </a:defRPr>
            </a:pPr>
            <a:r>
              <a:rPr lang="ru-RU" sz="3000" b="1" dirty="0"/>
              <a:t> </a:t>
            </a:r>
          </a:p>
        </p:txBody>
      </p:sp>
    </p:spTree>
    <p:extLst>
      <p:ext uri="{BB962C8B-B14F-4D97-AF65-F5344CB8AC3E}">
        <p14:creationId xmlns:p14="http://schemas.microsoft.com/office/powerpoint/2010/main" val="358774304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3"/>
          <p:cNvSpPr txBox="1">
            <a:spLocks noGrp="1"/>
          </p:cNvSpPr>
          <p:nvPr>
            <p:ph type="title"/>
          </p:nvPr>
        </p:nvSpPr>
        <p:spPr>
          <a:xfrm>
            <a:off x="174393" y="74979"/>
            <a:ext cx="11613823"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2"/>
              </a:buClr>
              <a:buSzPct val="100000"/>
              <a:buFont typeface="Times New Roman"/>
              <a:buNone/>
            </a:pPr>
            <a:r>
              <a:rPr lang="ru-RU" sz="4000" dirty="0">
                <a:solidFill>
                  <a:schemeClr val="dk2"/>
                </a:solidFill>
                <a:latin typeface="Times New Roman"/>
                <a:ea typeface="Times New Roman"/>
                <a:cs typeface="Times New Roman"/>
                <a:sym typeface="Times New Roman"/>
              </a:rPr>
              <a:t>Анализ близости ритмических структур переводов «Демона» и оригинала с помощью критерия χ2</a:t>
            </a:r>
            <a:endParaRPr sz="4000" dirty="0">
              <a:solidFill>
                <a:schemeClr val="dk2"/>
              </a:solidFill>
              <a:latin typeface="Times New Roman"/>
              <a:ea typeface="Times New Roman"/>
              <a:cs typeface="Times New Roman"/>
              <a:sym typeface="Times New Roman"/>
            </a:endParaRPr>
          </a:p>
        </p:txBody>
      </p:sp>
      <p:graphicFrame>
        <p:nvGraphicFramePr>
          <p:cNvPr id="208" name="Google Shape;208;p13"/>
          <p:cNvGraphicFramePr/>
          <p:nvPr>
            <p:extLst>
              <p:ext uri="{D42A27DB-BD31-4B8C-83A1-F6EECF244321}">
                <p14:modId xmlns:p14="http://schemas.microsoft.com/office/powerpoint/2010/main" val="1785893455"/>
              </p:ext>
            </p:extLst>
          </p:nvPr>
        </p:nvGraphicFramePr>
        <p:xfrm>
          <a:off x="424204" y="1500610"/>
          <a:ext cx="11114200" cy="4802225"/>
        </p:xfrm>
        <a:graphic>
          <a:graphicData uri="http://schemas.openxmlformats.org/drawingml/2006/table">
            <a:tbl>
              <a:tblPr firstRow="1" bandRow="1">
                <a:tableStyleId>{5C22544A-7EE6-4342-B048-85BDC9FD1C3A}</a:tableStyleId>
              </a:tblPr>
              <a:tblGrid>
                <a:gridCol w="2222840">
                  <a:extLst>
                    <a:ext uri="{9D8B030D-6E8A-4147-A177-3AD203B41FA5}">
                      <a16:colId xmlns:a16="http://schemas.microsoft.com/office/drawing/2014/main" val="1476597306"/>
                    </a:ext>
                  </a:extLst>
                </a:gridCol>
                <a:gridCol w="2222840">
                  <a:extLst>
                    <a:ext uri="{9D8B030D-6E8A-4147-A177-3AD203B41FA5}">
                      <a16:colId xmlns:a16="http://schemas.microsoft.com/office/drawing/2014/main" val="20000"/>
                    </a:ext>
                  </a:extLst>
                </a:gridCol>
                <a:gridCol w="2222840">
                  <a:extLst>
                    <a:ext uri="{9D8B030D-6E8A-4147-A177-3AD203B41FA5}">
                      <a16:colId xmlns:a16="http://schemas.microsoft.com/office/drawing/2014/main" val="20001"/>
                    </a:ext>
                  </a:extLst>
                </a:gridCol>
                <a:gridCol w="2222840">
                  <a:extLst>
                    <a:ext uri="{9D8B030D-6E8A-4147-A177-3AD203B41FA5}">
                      <a16:colId xmlns:a16="http://schemas.microsoft.com/office/drawing/2014/main" val="20002"/>
                    </a:ext>
                  </a:extLst>
                </a:gridCol>
                <a:gridCol w="2222840">
                  <a:extLst>
                    <a:ext uri="{9D8B030D-6E8A-4147-A177-3AD203B41FA5}">
                      <a16:colId xmlns:a16="http://schemas.microsoft.com/office/drawing/2014/main" val="20003"/>
                    </a:ext>
                  </a:extLst>
                </a:gridCol>
              </a:tblGrid>
              <a:tr h="2136325">
                <a:tc>
                  <a:txBody>
                    <a:bodyPr/>
                    <a:lstStyle/>
                    <a:p>
                      <a:pPr marL="0" marR="0" lvl="0" indent="0" algn="ctr" rtl="0">
                        <a:spcBef>
                          <a:spcPts val="0"/>
                        </a:spcBef>
                        <a:spcAft>
                          <a:spcPts val="0"/>
                        </a:spcAft>
                        <a:buNone/>
                      </a:pPr>
                      <a:r>
                        <a:rPr lang="ru-RU" sz="2000" dirty="0"/>
                        <a:t>Текст 1</a:t>
                      </a:r>
                      <a:endParaRPr sz="2000" dirty="0"/>
                    </a:p>
                  </a:txBody>
                  <a:tcPr marL="91450" marR="91450" marT="45725" marB="45725" anchor="ctr"/>
                </a:tc>
                <a:tc>
                  <a:txBody>
                    <a:bodyPr/>
                    <a:lstStyle/>
                    <a:p>
                      <a:pPr marL="0" marR="0" lvl="0" indent="0" algn="ctr" rtl="0">
                        <a:spcBef>
                          <a:spcPts val="0"/>
                        </a:spcBef>
                        <a:spcAft>
                          <a:spcPts val="0"/>
                        </a:spcAft>
                        <a:buNone/>
                      </a:pPr>
                      <a:r>
                        <a:rPr lang="ru-RU" sz="2000" u="none" strike="noStrike" cap="none" dirty="0"/>
                        <a:t>Текст</a:t>
                      </a:r>
                      <a:r>
                        <a:rPr lang="ru-RU" sz="2000" u="none" strike="noStrike" cap="none" baseline="0" dirty="0"/>
                        <a:t> 2</a:t>
                      </a:r>
                      <a:endParaRPr sz="2000" dirty="0"/>
                    </a:p>
                  </a:txBody>
                  <a:tcPr marL="91450" marR="91450" marT="45725" marB="45725" anchor="ctr"/>
                </a:tc>
                <a:tc>
                  <a:txBody>
                    <a:bodyPr/>
                    <a:lstStyle/>
                    <a:p>
                      <a:pPr marL="0" marR="0" lvl="0" indent="0" algn="ctr" rtl="0">
                        <a:spcBef>
                          <a:spcPts val="0"/>
                        </a:spcBef>
                        <a:spcAft>
                          <a:spcPts val="0"/>
                        </a:spcAft>
                        <a:buNone/>
                      </a:pPr>
                      <a:r>
                        <a:rPr lang="ru-RU" sz="2000" u="none" strike="noStrike" cap="none" dirty="0"/>
                        <a:t>Критическое значение</a:t>
                      </a:r>
                      <a:endParaRPr sz="2000" dirty="0"/>
                    </a:p>
                  </a:txBody>
                  <a:tcPr marL="91450" marR="91450" marT="45725" marB="45725" anchor="ctr"/>
                </a:tc>
                <a:tc>
                  <a:txBody>
                    <a:bodyPr/>
                    <a:lstStyle/>
                    <a:p>
                      <a:pPr marL="0" marR="0" lvl="0" indent="0" algn="ctr" rtl="0">
                        <a:spcBef>
                          <a:spcPts val="0"/>
                        </a:spcBef>
                        <a:spcAft>
                          <a:spcPts val="0"/>
                        </a:spcAft>
                        <a:buNone/>
                      </a:pPr>
                      <a:r>
                        <a:rPr lang="ru-RU" sz="2000" u="none" strike="noStrike" cap="none" dirty="0"/>
                        <a:t>Величина отклонения</a:t>
                      </a:r>
                      <a:endParaRPr sz="2000" dirty="0"/>
                    </a:p>
                  </a:txBody>
                  <a:tcPr marL="91450" marR="91450" marT="45725" marB="45725" anchor="ctr"/>
                </a:tc>
                <a:tc>
                  <a:txBody>
                    <a:bodyPr/>
                    <a:lstStyle/>
                    <a:p>
                      <a:pPr marL="0" marR="0" lvl="0" indent="0" algn="ctr" rtl="0">
                        <a:spcBef>
                          <a:spcPts val="0"/>
                        </a:spcBef>
                        <a:spcAft>
                          <a:spcPts val="0"/>
                        </a:spcAft>
                        <a:buNone/>
                      </a:pPr>
                      <a:r>
                        <a:rPr lang="ru-RU" sz="2000" u="none" strike="noStrike" cap="none" dirty="0"/>
                        <a:t>Вероятность принадлежности к одной генеральной совокупности, %</a:t>
                      </a:r>
                      <a:endParaRPr sz="2000" u="none" strike="noStrike" cap="none" dirty="0"/>
                    </a:p>
                  </a:txBody>
                  <a:tcPr marL="91450" marR="91450" marT="45725" marB="45725" anchor="ctr"/>
                </a:tc>
                <a:extLst>
                  <a:ext uri="{0D108BD9-81ED-4DB2-BD59-A6C34878D82A}">
                    <a16:rowId xmlns:a16="http://schemas.microsoft.com/office/drawing/2014/main" val="10000"/>
                  </a:ext>
                </a:extLst>
              </a:tr>
              <a:tr h="666475">
                <a:tc>
                  <a:txBody>
                    <a:bodyPr/>
                    <a:lstStyle/>
                    <a:p>
                      <a:pPr marL="0" marR="0" lvl="0" indent="0" algn="ctr" rtl="0">
                        <a:spcBef>
                          <a:spcPts val="0"/>
                        </a:spcBef>
                        <a:spcAft>
                          <a:spcPts val="0"/>
                        </a:spcAft>
                        <a:buNone/>
                      </a:pPr>
                      <a:r>
                        <a:rPr lang="ru-RU" sz="1800" dirty="0"/>
                        <a:t>Поэма «Демон» Лермонтова</a:t>
                      </a:r>
                      <a:endParaRPr sz="1800" dirty="0"/>
                    </a:p>
                  </a:txBody>
                  <a:tcPr marL="91450" marR="91450" marT="45725" marB="45725" anchor="ctr"/>
                </a:tc>
                <a:tc>
                  <a:txBody>
                    <a:bodyPr/>
                    <a:lstStyle/>
                    <a:p>
                      <a:pPr marL="0" marR="0" lvl="0" indent="0" algn="ctr" rtl="0">
                        <a:spcBef>
                          <a:spcPts val="0"/>
                        </a:spcBef>
                        <a:spcAft>
                          <a:spcPts val="0"/>
                        </a:spcAft>
                        <a:buNone/>
                      </a:pPr>
                      <a:r>
                        <a:rPr lang="ru-RU" sz="1800" u="none" strike="noStrike" cap="none" dirty="0"/>
                        <a:t>Перевод «Демона» Кулешова</a:t>
                      </a:r>
                      <a:endParaRPr dirty="0"/>
                    </a:p>
                  </a:txBody>
                  <a:tcPr marL="91450" marR="91450" marT="45725" marB="45725" anchor="ctr"/>
                </a:tc>
                <a:tc>
                  <a:txBody>
                    <a:bodyPr/>
                    <a:lstStyle/>
                    <a:p>
                      <a:pPr marL="0" marR="0" lvl="0" indent="0" algn="ctr" rtl="0">
                        <a:spcBef>
                          <a:spcPts val="0"/>
                        </a:spcBef>
                        <a:spcAft>
                          <a:spcPts val="0"/>
                        </a:spcAft>
                        <a:buNone/>
                      </a:pPr>
                      <a:r>
                        <a:rPr lang="ru-RU" sz="1800" u="none" strike="noStrike" cap="none">
                          <a:solidFill>
                            <a:schemeClr val="dk1"/>
                          </a:solidFill>
                          <a:sym typeface="Calibri"/>
                        </a:rPr>
                        <a:t>9,487</a:t>
                      </a:r>
                      <a:endParaRPr sz="1800" u="none" strike="noStrike" cap="none"/>
                    </a:p>
                  </a:txBody>
                  <a:tcPr marL="91450" marR="91450" marT="45725" marB="45725" anchor="ctr"/>
                </a:tc>
                <a:tc>
                  <a:txBody>
                    <a:bodyPr/>
                    <a:lstStyle/>
                    <a:p>
                      <a:pPr marL="0" marR="0" lvl="0" indent="0" algn="ctr" rtl="0">
                        <a:spcBef>
                          <a:spcPts val="0"/>
                        </a:spcBef>
                        <a:spcAft>
                          <a:spcPts val="0"/>
                        </a:spcAft>
                        <a:buNone/>
                      </a:pPr>
                      <a:r>
                        <a:rPr lang="ru-RU" sz="1800" dirty="0"/>
                        <a:t>4,248</a:t>
                      </a:r>
                      <a:endParaRPr sz="1800" dirty="0"/>
                    </a:p>
                  </a:txBody>
                  <a:tcPr marL="91450" marR="91450" marT="45725" marB="45725" anchor="ctr"/>
                </a:tc>
                <a:tc>
                  <a:txBody>
                    <a:bodyPr/>
                    <a:lstStyle/>
                    <a:p>
                      <a:pPr marL="0" marR="0" lvl="0" indent="0" algn="ctr" rtl="0">
                        <a:spcBef>
                          <a:spcPts val="0"/>
                        </a:spcBef>
                        <a:spcAft>
                          <a:spcPts val="0"/>
                        </a:spcAft>
                        <a:buNone/>
                      </a:pPr>
                      <a:r>
                        <a:rPr lang="ru-RU" sz="1800" dirty="0"/>
                        <a:t>37,337</a:t>
                      </a:r>
                      <a:endParaRPr sz="1800" dirty="0"/>
                    </a:p>
                  </a:txBody>
                  <a:tcPr marL="91450" marR="91450" marT="45725" marB="45725" anchor="ctr"/>
                </a:tc>
                <a:extLst>
                  <a:ext uri="{0D108BD9-81ED-4DB2-BD59-A6C34878D82A}">
                    <a16:rowId xmlns:a16="http://schemas.microsoft.com/office/drawing/2014/main" val="10001"/>
                  </a:ext>
                </a:extLst>
              </a:tr>
              <a:tr h="66647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ru-RU" sz="1800" dirty="0"/>
                        <a:t>Поэма «Демон» Лермонтова</a:t>
                      </a:r>
                    </a:p>
                  </a:txBody>
                  <a:tcPr marL="91450" marR="91450" marT="45725" marB="45725"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ru-RU" sz="1800" b="0" u="none" strike="noStrike" kern="0" cap="none" spc="0" normalizeH="0" baseline="0" noProof="0" dirty="0">
                          <a:ln>
                            <a:noFill/>
                          </a:ln>
                          <a:solidFill>
                            <a:srgbClr val="000000"/>
                          </a:solidFill>
                          <a:effectLst/>
                          <a:uLnTx/>
                          <a:uFillTx/>
                          <a:sym typeface="Arial"/>
                        </a:rPr>
                        <a:t>Перевод «Демона» Кравцова</a:t>
                      </a:r>
                      <a:endParaRPr kumimoji="0" lang="ru-RU" sz="1400" b="0" i="0" u="none" strike="noStrike" kern="0" cap="none" spc="0" normalizeH="0" baseline="0" noProof="0" dirty="0">
                        <a:ln>
                          <a:noFill/>
                        </a:ln>
                        <a:solidFill>
                          <a:srgbClr val="000000"/>
                        </a:solidFill>
                        <a:effectLst/>
                        <a:uLnTx/>
                        <a:uFillTx/>
                        <a:latin typeface="Calibri"/>
                        <a:cs typeface="Calibri"/>
                        <a:sym typeface="Arial"/>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800"/>
                        <a:buFont typeface="Calibri"/>
                        <a:buNone/>
                      </a:pPr>
                      <a:r>
                        <a:rPr lang="ru-RU" sz="1800" u="none" strike="noStrike" cap="none" dirty="0">
                          <a:solidFill>
                            <a:schemeClr val="dk1"/>
                          </a:solidFill>
                          <a:sym typeface="Calibri"/>
                        </a:rPr>
                        <a:t>9,487</a:t>
                      </a:r>
                      <a:endParaRPr sz="1800" u="none" strike="noStrike" cap="none" dirty="0"/>
                    </a:p>
                  </a:txBody>
                  <a:tcPr marL="91450" marR="91450" marT="45725" marB="45725" anchor="ctr"/>
                </a:tc>
                <a:tc>
                  <a:txBody>
                    <a:bodyPr/>
                    <a:lstStyle/>
                    <a:p>
                      <a:pPr marL="0" marR="0" lvl="0" indent="0" algn="ctr" rtl="0">
                        <a:spcBef>
                          <a:spcPts val="0"/>
                        </a:spcBef>
                        <a:spcAft>
                          <a:spcPts val="0"/>
                        </a:spcAft>
                        <a:buNone/>
                      </a:pPr>
                      <a:r>
                        <a:rPr lang="ru-RU" sz="1800" dirty="0"/>
                        <a:t>6,029</a:t>
                      </a:r>
                      <a:endParaRPr sz="1800" dirty="0"/>
                    </a:p>
                  </a:txBody>
                  <a:tcPr marL="91450" marR="91450" marT="45725" marB="45725" anchor="ctr"/>
                </a:tc>
                <a:tc>
                  <a:txBody>
                    <a:bodyPr/>
                    <a:lstStyle/>
                    <a:p>
                      <a:pPr marL="0" marR="0" lvl="0" indent="0" algn="ctr" rtl="0">
                        <a:spcBef>
                          <a:spcPts val="0"/>
                        </a:spcBef>
                        <a:spcAft>
                          <a:spcPts val="0"/>
                        </a:spcAft>
                        <a:buNone/>
                      </a:pPr>
                      <a:r>
                        <a:rPr lang="ru-RU" sz="1800" dirty="0"/>
                        <a:t>19,698</a:t>
                      </a:r>
                      <a:endParaRPr sz="1800" dirty="0"/>
                    </a:p>
                  </a:txBody>
                  <a:tcPr marL="91450" marR="91450" marT="45725" marB="45725" anchor="ctr"/>
                </a:tc>
                <a:extLst>
                  <a:ext uri="{0D108BD9-81ED-4DB2-BD59-A6C34878D82A}">
                    <a16:rowId xmlns:a16="http://schemas.microsoft.com/office/drawing/2014/main" val="10002"/>
                  </a:ext>
                </a:extLst>
              </a:tr>
              <a:tr h="66647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ru-RU" sz="1800" dirty="0"/>
                        <a:t>Поэма «Демон» Лермонтова</a:t>
                      </a:r>
                    </a:p>
                  </a:txBody>
                  <a:tcPr marL="91450" marR="91450" marT="45725" marB="45725"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ru-RU" sz="1800" b="0" u="none" strike="noStrike" kern="0" cap="none" spc="0" normalizeH="0" baseline="0" noProof="0" dirty="0">
                          <a:ln>
                            <a:noFill/>
                          </a:ln>
                          <a:solidFill>
                            <a:srgbClr val="000000"/>
                          </a:solidFill>
                          <a:effectLst/>
                          <a:uLnTx/>
                          <a:uFillTx/>
                          <a:sym typeface="Arial"/>
                        </a:rPr>
                        <a:t>Перевод «Демона» Коласа</a:t>
                      </a:r>
                      <a:endParaRPr kumimoji="0" lang="ru-RU" sz="1400" b="0" i="0" u="none" strike="noStrike" kern="0" cap="none" spc="0" normalizeH="0" baseline="0" noProof="0" dirty="0">
                        <a:ln>
                          <a:noFill/>
                        </a:ln>
                        <a:solidFill>
                          <a:srgbClr val="000000"/>
                        </a:solidFill>
                        <a:effectLst/>
                        <a:uLnTx/>
                        <a:uFillTx/>
                        <a:latin typeface="Calibri"/>
                        <a:cs typeface="Calibri"/>
                        <a:sym typeface="Arial"/>
                      </a:endParaRPr>
                    </a:p>
                  </a:txBody>
                  <a:tcPr marL="91450" marR="91450" marT="45725" marB="45725" anchor="ct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Calibri"/>
                        <a:buNone/>
                        <a:tabLst/>
                        <a:defRPr/>
                      </a:pPr>
                      <a:r>
                        <a:rPr lang="ru-RU" sz="1800" u="none" strike="noStrike" cap="none" dirty="0">
                          <a:solidFill>
                            <a:schemeClr val="dk1"/>
                          </a:solidFill>
                          <a:sym typeface="Calibri"/>
                        </a:rPr>
                        <a:t>9,487</a:t>
                      </a:r>
                      <a:endParaRPr lang="ru-RU" sz="1800" u="none" strike="noStrike" cap="none" dirty="0"/>
                    </a:p>
                  </a:txBody>
                  <a:tcPr marL="91450" marR="91450" marT="45725" marB="45725" anchor="ctr"/>
                </a:tc>
                <a:tc>
                  <a:txBody>
                    <a:bodyPr/>
                    <a:lstStyle/>
                    <a:p>
                      <a:pPr marL="0" marR="0" lvl="0" indent="0" algn="ctr" rtl="0">
                        <a:spcBef>
                          <a:spcPts val="0"/>
                        </a:spcBef>
                        <a:spcAft>
                          <a:spcPts val="0"/>
                        </a:spcAft>
                        <a:buNone/>
                      </a:pPr>
                      <a:r>
                        <a:rPr lang="ru-RU" sz="1800" dirty="0"/>
                        <a:t>3,843</a:t>
                      </a:r>
                      <a:endParaRPr sz="1800" dirty="0"/>
                    </a:p>
                  </a:txBody>
                  <a:tcPr marL="91450" marR="91450" marT="45725" marB="45725" anchor="ctr"/>
                </a:tc>
                <a:tc>
                  <a:txBody>
                    <a:bodyPr/>
                    <a:lstStyle/>
                    <a:p>
                      <a:pPr marL="0" marR="0" lvl="0" indent="0" algn="ctr" rtl="0">
                        <a:spcBef>
                          <a:spcPts val="0"/>
                        </a:spcBef>
                        <a:spcAft>
                          <a:spcPts val="0"/>
                        </a:spcAft>
                        <a:buNone/>
                      </a:pPr>
                      <a:r>
                        <a:rPr lang="ru-RU" sz="1800" dirty="0"/>
                        <a:t>42,753</a:t>
                      </a:r>
                      <a:endParaRPr sz="1800" dirty="0"/>
                    </a:p>
                  </a:txBody>
                  <a:tcPr marL="91450" marR="91450" marT="45725" marB="45725" anchor="ctr"/>
                </a:tc>
                <a:extLst>
                  <a:ext uri="{0D108BD9-81ED-4DB2-BD59-A6C34878D82A}">
                    <a16:rowId xmlns:a16="http://schemas.microsoft.com/office/drawing/2014/main" val="1090885021"/>
                  </a:ext>
                </a:extLst>
              </a:tr>
              <a:tr h="66647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ru-RU" sz="1800" u="none" strike="noStrike" cap="none" dirty="0"/>
                        <a:t>Перевод «Демона» Кулешова</a:t>
                      </a:r>
                      <a:endParaRPr lang="ru-RU" sz="1800" dirty="0"/>
                    </a:p>
                  </a:txBody>
                  <a:tcPr marL="91450" marR="91450" marT="45725" marB="45725"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ru-RU" sz="1800" b="0" u="none" strike="noStrike" kern="0" cap="none" spc="0" normalizeH="0" baseline="0" noProof="0" dirty="0">
                          <a:ln>
                            <a:noFill/>
                          </a:ln>
                          <a:solidFill>
                            <a:srgbClr val="000000"/>
                          </a:solidFill>
                          <a:effectLst/>
                          <a:uLnTx/>
                          <a:uFillTx/>
                          <a:sym typeface="Arial"/>
                        </a:rPr>
                        <a:t>Перевод «Евгения Онегина» Кулешова</a:t>
                      </a:r>
                      <a:endParaRPr kumimoji="0" lang="ru-RU" sz="1400" b="0" i="0" u="none" strike="noStrike" kern="0" cap="none" spc="0" normalizeH="0" baseline="0" noProof="0" dirty="0">
                        <a:ln>
                          <a:noFill/>
                        </a:ln>
                        <a:solidFill>
                          <a:schemeClr val="dk1"/>
                        </a:solidFill>
                        <a:effectLst/>
                        <a:uLnTx/>
                        <a:uFillTx/>
                        <a:latin typeface="Calibri"/>
                        <a:cs typeface="Calibri"/>
                        <a:sym typeface="Arial"/>
                      </a:endParaRPr>
                    </a:p>
                  </a:txBody>
                  <a:tcPr marL="91450" marR="91450" marT="45725" marB="45725" anchor="ctr">
                    <a:solidFill>
                      <a:schemeClr val="accent1">
                        <a:lumMod val="60000"/>
                        <a:lumOff val="40000"/>
                      </a:schemeClr>
                    </a:solidFill>
                  </a:tcPr>
                </a:tc>
                <a:tc>
                  <a:txBody>
                    <a:bodyPr/>
                    <a:lstStyle/>
                    <a:p>
                      <a:pPr marL="0" marR="0" lvl="0" indent="0" algn="ctr" rtl="0">
                        <a:lnSpc>
                          <a:spcPct val="100000"/>
                        </a:lnSpc>
                        <a:spcBef>
                          <a:spcPts val="0"/>
                        </a:spcBef>
                        <a:spcAft>
                          <a:spcPts val="0"/>
                        </a:spcAft>
                        <a:buClr>
                          <a:schemeClr val="dk1"/>
                        </a:buClr>
                        <a:buSzPts val="1800"/>
                        <a:buFont typeface="Calibri"/>
                        <a:buNone/>
                      </a:pPr>
                      <a:r>
                        <a:rPr lang="ru-RU" sz="1800" u="none" strike="noStrike" cap="none" dirty="0">
                          <a:solidFill>
                            <a:schemeClr val="dk1"/>
                          </a:solidFill>
                          <a:sym typeface="Calibri"/>
                        </a:rPr>
                        <a:t>9,487</a:t>
                      </a:r>
                      <a:endParaRPr sz="1800" u="none" strike="noStrike" cap="none" dirty="0"/>
                    </a:p>
                  </a:txBody>
                  <a:tcPr marL="91450" marR="91450" marT="45725" marB="45725" anchor="ctr">
                    <a:solidFill>
                      <a:schemeClr val="accent1">
                        <a:lumMod val="60000"/>
                        <a:lumOff val="40000"/>
                      </a:schemeClr>
                    </a:solidFill>
                  </a:tcPr>
                </a:tc>
                <a:tc>
                  <a:txBody>
                    <a:bodyPr/>
                    <a:lstStyle/>
                    <a:p>
                      <a:pPr marL="0" marR="0" lvl="0" indent="0" algn="ctr" rtl="0">
                        <a:spcBef>
                          <a:spcPts val="0"/>
                        </a:spcBef>
                        <a:spcAft>
                          <a:spcPts val="0"/>
                        </a:spcAft>
                        <a:buNone/>
                      </a:pPr>
                      <a:r>
                        <a:rPr lang="ru-RU" sz="1800" dirty="0"/>
                        <a:t>0,700</a:t>
                      </a:r>
                      <a:endParaRPr sz="1800" dirty="0"/>
                    </a:p>
                  </a:txBody>
                  <a:tcPr marL="91450" marR="91450" marT="45725" marB="45725" anchor="ctr">
                    <a:solidFill>
                      <a:schemeClr val="accent1">
                        <a:lumMod val="60000"/>
                        <a:lumOff val="40000"/>
                      </a:schemeClr>
                    </a:solidFill>
                  </a:tcPr>
                </a:tc>
                <a:tc>
                  <a:txBody>
                    <a:bodyPr/>
                    <a:lstStyle/>
                    <a:p>
                      <a:pPr marL="0" marR="0" lvl="0" indent="0" algn="ctr" rtl="0">
                        <a:spcBef>
                          <a:spcPts val="0"/>
                        </a:spcBef>
                        <a:spcAft>
                          <a:spcPts val="0"/>
                        </a:spcAft>
                        <a:buNone/>
                      </a:pPr>
                      <a:r>
                        <a:rPr lang="ru-RU" sz="1800" dirty="0"/>
                        <a:t>95,123</a:t>
                      </a:r>
                      <a:endParaRPr sz="1800" dirty="0"/>
                    </a:p>
                  </a:txBody>
                  <a:tcPr marL="91450" marR="91450" marT="45725" marB="45725" anchor="ctr">
                    <a:solidFill>
                      <a:schemeClr val="accent1">
                        <a:lumMod val="60000"/>
                        <a:lumOff val="4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65511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66540" y="1578820"/>
            <a:ext cx="11858919" cy="36010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marL="371475" indent="-371475" algn="just">
              <a:lnSpc>
                <a:spcPts val="27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Анализ переводов Дударя и Кулешова «Евгения Онегина» и «Медного всадника» Купалы обнаруживает, что их ритмика, скорее всего, не испытывала влияние ни оригинала, ни белорусского стиха. Им свойственна одна ритмическая особенность </a:t>
            </a: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 стремление к уравниванию ударности первого и второго иктов. </a:t>
            </a:r>
          </a:p>
          <a:p>
            <a:pPr marL="371475" indent="-371475" algn="just">
              <a:lnSpc>
                <a:spcPts val="27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Переложение «Полтавы», выполненное Коласом, как показали результаты применения метода χ2, имеет определенные сходства с пушкинским текстом. При этом перевод не оказал влияние на ритмику его последующих оригинальных текстов, также не было отмечено обратного влияния. </a:t>
            </a:r>
          </a:p>
          <a:p>
            <a:pPr marL="371475" indent="-371475" algn="just">
              <a:lnSpc>
                <a:spcPts val="2700"/>
              </a:lnSpc>
              <a:spcAft>
                <a:spcPts val="400"/>
              </a:spcAft>
              <a:buFontTx/>
              <a:buAutoNum type="arabicPeriod"/>
            </a:pP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Перевод Арсеньевой занимает особое место среди переложений, так как, с одной стороны, лексически переводчица отходит от оригинала, а с другой — ритмически с ним сближается. </a:t>
            </a:r>
          </a:p>
          <a:p>
            <a:pPr marL="371475" indent="-371475" algn="just">
              <a:lnSpc>
                <a:spcPts val="2700"/>
              </a:lnSpc>
              <a:spcAft>
                <a:spcPts val="400"/>
              </a:spcAft>
              <a:buFontTx/>
              <a:buAutoNum type="arabicPeriod"/>
            </a:pP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Результаты применения </a:t>
            </a: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метода χ2 подтверждают </a:t>
            </a: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значительное сходство ритмики переводов Кулешова «Евгения Онегина» и поэмы «Демон», </a:t>
            </a: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что может указывать на формирование определенной ритмической традиции в белорусских переводах. </a:t>
            </a:r>
          </a:p>
          <a:p>
            <a:pPr marL="371475" indent="-371475" algn="just">
              <a:lnSpc>
                <a:spcPts val="2700"/>
              </a:lnSpc>
              <a:spcAft>
                <a:spcPts val="400"/>
              </a:spcAft>
              <a:buFontTx/>
              <a:buAutoNum type="arabicPeriod"/>
            </a:pPr>
            <a:endPar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endParaRPr>
          </a:p>
        </p:txBody>
      </p:sp>
      <p:sp>
        <p:nvSpPr>
          <p:cNvPr id="87" name="Очень крутой заголовок…"/>
          <p:cNvSpPr txBox="1"/>
          <p:nvPr/>
        </p:nvSpPr>
        <p:spPr>
          <a:xfrm>
            <a:off x="646624" y="422206"/>
            <a:ext cx="10744804" cy="11566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3200" dirty="0"/>
              <a:t>Результаты</a:t>
            </a:r>
            <a:endParaRPr sz="3200" dirty="0"/>
          </a:p>
          <a:p>
            <a:pPr algn="l">
              <a:defRPr sz="4200">
                <a:solidFill>
                  <a:srgbClr val="253957"/>
                </a:solidFill>
                <a:latin typeface="+mn-lt"/>
                <a:ea typeface="+mn-ea"/>
                <a:cs typeface="+mn-cs"/>
                <a:sym typeface="Arial Narrow"/>
              </a:defRPr>
            </a:pPr>
            <a:r>
              <a:rPr sz="2100" dirty="0"/>
              <a:t> </a:t>
            </a:r>
          </a:p>
        </p:txBody>
      </p:sp>
    </p:spTree>
    <p:extLst>
      <p:ext uri="{BB962C8B-B14F-4D97-AF65-F5344CB8AC3E}">
        <p14:creationId xmlns:p14="http://schemas.microsoft.com/office/powerpoint/2010/main" val="36377013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473992" y="318323"/>
            <a:ext cx="10057571" cy="442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1 «Белорусские переводы «Евгения Онегина» на фоне оригинала» (профили ударности)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254524" y="1713681"/>
            <a:ext cx="3469064" cy="48840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Усредненный профиль ударности перевода Дударя (1937 г.)</a:t>
            </a: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(0,826 – 0,810 – 0,445 – 1,000)</a:t>
            </a:r>
          </a:p>
          <a:p>
            <a:pPr marL="0" marR="0" indent="0" algn="ctr" defTabSz="821531" rtl="0" fontAlgn="auto" latinLnBrk="0" hangingPunct="0">
              <a:lnSpc>
                <a:spcPct val="100000"/>
              </a:lnSpc>
              <a:spcBef>
                <a:spcPts val="0"/>
              </a:spcBef>
              <a:spcAft>
                <a:spcPts val="0"/>
              </a:spcAft>
              <a:buClrTx/>
              <a:buSzTx/>
              <a:buFontTx/>
              <a:buNone/>
              <a:tabLst/>
            </a:pPr>
            <a:endParaRPr lang="ru-RU"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Усредненный профиль ударности перевода Кулешова (1947 г.)</a:t>
            </a: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(0,846 – 0,838 – 0,459 – 1,000)</a:t>
            </a:r>
          </a:p>
          <a:p>
            <a:pPr marL="0" marR="0" indent="0" algn="ctr" defTabSz="821531" rtl="0" fontAlgn="auto" latinLnBrk="0" hangingPunct="0">
              <a:lnSpc>
                <a:spcPct val="100000"/>
              </a:lnSpc>
              <a:spcBef>
                <a:spcPts val="0"/>
              </a:spcBef>
              <a:spcAft>
                <a:spcPts val="0"/>
              </a:spcAft>
              <a:buClrTx/>
              <a:buSzTx/>
              <a:buFontTx/>
              <a:buNone/>
              <a:tabLst/>
            </a:pPr>
            <a:endParaRPr lang="ru-RU"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Усредненный профиль ударности по «Евгению Онегину» (1837 г.)</a:t>
            </a: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(0,837 – 0,891 – 0,427 – 1,000)</a:t>
            </a:r>
          </a:p>
          <a:p>
            <a:pPr marL="0" marR="0" indent="0" algn="ctr" defTabSz="821531" rtl="0" fontAlgn="auto" latinLnBrk="0" hangingPunct="0">
              <a:lnSpc>
                <a:spcPct val="100000"/>
              </a:lnSpc>
              <a:spcBef>
                <a:spcPts val="0"/>
              </a:spcBef>
              <a:spcAft>
                <a:spcPts val="0"/>
              </a:spcAft>
              <a:buClrTx/>
              <a:buSzTx/>
              <a:buFontTx/>
              <a:buNone/>
              <a:tabLst/>
            </a:pPr>
            <a:endParaRPr lang="ru-RU"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Усредненный профиль ударности перевода Арсеньевой (вт. п.</a:t>
            </a:r>
            <a:r>
              <a:rPr lang="pl-PL" dirty="0">
                <a:solidFill>
                  <a:srgbClr val="000000"/>
                </a:solidFill>
                <a:ea typeface="+mj-ea"/>
                <a:cs typeface="+mj-cs"/>
                <a:sym typeface="Helvetica Light"/>
              </a:rPr>
              <a:t> XX </a:t>
            </a:r>
            <a:r>
              <a:rPr lang="ru-RU" dirty="0">
                <a:solidFill>
                  <a:srgbClr val="000000"/>
                </a:solidFill>
                <a:ea typeface="+mj-ea"/>
                <a:cs typeface="+mj-cs"/>
                <a:sym typeface="Helvetica Light"/>
              </a:rPr>
              <a:t>в.) </a:t>
            </a: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(0,813 – 0,892 – 0,443 – 1,000 )</a:t>
            </a:r>
          </a:p>
          <a:p>
            <a:pPr marL="0" marR="0" indent="0" algn="ctr" defTabSz="821531" rtl="0" fontAlgn="auto" latinLnBrk="0" hangingPunct="0">
              <a:lnSpc>
                <a:spcPct val="100000"/>
              </a:lnSpc>
              <a:spcBef>
                <a:spcPts val="0"/>
              </a:spcBef>
              <a:spcAft>
                <a:spcPts val="0"/>
              </a:spcAft>
              <a:buClrTx/>
              <a:buSzTx/>
              <a:buFontTx/>
              <a:buNone/>
              <a:tabLst/>
            </a:pPr>
            <a:endParaRPr lang="ru-RU"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3004276075"/>
              </p:ext>
            </p:extLst>
          </p:nvPr>
        </p:nvGraphicFramePr>
        <p:xfrm>
          <a:off x="3723588" y="1399708"/>
          <a:ext cx="8036720" cy="592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701249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28215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 2 «Белорусские переводы «Евгения Онегина» на фоне оригинала» </a:t>
            </a:r>
          </a:p>
          <a:p>
            <a:pPr>
              <a:defRPr sz="4200">
                <a:solidFill>
                  <a:srgbClr val="253957"/>
                </a:solidFill>
                <a:latin typeface="+mn-lt"/>
                <a:ea typeface="+mn-ea"/>
                <a:cs typeface="+mn-cs"/>
                <a:sym typeface="Arial Narrow"/>
              </a:defRPr>
            </a:pPr>
            <a:r>
              <a:rPr lang="ru-RU" sz="2400" b="1" dirty="0"/>
              <a:t>(распределение ритмических форм) </a:t>
            </a:r>
          </a:p>
          <a:p>
            <a:pPr algn="l">
              <a:defRPr sz="4200">
                <a:solidFill>
                  <a:srgbClr val="253957"/>
                </a:solidFill>
                <a:latin typeface="+mn-lt"/>
                <a:ea typeface="+mn-ea"/>
                <a:cs typeface="+mn-cs"/>
                <a:sym typeface="Arial Narrow"/>
              </a:defRPr>
            </a:pPr>
            <a:endParaRPr lang="ru-RU" sz="3000" b="1" dirty="0"/>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3"/>
          <a:stretch>
            <a:fillRect/>
          </a:stretch>
        </p:blipFill>
        <p:spPr>
          <a:xfrm>
            <a:off x="613303" y="274237"/>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A050CABD-9B99-4946-889B-F4C9BD752A0A}"/>
              </a:ext>
            </a:extLst>
          </p:cNvPr>
          <p:cNvGraphicFramePr/>
          <p:nvPr>
            <p:extLst>
              <p:ext uri="{D42A27DB-BD31-4B8C-83A1-F6EECF244321}">
                <p14:modId xmlns:p14="http://schemas.microsoft.com/office/powerpoint/2010/main" val="4181073079"/>
              </p:ext>
            </p:extLst>
          </p:nvPr>
        </p:nvGraphicFramePr>
        <p:xfrm>
          <a:off x="527989" y="1340536"/>
          <a:ext cx="11350395" cy="513953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1681385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2EE043D-3B45-4940-8EF0-EF5F5D74C1F8}"/>
              </a:ext>
            </a:extLst>
          </p:cNvPr>
          <p:cNvSpPr txBox="1"/>
          <p:nvPr/>
        </p:nvSpPr>
        <p:spPr>
          <a:xfrm>
            <a:off x="1438993" y="1607302"/>
            <a:ext cx="9115518" cy="2308324"/>
          </a:xfrm>
          <a:prstGeom prst="rect">
            <a:avLst/>
          </a:prstGeom>
          <a:noFill/>
        </p:spPr>
        <p:txBody>
          <a:bodyPr wrap="square" numCol="2" rtlCol="0">
            <a:spAutoFit/>
          </a:bodyPr>
          <a:lstStyle/>
          <a:p>
            <a:r>
              <a:rPr lang="ru-RU" sz="2400" b="1" i="1" dirty="0">
                <a:solidFill>
                  <a:schemeClr val="accent1">
                    <a:lumMod val="50000"/>
                  </a:schemeClr>
                </a:solidFill>
                <a:latin typeface="Times New Roman" panose="02020603050405020304" pitchFamily="18" charset="0"/>
                <a:cs typeface="Times New Roman" panose="02020603050405020304" pitchFamily="18" charset="0"/>
              </a:rPr>
              <a:t>А. Пушкин </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Тоска любви Татьяну гонит,</a:t>
            </a:r>
            <a:br>
              <a:rPr lang="ru-RU" sz="2400" dirty="0">
                <a:solidFill>
                  <a:schemeClr val="accent1">
                    <a:lumMod val="50000"/>
                  </a:schemeClr>
                </a:solidFill>
                <a:latin typeface="Times New Roman" panose="02020603050405020304" pitchFamily="18" charset="0"/>
                <a:cs typeface="Times New Roman" panose="02020603050405020304" pitchFamily="18" charset="0"/>
              </a:rPr>
            </a:br>
            <a:r>
              <a:rPr lang="ru-RU" sz="2400" dirty="0">
                <a:solidFill>
                  <a:schemeClr val="accent1">
                    <a:lumMod val="50000"/>
                  </a:schemeClr>
                </a:solidFill>
                <a:latin typeface="Times New Roman" panose="02020603050405020304" pitchFamily="18" charset="0"/>
                <a:cs typeface="Times New Roman" panose="02020603050405020304" pitchFamily="18" charset="0"/>
              </a:rPr>
              <a:t>И в сад идет она грустить, </a:t>
            </a:r>
            <a:br>
              <a:rPr lang="ru-RU" sz="2400" dirty="0">
                <a:solidFill>
                  <a:schemeClr val="accent1">
                    <a:lumMod val="50000"/>
                  </a:schemeClr>
                </a:solidFill>
                <a:latin typeface="Times New Roman" panose="02020603050405020304" pitchFamily="18" charset="0"/>
                <a:cs typeface="Times New Roman" panose="02020603050405020304" pitchFamily="18" charset="0"/>
              </a:rPr>
            </a:br>
            <a:r>
              <a:rPr lang="ru-RU" sz="2400" dirty="0">
                <a:solidFill>
                  <a:schemeClr val="accent1">
                    <a:lumMod val="50000"/>
                  </a:schemeClr>
                </a:solidFill>
                <a:latin typeface="Times New Roman" panose="02020603050405020304" pitchFamily="18" charset="0"/>
                <a:cs typeface="Times New Roman" panose="02020603050405020304" pitchFamily="18" charset="0"/>
              </a:rPr>
              <a:t>И вдруг недвижны очи клонит,</a:t>
            </a:r>
            <a:br>
              <a:rPr lang="ru-RU" sz="2400" dirty="0">
                <a:solidFill>
                  <a:schemeClr val="accent1">
                    <a:lumMod val="50000"/>
                  </a:schemeClr>
                </a:solidFill>
                <a:latin typeface="Times New Roman" panose="02020603050405020304" pitchFamily="18" charset="0"/>
                <a:cs typeface="Times New Roman" panose="02020603050405020304" pitchFamily="18" charset="0"/>
              </a:rPr>
            </a:br>
            <a:r>
              <a:rPr lang="ru-RU" sz="2400" dirty="0">
                <a:solidFill>
                  <a:schemeClr val="accent1">
                    <a:lumMod val="50000"/>
                  </a:schemeClr>
                </a:solidFill>
                <a:latin typeface="Times New Roman" panose="02020603050405020304" pitchFamily="18" charset="0"/>
                <a:cs typeface="Times New Roman" panose="02020603050405020304" pitchFamily="18" charset="0"/>
              </a:rPr>
              <a:t>И лень ей далее ступить.</a:t>
            </a: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r>
              <a:rPr lang="ru-RU" sz="2400" b="1" i="1" dirty="0">
                <a:solidFill>
                  <a:schemeClr val="accent1">
                    <a:lumMod val="50000"/>
                  </a:schemeClr>
                </a:solidFill>
                <a:latin typeface="Times New Roman" panose="02020603050405020304" pitchFamily="18" charset="0"/>
                <a:cs typeface="Times New Roman" panose="02020603050405020304" pitchFamily="18" charset="0"/>
              </a:rPr>
              <a:t>А. Дударь</a:t>
            </a:r>
            <a:br>
              <a:rPr lang="ru-RU" sz="2400" dirty="0">
                <a:solidFill>
                  <a:schemeClr val="accent1">
                    <a:lumMod val="50000"/>
                  </a:schemeClr>
                </a:solidFill>
                <a:latin typeface="Times New Roman" panose="02020603050405020304" pitchFamily="18" charset="0"/>
                <a:cs typeface="Times New Roman" panose="02020603050405020304" pitchFamily="18" charset="0"/>
              </a:rPr>
            </a:br>
            <a:r>
              <a:rPr lang="ru-RU" sz="2400" dirty="0">
                <a:solidFill>
                  <a:schemeClr val="accent1">
                    <a:lumMod val="50000"/>
                  </a:schemeClr>
                </a:solidFill>
                <a:latin typeface="Times New Roman" panose="02020603050405020304" pitchFamily="18" charset="0"/>
                <a:cs typeface="Times New Roman" panose="02020603050405020304" pitchFamily="18" charset="0"/>
              </a:rPr>
              <a:t>Тацяну гоніць сум кахання,</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У сад ідзе яна тужыць,</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Схіляе вочы нечакана,</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І ўжо ёй лень далей ступіць.</a:t>
            </a:r>
            <a:endParaRPr lang="ru-RU"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8F7BBDC-2C77-4C12-81FD-C82D1F79CBA1}"/>
              </a:ext>
            </a:extLst>
          </p:cNvPr>
          <p:cNvSpPr txBox="1"/>
          <p:nvPr/>
        </p:nvSpPr>
        <p:spPr>
          <a:xfrm>
            <a:off x="1538241" y="4313352"/>
            <a:ext cx="9115518" cy="2308324"/>
          </a:xfrm>
          <a:prstGeom prst="rect">
            <a:avLst/>
          </a:prstGeom>
          <a:noFill/>
        </p:spPr>
        <p:txBody>
          <a:bodyPr wrap="square" numCol="2" rtlCol="0">
            <a:spAutoFit/>
          </a:bodyPr>
          <a:lstStyle/>
          <a:p>
            <a:r>
              <a:rPr lang="be-BY" sz="2400" b="1" i="1" dirty="0">
                <a:solidFill>
                  <a:schemeClr val="accent1">
                    <a:lumMod val="50000"/>
                  </a:schemeClr>
                </a:solidFill>
                <a:latin typeface="Times New Roman" panose="02020603050405020304" pitchFamily="18" charset="0"/>
                <a:cs typeface="Times New Roman" panose="02020603050405020304" pitchFamily="18" charset="0"/>
              </a:rPr>
              <a:t>А. Куляшоў </a:t>
            </a:r>
          </a:p>
          <a:p>
            <a:r>
              <a:rPr lang="be-BY" sz="2400" dirty="0">
                <a:solidFill>
                  <a:schemeClr val="accent1">
                    <a:lumMod val="50000"/>
                  </a:schemeClr>
                </a:solidFill>
                <a:latin typeface="Times New Roman" panose="02020603050405020304" pitchFamily="18" charset="0"/>
                <a:cs typeface="Times New Roman" panose="02020603050405020304" pitchFamily="18" charset="0"/>
              </a:rPr>
              <a:t>Тацяну гоніць сум дзявочы,</a:t>
            </a:r>
          </a:p>
          <a:p>
            <a:r>
              <a:rPr lang="be-BY" sz="2400" dirty="0">
                <a:solidFill>
                  <a:schemeClr val="accent1">
                    <a:lumMod val="50000"/>
                  </a:schemeClr>
                </a:solidFill>
                <a:latin typeface="Times New Roman" panose="02020603050405020304" pitchFamily="18" charset="0"/>
                <a:cs typeface="Times New Roman" panose="02020603050405020304" pitchFamily="18" charset="0"/>
              </a:rPr>
              <a:t>Яна ад суму ў сад бяжыць…</a:t>
            </a:r>
            <a:br>
              <a:rPr lang="be-BY" sz="2400" dirty="0">
                <a:solidFill>
                  <a:schemeClr val="accent1">
                    <a:lumMod val="50000"/>
                  </a:schemeClr>
                </a:solidFill>
                <a:latin typeface="Times New Roman" panose="02020603050405020304" pitchFamily="18" charset="0"/>
                <a:cs typeface="Times New Roman" panose="02020603050405020304" pitchFamily="18" charset="0"/>
              </a:rPr>
            </a:br>
            <a:r>
              <a:rPr lang="be-BY" sz="2400" dirty="0">
                <a:solidFill>
                  <a:schemeClr val="accent1">
                    <a:lumMod val="50000"/>
                  </a:schemeClr>
                </a:solidFill>
                <a:latin typeface="Times New Roman" panose="02020603050405020304" pitchFamily="18" charset="0"/>
                <a:cs typeface="Times New Roman" panose="02020603050405020304" pitchFamily="18" charset="0"/>
              </a:rPr>
              <a:t>І раптам апускае вочы,</a:t>
            </a:r>
          </a:p>
          <a:p>
            <a:r>
              <a:rPr lang="be-BY" sz="2400" dirty="0">
                <a:solidFill>
                  <a:schemeClr val="accent1">
                    <a:lumMod val="50000"/>
                  </a:schemeClr>
                </a:solidFill>
                <a:latin typeface="Times New Roman" panose="02020603050405020304" pitchFamily="18" charset="0"/>
                <a:cs typeface="Times New Roman" panose="02020603050405020304" pitchFamily="18" charset="0"/>
              </a:rPr>
              <a:t>І крок адзін ёй лень ступіць.</a:t>
            </a: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1" i="1"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Н. Арсеньнева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Туга каханьня Таню гоніць,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І ў сад ідзе яна тужыць,</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І галаву схіляе сонна,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Нібы лянуючыся жыць.  </a:t>
            </a:r>
            <a:endParaRPr kumimoji="0" lang="ru-RU"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endParaRPr>
          </a:p>
          <a:p>
            <a:endParaRPr lang="ru-RU" dirty="0"/>
          </a:p>
        </p:txBody>
      </p:sp>
      <p:pic>
        <p:nvPicPr>
          <p:cNvPr id="7" name="Изображение" descr="Изображение">
            <a:extLst>
              <a:ext uri="{FF2B5EF4-FFF2-40B4-BE49-F238E27FC236}">
                <a16:creationId xmlns:a16="http://schemas.microsoft.com/office/drawing/2014/main" id="{34E3C5ED-CFDE-46ED-B508-C3CA56AF3A11}"/>
              </a:ext>
            </a:extLst>
          </p:cNvPr>
          <p:cNvPicPr>
            <a:picLocks noChangeAspect="1"/>
          </p:cNvPicPr>
          <p:nvPr/>
        </p:nvPicPr>
        <p:blipFill>
          <a:blip r:embed="rId2"/>
          <a:stretch>
            <a:fillRect/>
          </a:stretch>
        </p:blipFill>
        <p:spPr>
          <a:xfrm>
            <a:off x="613303" y="255384"/>
            <a:ext cx="599790" cy="599790"/>
          </a:xfrm>
          <a:prstGeom prst="rect">
            <a:avLst/>
          </a:prstGeom>
          <a:ln w="12700">
            <a:miter lim="400000"/>
          </a:ln>
        </p:spPr>
      </p:pic>
      <p:sp>
        <p:nvSpPr>
          <p:cNvPr id="8" name="Линия">
            <a:extLst>
              <a:ext uri="{FF2B5EF4-FFF2-40B4-BE49-F238E27FC236}">
                <a16:creationId xmlns:a16="http://schemas.microsoft.com/office/drawing/2014/main" id="{C5E20551-1568-4FEA-BCF2-7E687DC2CA04}"/>
              </a:ext>
            </a:extLst>
          </p:cNvPr>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Tree>
    <p:extLst>
      <p:ext uri="{BB962C8B-B14F-4D97-AF65-F5344CB8AC3E}">
        <p14:creationId xmlns:p14="http://schemas.microsoft.com/office/powerpoint/2010/main" val="94524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BB7EBF-50E7-4524-A9FB-E5B7600627FA}"/>
              </a:ext>
            </a:extLst>
          </p:cNvPr>
          <p:cNvSpPr txBox="1"/>
          <p:nvPr/>
        </p:nvSpPr>
        <p:spPr>
          <a:xfrm>
            <a:off x="1538241" y="1859340"/>
            <a:ext cx="9115518" cy="3416320"/>
          </a:xfrm>
          <a:prstGeom prst="rect">
            <a:avLst/>
          </a:prstGeom>
          <a:noFill/>
        </p:spPr>
        <p:txBody>
          <a:bodyPr wrap="square" numCol="2" rtlCol="0">
            <a:spAutoFit/>
          </a:bodyPr>
          <a:lstStyle/>
          <a:p>
            <a:r>
              <a:rPr lang="ru-RU" sz="2400" b="1" i="1" dirty="0">
                <a:solidFill>
                  <a:schemeClr val="accent1">
                    <a:lumMod val="50000"/>
                  </a:schemeClr>
                </a:solidFill>
                <a:latin typeface="Times New Roman" panose="02020603050405020304" pitchFamily="18" charset="0"/>
                <a:cs typeface="Times New Roman" panose="02020603050405020304" pitchFamily="18" charset="0"/>
              </a:rPr>
              <a:t>А. Пушкин </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По имени Владимир Ленской,</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С душою прямо геттингенской,</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Красавец, в полном цвете лет,</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Поклонник Канта и поэт.</a:t>
            </a: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b="1" i="1" dirty="0">
              <a:solidFill>
                <a:schemeClr val="accent1">
                  <a:lumMod val="50000"/>
                </a:schemeClr>
              </a:solidFill>
              <a:latin typeface="Times New Roman" panose="02020603050405020304" pitchFamily="18" charset="0"/>
              <a:cs typeface="Times New Roman" panose="02020603050405020304" pitchFamily="18" charset="0"/>
            </a:endParaRPr>
          </a:p>
          <a:p>
            <a:r>
              <a:rPr lang="ru-RU" sz="2400" b="1" i="1" dirty="0">
                <a:solidFill>
                  <a:schemeClr val="accent1">
                    <a:lumMod val="50000"/>
                  </a:schemeClr>
                </a:solidFill>
                <a:latin typeface="Times New Roman" panose="02020603050405020304" pitchFamily="18" charset="0"/>
                <a:cs typeface="Times New Roman" panose="02020603050405020304" pitchFamily="18" charset="0"/>
              </a:rPr>
              <a:t>А. Дударь</a:t>
            </a:r>
          </a:p>
          <a:p>
            <a:endParaRPr lang="ru-RU" sz="2400" b="1" i="1" dirty="0">
              <a:solidFill>
                <a:schemeClr val="accent1">
                  <a:lumMod val="50000"/>
                </a:schemeClr>
              </a:solidFill>
              <a:latin typeface="Times New Roman" panose="02020603050405020304" pitchFamily="18" charset="0"/>
              <a:cs typeface="Times New Roman" panose="02020603050405020304" pitchFamily="18" charset="0"/>
            </a:endParaRPr>
          </a:p>
          <a:p>
            <a:r>
              <a:rPr lang="ru-RU" sz="2400" dirty="0">
                <a:solidFill>
                  <a:schemeClr val="accent1">
                    <a:lumMod val="50000"/>
                  </a:schemeClr>
                </a:solidFill>
                <a:latin typeface="Times New Roman" panose="02020603050405020304" pitchFamily="18" charset="0"/>
                <a:cs typeface="Times New Roman" panose="02020603050405020304" pitchFamily="18" charset="0"/>
              </a:rPr>
              <a:t>Эти строки в переводе отсутствуют</a:t>
            </a:r>
            <a:endParaRPr lang="ru-RU" sz="2400" b="1" i="1"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b="1" i="1" dirty="0">
              <a:solidFill>
                <a:schemeClr val="accent1">
                  <a:lumMod val="50000"/>
                </a:schemeClr>
              </a:solidFill>
              <a:latin typeface="Times New Roman" panose="02020603050405020304" pitchFamily="18" charset="0"/>
              <a:cs typeface="Times New Roman" panose="02020603050405020304" pitchFamily="18" charset="0"/>
            </a:endParaRPr>
          </a:p>
          <a:p>
            <a:endParaRPr lang="ru-RU"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CB657B1-66C8-4DFE-8334-761A66B9513C}"/>
              </a:ext>
            </a:extLst>
          </p:cNvPr>
          <p:cNvSpPr txBox="1"/>
          <p:nvPr/>
        </p:nvSpPr>
        <p:spPr>
          <a:xfrm>
            <a:off x="1538241" y="4313352"/>
            <a:ext cx="9115518" cy="3046988"/>
          </a:xfrm>
          <a:prstGeom prst="rect">
            <a:avLst/>
          </a:prstGeom>
          <a:noFill/>
        </p:spPr>
        <p:txBody>
          <a:bodyPr wrap="square" numCol="2" rtlCol="0">
            <a:spAutoFit/>
          </a:bodyPr>
          <a:lstStyle/>
          <a:p>
            <a:r>
              <a:rPr lang="be-BY" sz="2400" b="1" i="1" dirty="0">
                <a:solidFill>
                  <a:schemeClr val="accent1">
                    <a:lumMod val="50000"/>
                  </a:schemeClr>
                </a:solidFill>
                <a:latin typeface="Times New Roman" panose="02020603050405020304" pitchFamily="18" charset="0"/>
                <a:cs typeface="Times New Roman" panose="02020603050405020304" pitchFamily="18" charset="0"/>
              </a:rPr>
              <a:t>А. Куляшоў </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Яго імя Владзімір Ленскі,</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Душою – вучань гетынгенскі,</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У росквіце юнацкіх лет,</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Прыхільнік Канта і паэт.</a:t>
            </a: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1" i="1"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Н. Арсеньнева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rPr>
              <a:t>Па йменьні - Уладзімер Ленскі,</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rPr>
              <a:t>Із духам проста гэтынгенскім,</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rPr>
              <a:t>Прыгожы, быццам макаў цьвет</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rPr>
              <a:t>Прыхільнік Канта... і паэт.</a:t>
            </a:r>
          </a:p>
          <a:p>
            <a:endParaRPr lang="ru-RU" dirty="0"/>
          </a:p>
        </p:txBody>
      </p:sp>
      <p:pic>
        <p:nvPicPr>
          <p:cNvPr id="7" name="Изображение" descr="Изображение">
            <a:extLst>
              <a:ext uri="{FF2B5EF4-FFF2-40B4-BE49-F238E27FC236}">
                <a16:creationId xmlns:a16="http://schemas.microsoft.com/office/drawing/2014/main" id="{EFFD8442-E10D-47D4-A5AB-DE08B18D83C9}"/>
              </a:ext>
            </a:extLst>
          </p:cNvPr>
          <p:cNvPicPr>
            <a:picLocks noChangeAspect="1"/>
          </p:cNvPicPr>
          <p:nvPr/>
        </p:nvPicPr>
        <p:blipFill>
          <a:blip r:embed="rId2"/>
          <a:stretch>
            <a:fillRect/>
          </a:stretch>
        </p:blipFill>
        <p:spPr>
          <a:xfrm>
            <a:off x="613303" y="255384"/>
            <a:ext cx="599790" cy="599790"/>
          </a:xfrm>
          <a:prstGeom prst="rect">
            <a:avLst/>
          </a:prstGeom>
          <a:ln w="12700">
            <a:miter lim="400000"/>
          </a:ln>
        </p:spPr>
      </p:pic>
      <p:sp>
        <p:nvSpPr>
          <p:cNvPr id="8" name="Линия">
            <a:extLst>
              <a:ext uri="{FF2B5EF4-FFF2-40B4-BE49-F238E27FC236}">
                <a16:creationId xmlns:a16="http://schemas.microsoft.com/office/drawing/2014/main" id="{FB3EAD98-04B8-405B-8E7B-3BFC7E17D564}"/>
              </a:ext>
            </a:extLst>
          </p:cNvPr>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Tree>
    <p:extLst>
      <p:ext uri="{BB962C8B-B14F-4D97-AF65-F5344CB8AC3E}">
        <p14:creationId xmlns:p14="http://schemas.microsoft.com/office/powerpoint/2010/main" val="756260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082992" y="33760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 3 «Ритмика перевода Дударя на фоне белорусского стиха» </a:t>
            </a:r>
          </a:p>
          <a:p>
            <a:pPr>
              <a:defRPr sz="4200">
                <a:solidFill>
                  <a:srgbClr val="253957"/>
                </a:solidFill>
                <a:latin typeface="+mn-lt"/>
                <a:ea typeface="+mn-ea"/>
                <a:cs typeface="+mn-cs"/>
                <a:sym typeface="Arial Narrow"/>
              </a:defRPr>
            </a:pPr>
            <a:r>
              <a:rPr lang="ru-RU" sz="2400" b="1" dirty="0"/>
              <a:t>(профили ударности)</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8" name="Диаграмма 7">
            <a:extLst>
              <a:ext uri="{FF2B5EF4-FFF2-40B4-BE49-F238E27FC236}">
                <a16:creationId xmlns:a16="http://schemas.microsoft.com/office/drawing/2014/main" id="{A0B08B79-5985-23B6-31EE-95E66F561396}"/>
              </a:ext>
            </a:extLst>
          </p:cNvPr>
          <p:cNvGraphicFramePr/>
          <p:nvPr>
            <p:extLst>
              <p:ext uri="{D42A27DB-BD31-4B8C-83A1-F6EECF244321}">
                <p14:modId xmlns:p14="http://schemas.microsoft.com/office/powerpoint/2010/main" val="1300053165"/>
              </p:ext>
            </p:extLst>
          </p:nvPr>
        </p:nvGraphicFramePr>
        <p:xfrm>
          <a:off x="3724045" y="1382725"/>
          <a:ext cx="8366658" cy="493025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2B0A4DDF-AFA3-21AD-625B-92FC8734C7B0}"/>
              </a:ext>
            </a:extLst>
          </p:cNvPr>
          <p:cNvSpPr txBox="1"/>
          <p:nvPr/>
        </p:nvSpPr>
        <p:spPr>
          <a:xfrm>
            <a:off x="0" y="1561298"/>
            <a:ext cx="3650570" cy="44531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Дударя</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a:t>
            </a:r>
            <a:r>
              <a:rPr lang="ru-RU" sz="2000" dirty="0">
                <a:solidFill>
                  <a:srgbClr val="000000"/>
                </a:solidFill>
                <a:ea typeface="+mj-ea"/>
                <a:cs typeface="+mj-cs"/>
                <a:sym typeface="Helvetica Light"/>
              </a:rPr>
              <a:t>ти произведений Дударя (1925-1928 гг.)</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(0,813 – 0,922 – 0,430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 </a:t>
            </a:r>
            <a:r>
              <a:rPr kumimoji="0" lang="ru-RU" sz="2000" b="0" i="0" u="none" strike="noStrike" cap="none" spc="0" normalizeH="0" baseline="0" dirty="0">
                <a:ln>
                  <a:noFill/>
                </a:ln>
                <a:solidFill>
                  <a:srgbClr val="000000"/>
                </a:solidFill>
                <a:effectLst/>
                <a:uFillTx/>
                <a:ea typeface="+mj-ea"/>
                <a:cs typeface="+mj-cs"/>
                <a:sym typeface="Helvetica Light"/>
              </a:rPr>
              <a:t>периода развития белорусского ямба</a:t>
            </a:r>
            <a:r>
              <a:rPr kumimoji="0" lang="pl-PL" sz="2000" b="0" i="0" u="none" strike="noStrike" cap="none" spc="0" normalizeH="0" baseline="0" dirty="0">
                <a:ln>
                  <a:noFill/>
                </a:ln>
                <a:solidFill>
                  <a:srgbClr val="000000"/>
                </a:solidFill>
                <a:effectLst/>
                <a:uFillTx/>
                <a:ea typeface="+mj-ea"/>
                <a:cs typeface="+mj-cs"/>
                <a:sym typeface="Helvetica Light"/>
              </a:rPr>
              <a:t> </a:t>
            </a:r>
            <a:r>
              <a:rPr kumimoji="0" lang="ru-RU" sz="2000" b="0" i="0" u="none" strike="noStrike" cap="none" spc="0" normalizeH="0" baseline="0" dirty="0">
                <a:ln>
                  <a:noFill/>
                </a:ln>
                <a:solidFill>
                  <a:srgbClr val="000000"/>
                </a:solidFill>
                <a:effectLst/>
                <a:uFillTx/>
                <a:ea typeface="+mj-ea"/>
                <a:cs typeface="+mj-cs"/>
                <a:sym typeface="Helvetica Light"/>
              </a:rPr>
              <a:t>(начало </a:t>
            </a:r>
          </a:p>
          <a:p>
            <a:pPr marL="0" marR="0" indent="0" algn="ctr" defTabSz="821531" rtl="0" fontAlgn="auto" latinLnBrk="0" hangingPunct="0">
              <a:lnSpc>
                <a:spcPct val="100000"/>
              </a:lnSpc>
              <a:spcBef>
                <a:spcPts val="0"/>
              </a:spcBef>
              <a:spcAft>
                <a:spcPts val="0"/>
              </a:spcAft>
              <a:buClrTx/>
              <a:buSzTx/>
              <a:buFontTx/>
              <a:buNone/>
              <a:tabLst/>
            </a:pPr>
            <a:r>
              <a:rPr kumimoji="0" lang="pl-PL" sz="2000" b="0" i="0" u="none" strike="noStrike" cap="none" spc="0" normalizeH="0" baseline="0" dirty="0">
                <a:ln>
                  <a:noFill/>
                </a:ln>
                <a:solidFill>
                  <a:srgbClr val="000000"/>
                </a:solidFill>
                <a:effectLst/>
                <a:uFillTx/>
                <a:ea typeface="+mj-ea"/>
                <a:cs typeface="+mj-cs"/>
                <a:sym typeface="Helvetica Light"/>
              </a:rPr>
              <a:t>XX</a:t>
            </a:r>
            <a:r>
              <a:rPr kumimoji="0" lang="ru-RU" sz="2000" b="0" i="0" u="none" strike="noStrike" cap="none" spc="0" normalizeH="0" baseline="0" dirty="0">
                <a:ln>
                  <a:noFill/>
                </a:ln>
                <a:solidFill>
                  <a:srgbClr val="000000"/>
                </a:solidFill>
                <a:effectLst/>
                <a:uFillTx/>
                <a:ea typeface="+mj-ea"/>
                <a:cs typeface="+mj-cs"/>
                <a:sym typeface="Helvetica Light"/>
              </a:rPr>
              <a:t> в.</a:t>
            </a:r>
            <a:r>
              <a:rPr kumimoji="0" lang="pl-PL" sz="2000" b="0" i="0" u="none" strike="noStrike" cap="none" spc="0" normalizeH="0" baseline="0" dirty="0">
                <a:ln>
                  <a:noFill/>
                </a:ln>
                <a:solidFill>
                  <a:srgbClr val="000000"/>
                </a:solidFill>
                <a:effectLst/>
                <a:uFillTx/>
                <a:ea typeface="+mj-ea"/>
                <a:cs typeface="+mj-cs"/>
                <a:sym typeface="Helvetica Light"/>
              </a:rPr>
              <a:t> – </a:t>
            </a:r>
            <a:r>
              <a:rPr kumimoji="0" lang="ru-RU" sz="2000" b="0" i="0" u="none" strike="noStrike" cap="none" spc="0" normalizeH="0" baseline="0" dirty="0">
                <a:ln>
                  <a:noFill/>
                </a:ln>
                <a:solidFill>
                  <a:srgbClr val="000000"/>
                </a:solidFill>
                <a:effectLst/>
                <a:uFillTx/>
                <a:ea typeface="+mj-ea"/>
                <a:cs typeface="+mj-cs"/>
                <a:sym typeface="Helvetica Light"/>
              </a:rPr>
              <a:t>30-е </a:t>
            </a:r>
            <a:r>
              <a:rPr kumimoji="0" lang="pl-PL" sz="2000" b="0" i="0" u="none" strike="noStrike" cap="none" spc="0" normalizeH="0" baseline="0" dirty="0">
                <a:ln>
                  <a:noFill/>
                </a:ln>
                <a:solidFill>
                  <a:srgbClr val="000000"/>
                </a:solidFill>
                <a:effectLst/>
                <a:uFillTx/>
                <a:ea typeface="+mj-ea"/>
                <a:cs typeface="+mj-cs"/>
                <a:sym typeface="Helvetica Light"/>
              </a:rPr>
              <a:t>XX </a:t>
            </a:r>
            <a:r>
              <a:rPr kumimoji="0" lang="ru-RU" sz="2000" b="0" i="0" u="none" strike="noStrike" cap="none" spc="0" normalizeH="0" baseline="0" dirty="0">
                <a:ln>
                  <a:noFill/>
                </a:ln>
                <a:solidFill>
                  <a:srgbClr val="000000"/>
                </a:solidFill>
                <a:effectLst/>
                <a:uFillTx/>
                <a:ea typeface="+mj-ea"/>
                <a:cs typeface="+mj-cs"/>
                <a:sym typeface="Helvetica Light"/>
              </a:rPr>
              <a:t>в.)</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(0,830 – 0,970 – 0,430 – 1,000)</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spTree>
    <p:extLst>
      <p:ext uri="{BB962C8B-B14F-4D97-AF65-F5344CB8AC3E}">
        <p14:creationId xmlns:p14="http://schemas.microsoft.com/office/powerpoint/2010/main" val="219392353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213093" y="293090"/>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4 «Ритмика перевода Кулешова на фоне белорусского стиха» </a:t>
            </a:r>
          </a:p>
          <a:p>
            <a:pPr>
              <a:defRPr sz="4200">
                <a:solidFill>
                  <a:srgbClr val="253957"/>
                </a:solidFill>
                <a:latin typeface="+mn-lt"/>
                <a:ea typeface="+mn-ea"/>
                <a:cs typeface="+mn-cs"/>
                <a:sym typeface="Arial Narrow"/>
              </a:defRPr>
            </a:pPr>
            <a:r>
              <a:rPr lang="ru-RU" sz="2400" b="1" dirty="0"/>
              <a:t>(профили ударности)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13303" y="1061056"/>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1579440"/>
            <a:ext cx="3650570" cy="47609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Кулешова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(0,819 – 0,824 – 0,443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a:t>
            </a:r>
            <a:r>
              <a:rPr lang="ru-RU" sz="2000" dirty="0">
                <a:solidFill>
                  <a:srgbClr val="000000"/>
                </a:solidFill>
                <a:ea typeface="+mj-ea"/>
                <a:cs typeface="+mj-cs"/>
                <a:sym typeface="Helvetica Light"/>
              </a:rPr>
              <a:t>рамочный</a:t>
            </a:r>
            <a:r>
              <a:rPr kumimoji="0" lang="ru-RU" sz="2000" b="0" i="0" u="none" strike="noStrike" cap="none" spc="0" normalizeH="0" baseline="0" dirty="0">
                <a:ln>
                  <a:noFill/>
                </a:ln>
                <a:solidFill>
                  <a:srgbClr val="000000"/>
                </a:solidFill>
                <a:effectLst/>
                <a:uFillTx/>
                <a:ea typeface="+mj-ea"/>
                <a:cs typeface="+mj-cs"/>
                <a:sym typeface="Helvetica Light"/>
              </a:rPr>
              <a:t> профиль ударнос</a:t>
            </a:r>
            <a:r>
              <a:rPr lang="ru-RU" sz="2000" dirty="0">
                <a:solidFill>
                  <a:srgbClr val="000000"/>
                </a:solidFill>
                <a:ea typeface="+mj-ea"/>
                <a:cs typeface="+mj-cs"/>
                <a:sym typeface="Helvetica Light"/>
              </a:rPr>
              <a:t>ти произведений Кулешова (1941-1961 гг.)</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86</a:t>
            </a:r>
            <a:r>
              <a:rPr lang="ru-RU" sz="2000" dirty="0">
                <a:solidFill>
                  <a:srgbClr val="000000"/>
                </a:solidFill>
                <a:ea typeface="+mj-ea"/>
                <a:cs typeface="+mj-cs"/>
                <a:sym typeface="Helvetica Light"/>
              </a:rPr>
              <a:t>5 – 0,</a:t>
            </a:r>
            <a:r>
              <a:rPr lang="pl-PL" sz="2000" dirty="0">
                <a:solidFill>
                  <a:srgbClr val="000000"/>
                </a:solidFill>
                <a:ea typeface="+mj-ea"/>
                <a:cs typeface="+mj-cs"/>
                <a:sym typeface="Helvetica Light"/>
              </a:rPr>
              <a:t>7</a:t>
            </a:r>
            <a:r>
              <a:rPr lang="ru-RU" sz="2000" dirty="0">
                <a:solidFill>
                  <a:srgbClr val="000000"/>
                </a:solidFill>
                <a:ea typeface="+mj-ea"/>
                <a:cs typeface="+mj-cs"/>
                <a:sym typeface="Helvetica Light"/>
              </a:rPr>
              <a:t>72 – 0,</a:t>
            </a:r>
            <a:r>
              <a:rPr lang="pl-PL" sz="2000" dirty="0">
                <a:solidFill>
                  <a:srgbClr val="000000"/>
                </a:solidFill>
                <a:ea typeface="+mj-ea"/>
                <a:cs typeface="+mj-cs"/>
                <a:sym typeface="Helvetica Light"/>
              </a:rPr>
              <a:t>56</a:t>
            </a:r>
            <a:r>
              <a:rPr lang="ru-RU" sz="2000" dirty="0">
                <a:solidFill>
                  <a:srgbClr val="000000"/>
                </a:solidFill>
                <a:ea typeface="+mj-ea"/>
                <a:cs typeface="+mj-cs"/>
                <a:sym typeface="Helvetica Light"/>
              </a:rPr>
              <a:t>4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III </a:t>
            </a:r>
            <a:r>
              <a:rPr kumimoji="0" lang="ru-RU" sz="2000" b="0" i="0" u="none" strike="noStrike" cap="none" spc="0" normalizeH="0" baseline="0" dirty="0">
                <a:ln>
                  <a:noFill/>
                </a:ln>
                <a:solidFill>
                  <a:srgbClr val="000000"/>
                </a:solidFill>
                <a:effectLst/>
                <a:uFillTx/>
                <a:ea typeface="+mj-ea"/>
                <a:cs typeface="+mj-cs"/>
                <a:sym typeface="Helvetica Light"/>
              </a:rPr>
              <a:t>периода развития белорусского ямба (40-е </a:t>
            </a:r>
            <a:r>
              <a:rPr kumimoji="0" lang="pl-PL" sz="2000" b="0" i="0" u="none" strike="noStrike" cap="none" spc="0" normalizeH="0" baseline="0" dirty="0">
                <a:ln>
                  <a:noFill/>
                </a:ln>
                <a:solidFill>
                  <a:srgbClr val="000000"/>
                </a:solidFill>
                <a:effectLst/>
                <a:uFillTx/>
                <a:ea typeface="+mj-ea"/>
                <a:cs typeface="+mj-cs"/>
                <a:sym typeface="Helvetica Light"/>
              </a:rPr>
              <a:t>XX </a:t>
            </a:r>
            <a:r>
              <a:rPr kumimoji="0" lang="ru-RU" sz="2000" b="0" i="0" u="none" strike="noStrike" cap="none" spc="0" normalizeH="0" baseline="0" dirty="0">
                <a:ln>
                  <a:noFill/>
                </a:ln>
                <a:solidFill>
                  <a:srgbClr val="000000"/>
                </a:solidFill>
                <a:effectLst/>
                <a:uFillTx/>
                <a:ea typeface="+mj-ea"/>
                <a:cs typeface="+mj-cs"/>
                <a:sym typeface="Helvetica Light"/>
              </a:rPr>
              <a:t>в. – конец </a:t>
            </a:r>
            <a:r>
              <a:rPr kumimoji="0" lang="de-DE" sz="2000" b="0" i="0" u="none" strike="noStrike" cap="none" spc="0" normalizeH="0" baseline="0" dirty="0">
                <a:ln>
                  <a:noFill/>
                </a:ln>
                <a:solidFill>
                  <a:srgbClr val="000000"/>
                </a:solidFill>
                <a:effectLst/>
                <a:uFillTx/>
                <a:ea typeface="+mj-ea"/>
                <a:cs typeface="+mj-cs"/>
                <a:sym typeface="Helvetica Light"/>
              </a:rPr>
              <a:t>XX </a:t>
            </a:r>
            <a:r>
              <a:rPr kumimoji="0" lang="be-BY" sz="2000" b="0" i="0" u="none" strike="noStrike" cap="none" spc="0" normalizeH="0" baseline="0" dirty="0">
                <a:ln>
                  <a:noFill/>
                </a:ln>
                <a:solidFill>
                  <a:srgbClr val="000000"/>
                </a:solidFill>
                <a:effectLst/>
                <a:uFillTx/>
                <a:ea typeface="+mj-ea"/>
                <a:cs typeface="+mj-cs"/>
                <a:sym typeface="Helvetica Light"/>
              </a:rPr>
              <a:t>в. </a:t>
            </a:r>
            <a:r>
              <a:rPr kumimoji="0" lang="ru-RU" sz="2000" b="0" i="0" u="none" strike="noStrike" cap="none" spc="0" normalizeH="0" baseline="0" dirty="0">
                <a:ln>
                  <a:noFill/>
                </a:ln>
                <a:solidFill>
                  <a:srgbClr val="000000"/>
                </a:solidFill>
                <a:effectLst/>
                <a:uFillTx/>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9</a:t>
            </a:r>
            <a:r>
              <a:rPr lang="ru-RU" sz="2000" dirty="0">
                <a:solidFill>
                  <a:srgbClr val="000000"/>
                </a:solidFill>
                <a:ea typeface="+mj-ea"/>
                <a:cs typeface="+mj-cs"/>
                <a:sym typeface="Helvetica Light"/>
              </a:rPr>
              <a:t>00 – 0,</a:t>
            </a:r>
            <a:r>
              <a:rPr lang="pl-PL" sz="2000" dirty="0">
                <a:solidFill>
                  <a:srgbClr val="000000"/>
                </a:solidFill>
                <a:ea typeface="+mj-ea"/>
                <a:cs typeface="+mj-cs"/>
                <a:sym typeface="Helvetica Light"/>
              </a:rPr>
              <a:t>81</a:t>
            </a:r>
            <a:r>
              <a:rPr lang="ru-RU" sz="2000" dirty="0">
                <a:solidFill>
                  <a:srgbClr val="000000"/>
                </a:solidFill>
                <a:ea typeface="+mj-ea"/>
                <a:cs typeface="+mj-cs"/>
                <a:sym typeface="Helvetica Light"/>
              </a:rPr>
              <a:t>0 – 0,</a:t>
            </a:r>
            <a:r>
              <a:rPr lang="pl-PL" sz="2000" dirty="0">
                <a:solidFill>
                  <a:srgbClr val="000000"/>
                </a:solidFill>
                <a:ea typeface="+mj-ea"/>
                <a:cs typeface="+mj-cs"/>
                <a:sym typeface="Helvetica Light"/>
              </a:rPr>
              <a:t>61</a:t>
            </a:r>
            <a:r>
              <a:rPr lang="ru-RU" sz="2000" dirty="0">
                <a:solidFill>
                  <a:srgbClr val="000000"/>
                </a:solidFill>
                <a:ea typeface="+mj-ea"/>
                <a:cs typeface="+mj-cs"/>
                <a:sym typeface="Helvetica Light"/>
              </a:rPr>
              <a:t>0 – 1,000)</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1669807530"/>
              </p:ext>
            </p:extLst>
          </p:nvPr>
        </p:nvGraphicFramePr>
        <p:xfrm>
          <a:off x="3854520" y="1281964"/>
          <a:ext cx="7968184" cy="52829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105099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213093" y="252260"/>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5 «Ритмика перевода Хведаровича на фоне оригинала и белорусского стиха» (профили ударности) </a:t>
            </a:r>
          </a:p>
        </p:txBody>
      </p:sp>
      <p:sp>
        <p:nvSpPr>
          <p:cNvPr id="81" name="Заголовок основного текста"/>
          <p:cNvSpPr txBox="1"/>
          <p:nvPr/>
        </p:nvSpPr>
        <p:spPr>
          <a:xfrm>
            <a:off x="86492" y="2295692"/>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1904114"/>
            <a:ext cx="3737062" cy="41453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ctr" defTabSz="821531" hangingPunct="0"/>
            <a:r>
              <a:rPr lang="ru-RU" sz="2000" dirty="0">
                <a:solidFill>
                  <a:srgbClr val="000000"/>
                </a:solidFill>
                <a:ea typeface="+mj-ea"/>
                <a:cs typeface="+mj-cs"/>
                <a:sym typeface="Helvetica Light"/>
              </a:rPr>
              <a:t>Профиль ударности перевода «Кавказского пленника» (1937 г.)</a:t>
            </a:r>
          </a:p>
          <a:p>
            <a:pPr algn="ctr" defTabSz="821531" hangingPunct="0"/>
            <a:r>
              <a:rPr lang="ru-RU" sz="2000" dirty="0">
                <a:solidFill>
                  <a:srgbClr val="000000"/>
                </a:solidFill>
                <a:ea typeface="+mj-ea"/>
                <a:cs typeface="+mj-cs"/>
                <a:sym typeface="Helvetica Light"/>
              </a:rPr>
              <a:t>(0,878 – 0,940 – 0,429 – 1,000)</a:t>
            </a:r>
          </a:p>
          <a:p>
            <a:pPr algn="ctr" defTabSz="821531" hangingPunct="0"/>
            <a:endParaRPr lang="ru-RU" sz="2000" dirty="0">
              <a:solidFill>
                <a:srgbClr val="000000"/>
              </a:solidFill>
              <a:ea typeface="+mj-ea"/>
              <a:cs typeface="+mj-cs"/>
              <a:sym typeface="Helvetica Light"/>
            </a:endParaRPr>
          </a:p>
          <a:p>
            <a:pPr algn="ctr" defTabSz="821531" hangingPunct="0"/>
            <a:r>
              <a:rPr lang="ru-RU" sz="2000" dirty="0">
                <a:solidFill>
                  <a:srgbClr val="000000"/>
                </a:solidFill>
                <a:ea typeface="+mj-ea"/>
                <a:cs typeface="+mj-cs"/>
                <a:sym typeface="Helvetica Light"/>
              </a:rPr>
              <a:t>Профиль ударности «Кавказского пленника» (1820 г.)</a:t>
            </a:r>
          </a:p>
          <a:p>
            <a:pPr algn="ctr" defTabSz="821531" hangingPunct="0"/>
            <a:r>
              <a:rPr lang="ru-RU" sz="2000" dirty="0">
                <a:solidFill>
                  <a:srgbClr val="000000"/>
                </a:solidFill>
                <a:ea typeface="+mj-ea"/>
                <a:cs typeface="+mj-cs"/>
                <a:sym typeface="Helvetica Light"/>
              </a:rPr>
              <a:t>(0,888 – 0,918 – 0,466 – 1,000)</a:t>
            </a:r>
          </a:p>
          <a:p>
            <a:pPr algn="ctr" defTabSz="821531" hangingPunct="0"/>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 </a:t>
            </a:r>
            <a:r>
              <a:rPr kumimoji="0" lang="ru-RU" sz="2000" b="0" i="0" u="none" strike="noStrike" cap="none" spc="0" normalizeH="0" baseline="0" dirty="0">
                <a:ln>
                  <a:noFill/>
                </a:ln>
                <a:solidFill>
                  <a:srgbClr val="000000"/>
                </a:solidFill>
                <a:effectLst/>
                <a:uFillTx/>
                <a:ea typeface="+mj-ea"/>
                <a:cs typeface="+mj-cs"/>
                <a:sym typeface="Helvetica Light"/>
              </a:rPr>
              <a:t>периода развития белорусского ямба</a:t>
            </a:r>
            <a:r>
              <a:rPr kumimoji="0" lang="pl-PL" sz="2000" b="0" i="0" u="none" strike="noStrike" cap="none" spc="0" normalizeH="0" baseline="0" dirty="0">
                <a:ln>
                  <a:noFill/>
                </a:ln>
                <a:solidFill>
                  <a:srgbClr val="000000"/>
                </a:solidFill>
                <a:effectLst/>
                <a:uFillTx/>
                <a:ea typeface="+mj-ea"/>
                <a:cs typeface="+mj-cs"/>
                <a:sym typeface="Helvetica Light"/>
              </a:rPr>
              <a:t> </a:t>
            </a:r>
            <a:r>
              <a:rPr kumimoji="0" lang="ru-RU" sz="2000" b="0" i="0" u="none" strike="noStrike" cap="none" spc="0" normalizeH="0" baseline="0" dirty="0">
                <a:ln>
                  <a:noFill/>
                </a:ln>
                <a:solidFill>
                  <a:srgbClr val="000000"/>
                </a:solidFill>
                <a:effectLst/>
                <a:uFillTx/>
                <a:ea typeface="+mj-ea"/>
                <a:cs typeface="+mj-cs"/>
                <a:sym typeface="Helvetica Light"/>
              </a:rPr>
              <a:t>(начало </a:t>
            </a:r>
          </a:p>
          <a:p>
            <a:pPr marL="0" marR="0" indent="0" algn="ctr" defTabSz="821531" rtl="0" fontAlgn="auto" latinLnBrk="0" hangingPunct="0">
              <a:lnSpc>
                <a:spcPct val="100000"/>
              </a:lnSpc>
              <a:spcBef>
                <a:spcPts val="0"/>
              </a:spcBef>
              <a:spcAft>
                <a:spcPts val="0"/>
              </a:spcAft>
              <a:buClrTx/>
              <a:buSzTx/>
              <a:buFontTx/>
              <a:buNone/>
              <a:tabLst/>
            </a:pPr>
            <a:r>
              <a:rPr kumimoji="0" lang="pl-PL" sz="2000" b="0" i="0" u="none" strike="noStrike" cap="none" spc="0" normalizeH="0" baseline="0" dirty="0">
                <a:ln>
                  <a:noFill/>
                </a:ln>
                <a:solidFill>
                  <a:srgbClr val="000000"/>
                </a:solidFill>
                <a:effectLst/>
                <a:uFillTx/>
                <a:ea typeface="+mj-ea"/>
                <a:cs typeface="+mj-cs"/>
                <a:sym typeface="Helvetica Light"/>
              </a:rPr>
              <a:t>XX</a:t>
            </a:r>
            <a:r>
              <a:rPr kumimoji="0" lang="ru-RU" sz="2000" b="0" i="0" u="none" strike="noStrike" cap="none" spc="0" normalizeH="0" baseline="0" dirty="0">
                <a:ln>
                  <a:noFill/>
                </a:ln>
                <a:solidFill>
                  <a:srgbClr val="000000"/>
                </a:solidFill>
                <a:effectLst/>
                <a:uFillTx/>
                <a:ea typeface="+mj-ea"/>
                <a:cs typeface="+mj-cs"/>
                <a:sym typeface="Helvetica Light"/>
              </a:rPr>
              <a:t> в.</a:t>
            </a:r>
            <a:r>
              <a:rPr kumimoji="0" lang="pl-PL" sz="2000" b="0" i="0" u="none" strike="noStrike" cap="none" spc="0" normalizeH="0" baseline="0" dirty="0">
                <a:ln>
                  <a:noFill/>
                </a:ln>
                <a:solidFill>
                  <a:srgbClr val="000000"/>
                </a:solidFill>
                <a:effectLst/>
                <a:uFillTx/>
                <a:ea typeface="+mj-ea"/>
                <a:cs typeface="+mj-cs"/>
                <a:sym typeface="Helvetica Light"/>
              </a:rPr>
              <a:t> – </a:t>
            </a:r>
            <a:r>
              <a:rPr kumimoji="0" lang="ru-RU" sz="2000" b="0" i="0" u="none" strike="noStrike" cap="none" spc="0" normalizeH="0" baseline="0" dirty="0">
                <a:ln>
                  <a:noFill/>
                </a:ln>
                <a:solidFill>
                  <a:srgbClr val="000000"/>
                </a:solidFill>
                <a:effectLst/>
                <a:uFillTx/>
                <a:ea typeface="+mj-ea"/>
                <a:cs typeface="+mj-cs"/>
                <a:sym typeface="Helvetica Light"/>
              </a:rPr>
              <a:t>30-е </a:t>
            </a:r>
            <a:r>
              <a:rPr kumimoji="0" lang="pl-PL" sz="2000" b="0" i="0" u="none" strike="noStrike" cap="none" spc="0" normalizeH="0" baseline="0" dirty="0">
                <a:ln>
                  <a:noFill/>
                </a:ln>
                <a:solidFill>
                  <a:srgbClr val="000000"/>
                </a:solidFill>
                <a:effectLst/>
                <a:uFillTx/>
                <a:ea typeface="+mj-ea"/>
                <a:cs typeface="+mj-cs"/>
                <a:sym typeface="Helvetica Light"/>
              </a:rPr>
              <a:t>XX </a:t>
            </a:r>
            <a:r>
              <a:rPr kumimoji="0" lang="ru-RU" sz="2000" b="0" i="0" u="none" strike="noStrike" cap="none" spc="0" normalizeH="0" baseline="0" dirty="0">
                <a:ln>
                  <a:noFill/>
                </a:ln>
                <a:solidFill>
                  <a:srgbClr val="000000"/>
                </a:solidFill>
                <a:effectLst/>
                <a:uFillTx/>
                <a:ea typeface="+mj-ea"/>
                <a:cs typeface="+mj-cs"/>
                <a:sym typeface="Helvetica Light"/>
              </a:rPr>
              <a:t>в.)</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(0,830 – 0,970 – 0,430 – 1,000)</a:t>
            </a: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596855360"/>
              </p:ext>
            </p:extLst>
          </p:nvPr>
        </p:nvGraphicFramePr>
        <p:xfrm>
          <a:off x="3998096" y="1210029"/>
          <a:ext cx="7968184" cy="55335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659872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337609"/>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6 «Ритмика перевода Купалы на фоне белорусского стиха»  </a:t>
            </a:r>
          </a:p>
          <a:p>
            <a:pPr>
              <a:defRPr sz="4200">
                <a:solidFill>
                  <a:srgbClr val="253957"/>
                </a:solidFill>
                <a:latin typeface="+mn-lt"/>
                <a:ea typeface="+mn-ea"/>
                <a:cs typeface="+mn-cs"/>
                <a:sym typeface="Arial Narrow"/>
              </a:defRPr>
            </a:pPr>
            <a:r>
              <a:rPr lang="ru-RU" sz="2400" b="1" dirty="0"/>
              <a:t>(профили ударности)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180843"/>
            <a:ext cx="3650570" cy="41453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Профиль ударности перевода (1937 г.)</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 (0,864 – 0,888 – 0,468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algn="ctr" defTabSz="821531" hangingPunct="0"/>
            <a:r>
              <a:rPr lang="ru-RU" sz="2000" dirty="0">
                <a:solidFill>
                  <a:srgbClr val="000000"/>
                </a:solidFill>
                <a:ea typeface="+mj-ea"/>
                <a:cs typeface="+mj-cs"/>
                <a:sym typeface="Helvetica Light"/>
              </a:rPr>
              <a:t>Профиль ударности оригинальных произведений Купалы (1905-1942 гг.)</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(0,880– 0,961 – 0,494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algn="ctr" defTabSz="821531" hangingPunct="0"/>
            <a:r>
              <a:rPr lang="ru-RU" sz="2000" dirty="0">
                <a:solidFill>
                  <a:srgbClr val="000000"/>
                </a:solidFill>
                <a:ea typeface="+mj-ea"/>
                <a:cs typeface="+mj-cs"/>
                <a:sym typeface="Helvetica Light"/>
              </a:rPr>
              <a:t>Профиль ударности «Медного всадника» (1834 г.)</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0,960 – 0,417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790072196"/>
              </p:ext>
            </p:extLst>
          </p:nvPr>
        </p:nvGraphicFramePr>
        <p:xfrm>
          <a:off x="3779106" y="1291321"/>
          <a:ext cx="7968184" cy="53922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9332749"/>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456</TotalTime>
  <Words>1287</Words>
  <Application>Microsoft Office PowerPoint</Application>
  <PresentationFormat>Widescreen</PresentationFormat>
  <Paragraphs>196</Paragraphs>
  <Slides>16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РИТМИЧЕСКИЕ ОСОБЕННОСТИ БЕЛОРУССКИХ ПЕРЕВОДОВ РУССКОЙ КЛАССИЧЕСКОЙ ПОЭЗИИ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Анализ близости ритмических структур перевода Коласа «Полтавы» и оригинала с помощью критерия χ2</vt:lpstr>
      <vt:lpstr>PowerPoint Presentation</vt:lpstr>
      <vt:lpstr>PowerPoint Presentation</vt:lpstr>
      <vt:lpstr>Анализ близости ритмических структур переводов «Демона» и оригинала с помощью критерия χ2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Yakimova</dc:creator>
  <cp:lastModifiedBy>Maria Yakimova</cp:lastModifiedBy>
  <cp:revision>173</cp:revision>
  <dcterms:created xsi:type="dcterms:W3CDTF">2023-11-03T14:29:49Z</dcterms:created>
  <dcterms:modified xsi:type="dcterms:W3CDTF">2024-03-14T19:51:16Z</dcterms:modified>
</cp:coreProperties>
</file>