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F93A0A-67D7-48B4-86F2-253FC185E43D}">
  <a:tblStyle styleId="{01F93A0A-67D7-48B4-86F2-253FC185E4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89EA4F7A-0206-42FA-8A5F-7C1A7CD6C56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A5C0491-8563-4398-B4A8-BD476D21264F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88324BF6-9BF1-4AA9-AC3C-035385078206}" styleName="Table_3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75714be9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75714be9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75714be9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a75714be9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f0b5c99c3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f0b5c99c3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a75714be9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a75714be9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75714be9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75714be9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a75714be9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a75714be9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75714be92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a75714be92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f0b5c99c3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f0b5c99c3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f0b5c99c3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f0b5c99c3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75714be92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a75714be92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75714be9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75714be9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a7b794294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a7b794294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7b794294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7b794294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a75714be9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a75714be9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75714be92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a75714be92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a75714be92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a75714be9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7b794294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7b794294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75714be92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a75714be92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a75714be92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a75714be92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/>
              <a:t>Новые методы анализа ритмических словарей прозы в современной текстологии</a:t>
            </a:r>
            <a:endParaRPr sz="3000"/>
          </a:p>
        </p:txBody>
      </p:sp>
      <p:sp>
        <p:nvSpPr>
          <p:cNvPr id="55" name="Google Shape;55;p13"/>
          <p:cNvSpPr txBox="1"/>
          <p:nvPr/>
        </p:nvSpPr>
        <p:spPr>
          <a:xfrm>
            <a:off x="2205600" y="3064725"/>
            <a:ext cx="4732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 А. Коробко</a:t>
            </a:r>
            <a:endParaRPr sz="2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ints scored" id="103" name="Google Shape;10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5563" y="528562"/>
            <a:ext cx="6612875" cy="40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ints scored" id="108" name="Google Shape;10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8488" y="434300"/>
            <a:ext cx="7067025" cy="43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idx="1" type="body"/>
          </p:nvPr>
        </p:nvSpPr>
        <p:spPr>
          <a:xfrm>
            <a:off x="311700" y="499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В письме к В. В. Пащенко от 14 августа 1891 г. Бунин сообщал о посещении имения своего брата Евгения Алексеевича: «Вышел на крыльцо и увидел, что начинается совсем осенний день. Заря – сероватая, холодная, с легким туманом над первыми зеленями… В саду пахнет „антоновскими“ яблоками… Просто не надышишься! Ты ведь знаешь… Как я люблю осень! У меня не только пропадает всякая ненависть к крепостному времени, но я даже начинаю невольно поэтизировать его…</a:t>
            </a:r>
            <a:r>
              <a:rPr lang="ru">
                <a:solidFill>
                  <a:srgbClr val="292929"/>
                </a:solidFill>
                <a:highlight>
                  <a:schemeClr val="lt1"/>
                </a:highlight>
              </a:rPr>
              <a:t>»</a:t>
            </a:r>
            <a:endParaRPr sz="2100">
              <a:solidFill>
                <a:srgbClr val="292929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Google Shape;118;p25"/>
          <p:cNvGraphicFramePr/>
          <p:nvPr/>
        </p:nvGraphicFramePr>
        <p:xfrm>
          <a:off x="401850" y="583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{CA5C0491-8563-4398-B4A8-BD476D21264F}</a:tableStyleId>
              </a:tblPr>
              <a:tblGrid>
                <a:gridCol w="1634150"/>
                <a:gridCol w="2435800"/>
                <a:gridCol w="2435800"/>
                <a:gridCol w="1834550"/>
              </a:tblGrid>
              <a:tr h="620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Ритмические словари/РС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"Дуэль" (первая глава первого издания, 1541 рс) (1891)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"Дуэль" (первая глава 1899 года)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Дуэль (1891), Чехов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0,0902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0,0910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0,0803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0,1467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0,1470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0,1547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0,1486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0,1470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0,1610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0,0591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0,0579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0,0601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0,1538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0,1539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0,1667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0,1006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0,0972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0,0933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0,0818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0,0810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0,0673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0,0818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0,0854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0,0866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7775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Коэф. баланса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0,0896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0,0935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0,1179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9" name="Google Shape;119;p25"/>
          <p:cNvSpPr txBox="1"/>
          <p:nvPr/>
        </p:nvSpPr>
        <p:spPr>
          <a:xfrm>
            <a:off x="2036000" y="65725"/>
            <a:ext cx="6375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Ритмические словари “Дуэли” (1891) А. П. Чехова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ints scored" id="124" name="Google Shape;12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5500" y="423488"/>
            <a:ext cx="6952978" cy="429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75" y="128938"/>
            <a:ext cx="7906299" cy="488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4454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/>
          <p:nvPr>
            <p:ph idx="1" type="body"/>
          </p:nvPr>
        </p:nvSpPr>
        <p:spPr>
          <a:xfrm>
            <a:off x="311700" y="215925"/>
            <a:ext cx="8520600" cy="45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90500" lvl="0" marL="0" rtl="0" algn="just">
              <a:lnSpc>
                <a:spcPct val="14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Анто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новские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блоки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 Где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-то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 чита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что Ши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ллер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люби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чтобы в его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мнате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лежа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блоки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улежа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вшись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они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свои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|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за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&lt;</a:t>
            </a: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пахом| возбужда&lt;ли| в не&lt;м| тво&lt;рческие| настрое&lt;ния|… Не зна&lt;ю|, наско&lt;лько| справедли&lt;в| э&lt;тот| расска&lt;з|, но вполне&lt;| понима&lt;ю| его&lt;|: изве&lt;стно|, как си&lt;льно| де&lt;йствуют| на на&lt;с| за&lt;пахи|… Е&lt;сть| ве&lt;щи|, кото&lt;рые| прекра&lt;сны| са&lt;ми| по себе&lt;|, но бо&lt;льше| всего&lt;| потому&lt;|, что они&lt;| заставля&lt;ют нас| сильне&lt;е| чу&lt;вствовать| жи&lt;знь|. Красота&lt;| приро&lt;ды|, пе&lt;сня|, му&lt;зыка|, колокола&lt;| в со&lt;лнечное| у&lt;тро|, за&lt;пахи|… За&lt;пахи| осо&lt;бенно| си&lt;льно| де&lt;йствуют| на на&lt;с|, и ме&lt;жду| ни&lt;ми| е&lt;сть| осо&lt;бенно| здоро&lt;вые| и я&lt;ркие|: за&lt;пах| мо&lt;ря|, за&lt;пах| ле&lt;са|, чернозе&lt;ма| весно&lt;ю|, пре&lt;лой| осе&lt;нней| листвы&lt;|, улежа&lt;вшихся| я&lt;блок|… чу&lt;дный| за&lt;пах| кре&lt;пких| анто&lt;новских| я&lt;блок|, со&lt;чных| и всегда&lt;| холо&lt;дных|, па&lt;хнущих| слегка&lt;| ме&lt;дом|, а бо&lt;льше| всего&lt;| осе&lt;нней| све&lt;жестью|!</a:t>
            </a:r>
            <a:endParaRPr sz="1300">
              <a:solidFill>
                <a:srgbClr val="29292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190500" lvl="0" marL="0" rtl="0" algn="just">
              <a:lnSpc>
                <a:spcPct val="14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solidFill>
                  <a:srgbClr val="2929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Садо&lt;вники| та&lt;к| и говоря&lt;т| про ни&lt;х|: „осе&lt;ннее| я&lt;блочко| ру&lt;сское|!“ И я&lt;| с удово&lt;льствием| вспомина&lt;ю| тепе&lt;рь| э&lt;ти| слова&lt;|. Мно&lt;го| хоро&lt;ших| дереве&lt;нских| впечатле&lt;ний| улету&lt;чилось| за после&lt;днее| вре&lt;мя| из мое&lt;й| души&lt;|. Но поро&lt;ю| доста&lt;точно| како&lt;го-нибудь| зву&lt;ка|, лица&lt;|, наме&lt;ка|, чтобы про&lt;шлое| сполна&lt;| охвати&lt;ло| меня&lt;|. Иногда&lt;| на база&lt;ре| услы&lt;шишь| за&lt;пах| се&lt;на| и сра&lt;зу| вспо&lt;мнишь| сеноко&lt;сы|, Петро&lt;вки|, жа&lt;ркие| ле&lt;тние| дни&lt;|, вече&lt;рние| зо&lt;ри|… Иногда&lt;| пахнё&lt;т| в окно&lt;| ваго&lt;на| весе&lt;нним| ве&lt;тром|, сы&lt;ростью| земли&lt;| – и сра&lt;зу| то&lt;чно| помолоде&lt;ешь| на не&lt;сколько| ле&lt;т|…</a:t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43405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{01F93A0A-67D7-48B4-86F2-253FC185E43D}</a:tableStyleId>
              </a:tblPr>
              <a:tblGrid>
                <a:gridCol w="1450900"/>
                <a:gridCol w="2027450"/>
              </a:tblGrid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Средняя частота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0,0794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0,1567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0,1636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0,0660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0,1606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0,0885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0,0102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0,0698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0,0854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0,0192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0,0012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4"/>
          <p:cNvGraphicFramePr/>
          <p:nvPr/>
        </p:nvGraphicFramePr>
        <p:xfrm>
          <a:off x="4505950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{01F93A0A-67D7-48B4-86F2-253FC185E43D}</a:tableStyleId>
              </a:tblPr>
              <a:tblGrid>
                <a:gridCol w="1838575"/>
                <a:gridCol w="2569200"/>
              </a:tblGrid>
              <a:tr h="519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0,0132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0,0360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0,0221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0,0105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Редкие РС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0,0176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96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Ср. длина РС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2,9412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31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Сумма частот центростремительных РС (1.1; 2.1; 2.2; 3.2)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0,5539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427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Коэф. баланса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0,0983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/>
          <p:nvPr/>
        </p:nvSpPr>
        <p:spPr>
          <a:xfrm>
            <a:off x="0" y="170550"/>
            <a:ext cx="87660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just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Бунин И. А. </a:t>
            </a:r>
            <a:r>
              <a:rPr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Собрание сочинений: В 9 т. Т. 2. Повести и рассказы 1890-1909. М.: Художественная литература, 1965.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Гоголь Н. В.</a:t>
            </a:r>
            <a:r>
              <a:rPr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Полное собрание сочинений: [В 14 т.] / АН СССР; Ин-т рус. лит. (Пушкин. Дом).: Изд-во АН СССР, 1937 – 1952.  Т. 3. Повести / Ред. В. Л. Комарович. 1938. Стр. 139 – 174.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Гоголь Н. В</a:t>
            </a:r>
            <a:r>
              <a:rPr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Собрание художественных произведений: В 5 т. / АН СССР. Ин-т рус. литературы (Пушкин. дом). Изд. 2-е. Т. 3. Повести / [текст проверен и примеч. сост. К.Д. Муратовой; под ред. В.Г. Базанова]. М.: Изд-во АН СССР, 1959. С. 421 – 477.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Казарцев Е. В. </a:t>
            </a:r>
            <a:r>
              <a:rPr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Ритмика “случайных” четырёхстопных ямбов в прозе поэта // Вестник СПБГУ. Серия 2: история, языкознание, литературоведение. Выпуск 1 (№2), 1998. С. 53 – 61.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Краснопёрова М. А. </a:t>
            </a:r>
            <a:r>
              <a:rPr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вопросу о распределении ритмических слов и случайных ямбов в художественной прозе // Русский стих. М., 1996.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Чехов А. П.</a:t>
            </a:r>
            <a:r>
              <a:rPr lang="ru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Полное собрание сочинений и писем: В 30 т. Сочинения: В 18 т. / АН СССР. Ин-т мировой лит. им. А. М. Горького. М.: Наука, 1974 – 1982. Т. 7. М.: Наука, 1977. С. 353 – 456, 582 – 596.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i="1"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Kazartsev E., Zemskova T.</a:t>
            </a:r>
            <a:r>
              <a:rPr lang="ru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 New Electronic System for Comparative Analysis of Verse and Prose // Компьютерная лингвистика и интеллектуальные технологии, 2021. No. 20. P. 378 – 384.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947625" y="143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{89EA4F7A-0206-42FA-8A5F-7C1A7CD6C56D}</a:tableStyleId>
              </a:tblPr>
              <a:tblGrid>
                <a:gridCol w="1449750"/>
                <a:gridCol w="1449750"/>
                <a:gridCol w="1449750"/>
                <a:gridCol w="1449750"/>
                <a:gridCol w="1449750"/>
              </a:tblGrid>
              <a:tr h="716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Антоновские яблоки (1900). Бунин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Сказки об Италии VII (1913). Горький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Египетские ночи (1835). Пушкин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Гранатовый браслет (1910). Куприн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0,0593 (-0,253)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0,1201 (+0,513)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0,0446 (-0,438)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0,0858 (+0,081)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0,1729 (+0,104)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0,2063 (+0,317)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0,1352 (-0,137)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0,1557 (-0,006)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0,1450 (-0,114)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0,18</a:t>
                      </a: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49</a:t>
                      </a: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(+0,130)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0,1807 (+0,104)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0,1542 (-0,057)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0,0857 (+0,298)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0,0579 (-0,123)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0,0709 (+0,074)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0,0715 (+0,083)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0,1645 (+0,024)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0,1547 (-0,037)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0,1745 (+0,087)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0,1562 (-0,027)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0,0844 (-0,046)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0,078 (-0,119)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0,0879 (-0,007)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0,0885 (-&lt;0,005)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0,0119 (+0,170)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0,0063 (-0,383)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0,0074 (-0,27)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0,0101 (-0,007)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0,0756 (+0,084)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0,0642 (-0,080)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0,0556 (-0,204)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0,0706 (+0,012)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0,0907 (+0,062)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0,0654 (-0,234)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0,0967 (+0,132)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0,0872 (+0,021)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0,0129 (-0,329)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0,0151 (-0,214)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0,0228 (+0,185)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0,0192 (-&lt;0,005)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Коэф. баланса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0,0581 (-0,409)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0,0533 (-0,458)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0,1575 (+0,601)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0,0958 (-0,026)</a:t>
                      </a:r>
                      <a:endParaRPr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29292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p16"/>
          <p:cNvGraphicFramePr/>
          <p:nvPr/>
        </p:nvGraphicFramePr>
        <p:xfrm>
          <a:off x="495100" y="721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{CA5C0491-8563-4398-B4A8-BD476D21264F}</a:tableStyleId>
              </a:tblPr>
              <a:tblGrid>
                <a:gridCol w="1642400"/>
                <a:gridCol w="2448125"/>
                <a:gridCol w="2448125"/>
                <a:gridCol w="18438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Ритмические словари/РС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“Шинель” (полный текст)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“Шинель” (первые 262 РС)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“Повесть о чиновнике, крадущем шинели”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0,0817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0,0534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0,0646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0,1533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0,1565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0,2129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0,1656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0,1374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0,1293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0,0652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0,0687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0,0456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0,1414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0,1489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0,1179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0,0853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0,0954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0,1369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0,0579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0,0840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0,0761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0,0830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0,0725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0,0570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Коэф. баланса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0,1099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0,0954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0,1027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2" name="Google Shape;72;p16"/>
          <p:cNvSpPr txBox="1"/>
          <p:nvPr/>
        </p:nvSpPr>
        <p:spPr>
          <a:xfrm>
            <a:off x="985750" y="65725"/>
            <a:ext cx="7257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Ритмические словари “Шинели” (1839 - 1842) Н. В. Гоголя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ints scored" id="77" name="Google Shape;7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849" y="235838"/>
            <a:ext cx="7560300" cy="46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ints scored"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1264" y="223126"/>
            <a:ext cx="7601474" cy="469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Google Shape;87;p19"/>
          <p:cNvGraphicFramePr/>
          <p:nvPr/>
        </p:nvGraphicFramePr>
        <p:xfrm>
          <a:off x="530350" y="677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{88324BF6-9BF1-4AA9-AC3C-035385078206}</a:tableStyleId>
              </a:tblPr>
              <a:tblGrid>
                <a:gridCol w="1981075"/>
                <a:gridCol w="1981075"/>
                <a:gridCol w="1981075"/>
                <a:gridCol w="1981075"/>
              </a:tblGrid>
              <a:tr h="947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“</a:t>
                      </a: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Шинель” Н. В. Гоголь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“Египетские ночи” А. С. Пушкин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“Сумасшедшая” З. Н. Гиппиус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7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Случайные строки Я4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288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699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7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Ритмические слова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2192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2286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5862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71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Строки Я4/Ритмические слова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0,22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0,126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0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0,119</a:t>
                      </a:r>
                      <a:endParaRPr sz="10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20"/>
          <p:cNvGraphicFramePr/>
          <p:nvPr/>
        </p:nvGraphicFramePr>
        <p:xfrm>
          <a:off x="0" y="480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{CA5C0491-8563-4398-B4A8-BD476D21264F}</a:tableStyleId>
              </a:tblPr>
              <a:tblGrid>
                <a:gridCol w="1791600"/>
                <a:gridCol w="2670525"/>
                <a:gridCol w="2670525"/>
                <a:gridCol w="2011325"/>
              </a:tblGrid>
              <a:tr h="7911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Ритмические словари/РС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Антоновские яблоки (1900) (полный текст)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"Антоновские яблоки" (первые 3 абзаца) (486 РС)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"Антоновские яблоки" (исключённый отрывок) (149 РС)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0,0593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0,0473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0,0470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0,1729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0,1914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0,2013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0,1450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0,1276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0,1477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0,0857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0,1029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0,1208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0,1645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0,1687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0,1611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0,0844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0,0926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0,0738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4.2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0,0756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0,0556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0,0738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4.3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0,0907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0,0864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0,0738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Коэф. баланса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0,0581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0,0453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-0,0201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88900" marB="88900" marR="88900" marL="889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20"/>
          <p:cNvSpPr txBox="1"/>
          <p:nvPr/>
        </p:nvSpPr>
        <p:spPr>
          <a:xfrm>
            <a:off x="877788" y="0"/>
            <a:ext cx="7388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Ритмические словари “Антоновских яблок” (1900) И. А. Бунина</a:t>
            </a:r>
            <a:r>
              <a:rPr lang="ru" sz="1800">
                <a:solidFill>
                  <a:schemeClr val="dk2"/>
                </a:solidFill>
              </a:rPr>
              <a:t>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oints scored" id="98" name="Google Shape;9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5963" y="429950"/>
            <a:ext cx="6932075" cy="428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