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Convergence" panose="020B0600030204020004" pitchFamily="34" charset="0"/>
      <p:regular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D9E5EB6-371A-452E-983E-E2DB7D98A179}">
  <a:tblStyle styleId="{9D9E5EB6-371A-452E-983E-E2DB7D98A17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>
      <p:cViewPr varScale="1">
        <p:scale>
          <a:sx n="145" d="100"/>
          <a:sy n="145" d="100"/>
        </p:scale>
        <p:origin x="68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1a8d050907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1a8d050907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1a8d050907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1a8d050907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1a8d050907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1a8d050907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1a8d050907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1a8d050907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1a8d050907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1a8d050907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87beaed471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87beaed471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629375" y="1165675"/>
            <a:ext cx="83292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15240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700" b="1">
                <a:solidFill>
                  <a:srgbClr val="20212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Ритмика четырехстопного ямба </a:t>
            </a:r>
            <a:endParaRPr sz="3700" b="1">
              <a:solidFill>
                <a:srgbClr val="20212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15240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700" b="1">
                <a:solidFill>
                  <a:srgbClr val="20212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С.А. Клычкова</a:t>
            </a:r>
            <a:endParaRPr sz="2650" b="1">
              <a:solidFill>
                <a:srgbClr val="5F6368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200"/>
          </a:p>
        </p:txBody>
      </p:sp>
      <p:sp>
        <p:nvSpPr>
          <p:cNvPr id="55" name="Google Shape;55;p13"/>
          <p:cNvSpPr txBox="1"/>
          <p:nvPr/>
        </p:nvSpPr>
        <p:spPr>
          <a:xfrm>
            <a:off x="1245575" y="2463225"/>
            <a:ext cx="7096800" cy="8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*Работа выполнена в рамках проекта «Сравнительная и квантитативная метрика и ритмика: компьютерный анализ процессов порождения и восприятия стихотворной речи» (№ 23-00-004) программы «Научный фонд» НИУ ВШЭ», реализуемой научно-учебной группой «Современные компьютерные методы исследования стиха и прозы»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4710875" y="3985000"/>
            <a:ext cx="4247700" cy="12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Подготовила студентка НИУ ВШЭ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Степанова Елизавета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195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Char char="-"/>
            </a:pPr>
            <a:endParaRPr sz="1300">
              <a:solidFill>
                <a:srgbClr val="2021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400"/>
              </a:spcBef>
              <a:spcAft>
                <a:spcPts val="1400"/>
              </a:spcAft>
              <a:buNone/>
            </a:pPr>
            <a:endParaRPr sz="1200">
              <a:solidFill>
                <a:srgbClr val="2021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2" name="Google Shape;62;p14" title="Points scored"/>
          <p:cNvPicPr preferRelativeResize="0"/>
          <p:nvPr/>
        </p:nvPicPr>
        <p:blipFill rotWithShape="1">
          <a:blip r:embed="rId3">
            <a:alphaModFix/>
          </a:blip>
          <a:srcRect l="714" t="12770"/>
          <a:stretch/>
        </p:blipFill>
        <p:spPr>
          <a:xfrm>
            <a:off x="1106125" y="983175"/>
            <a:ext cx="6600174" cy="35857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650050" y="331850"/>
            <a:ext cx="3843900" cy="36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700" b="1">
                <a:latin typeface="Convergence"/>
                <a:ea typeface="Convergence"/>
                <a:cs typeface="Convergence"/>
                <a:sym typeface="Convergence"/>
              </a:rPr>
              <a:t>Состав корпуса</a:t>
            </a:r>
            <a:endParaRPr sz="2700" b="1">
              <a:latin typeface="Convergence"/>
              <a:ea typeface="Convergence"/>
              <a:cs typeface="Convergence"/>
              <a:sym typeface="Convergenc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5208100" y="379900"/>
            <a:ext cx="4137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latin typeface="Convergence"/>
                <a:ea typeface="Convergence"/>
                <a:cs typeface="Convergence"/>
                <a:sym typeface="Convergence"/>
              </a:rPr>
              <a:t>Профиль ударности Я4</a:t>
            </a:r>
            <a:endParaRPr b="1">
              <a:latin typeface="Convergence"/>
              <a:ea typeface="Convergence"/>
              <a:cs typeface="Convergence"/>
              <a:sym typeface="Convergence"/>
            </a:endParaRPr>
          </a:p>
        </p:txBody>
      </p:sp>
      <p:graphicFrame>
        <p:nvGraphicFramePr>
          <p:cNvPr id="69" name="Google Shape;69;p15"/>
          <p:cNvGraphicFramePr/>
          <p:nvPr>
            <p:extLst>
              <p:ext uri="{D42A27DB-BD31-4B8C-83A1-F6EECF244321}">
                <p14:modId xmlns:p14="http://schemas.microsoft.com/office/powerpoint/2010/main" val="1702432541"/>
              </p:ext>
            </p:extLst>
          </p:nvPr>
        </p:nvGraphicFramePr>
        <p:xfrm>
          <a:off x="608375" y="101388"/>
          <a:ext cx="4599725" cy="4946143"/>
        </p:xfrm>
        <a:graphic>
          <a:graphicData uri="http://schemas.openxmlformats.org/drawingml/2006/table">
            <a:tbl>
              <a:tblPr>
                <a:noFill/>
                <a:tableStyleId>{9D9E5EB6-371A-452E-983E-E2DB7D98A179}</a:tableStyleId>
              </a:tblPr>
              <a:tblGrid>
                <a:gridCol w="122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2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2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6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92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Количество текстов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%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Количество ритмических строк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II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III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91450" marB="914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5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Потаенный сад, 1913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20%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61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0,852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0,984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0,443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91450" marB="914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5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Дубравна, 1918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8,7%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44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0,750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1,000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0,273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91450" marB="914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5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 dirty="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Домашние песни, 1923</a:t>
                      </a:r>
                      <a:endParaRPr sz="1000" dirty="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50%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480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0,840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0,775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0,573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91450" marB="914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5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dirty="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Иванушка</a:t>
                      </a:r>
                      <a:endParaRPr sz="1000" dirty="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dirty="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 sz="1000" dirty="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134</a:t>
                      </a:r>
                      <a:endParaRPr sz="1000" dirty="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0,828</a:t>
                      </a:r>
                      <a:endParaRPr sz="1000" dirty="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0,903</a:t>
                      </a:r>
                      <a:endParaRPr sz="1000" dirty="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0,500</a:t>
                      </a:r>
                      <a:endParaRPr sz="1000" dirty="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91450" marB="914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370489"/>
                  </a:ext>
                </a:extLst>
              </a:tr>
              <a:tr h="5165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Щит-сердце, 1920-е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39,1%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318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0,821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0,868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0,481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91450" marB="914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5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 гостях у журавлей, 1930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18,3%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218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0,844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0,766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0,477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91450" marB="914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5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 dirty="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Неопубликованное</a:t>
                      </a:r>
                      <a:endParaRPr sz="1000" dirty="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20,9%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272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0,842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0,868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0,500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91450" marB="914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5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Среднее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21,6%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1393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0,834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0,829</a:t>
                      </a:r>
                      <a:endParaRPr sz="1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 dirty="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0,507</a:t>
                      </a:r>
                      <a:endParaRPr sz="1000" dirty="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91450" marB="914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0" name="Google Shape;70;p15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08100" y="2067602"/>
            <a:ext cx="3982149" cy="246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" name="Google Shape;75;p16"/>
          <p:cNvGraphicFramePr/>
          <p:nvPr>
            <p:extLst>
              <p:ext uri="{D42A27DB-BD31-4B8C-83A1-F6EECF244321}">
                <p14:modId xmlns:p14="http://schemas.microsoft.com/office/powerpoint/2010/main" val="1694096448"/>
              </p:ext>
            </p:extLst>
          </p:nvPr>
        </p:nvGraphicFramePr>
        <p:xfrm>
          <a:off x="914413" y="3516875"/>
          <a:ext cx="7315200" cy="974598"/>
        </p:xfrm>
        <a:graphic>
          <a:graphicData uri="http://schemas.openxmlformats.org/drawingml/2006/table">
            <a:tbl>
              <a:tblPr>
                <a:noFill/>
                <a:tableStyleId>{9D9E5EB6-371A-452E-983E-E2DB7D98A179}</a:tableStyleId>
              </a:tblPr>
              <a:tblGrid>
                <a:gridCol w="95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24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Клычков до 1918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Клычков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1923–1930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Пушкин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1814–1820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Кольцов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1828–1832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4-ст. ямб переходного периода II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0,809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0,836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0,905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0,906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0,877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II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0,990</a:t>
                      </a:r>
                      <a:endParaRPr sz="10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0,816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0,905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0,909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0,877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III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0,371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0,519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0,408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0,471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0,432</a:t>
                      </a:r>
                      <a:endParaRPr sz="10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6" name="Google Shape;76;p16"/>
          <p:cNvSpPr txBox="1"/>
          <p:nvPr/>
        </p:nvSpPr>
        <p:spPr>
          <a:xfrm>
            <a:off x="700550" y="534625"/>
            <a:ext cx="7189800" cy="5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Ритмики 4-стопных ямбов С. Клычкова на фоне русского стиха первых 2 десятилетий XX века</a:t>
            </a:r>
            <a:endParaRPr/>
          </a:p>
        </p:txBody>
      </p:sp>
      <p:graphicFrame>
        <p:nvGraphicFramePr>
          <p:cNvPr id="77" name="Google Shape;77;p16"/>
          <p:cNvGraphicFramePr/>
          <p:nvPr>
            <p:extLst>
              <p:ext uri="{D42A27DB-BD31-4B8C-83A1-F6EECF244321}">
                <p14:modId xmlns:p14="http://schemas.microsoft.com/office/powerpoint/2010/main" val="3459053137"/>
              </p:ext>
            </p:extLst>
          </p:nvPr>
        </p:nvGraphicFramePr>
        <p:xfrm>
          <a:off x="77113" y="1390650"/>
          <a:ext cx="8989775" cy="1149858"/>
        </p:xfrm>
        <a:graphic>
          <a:graphicData uri="http://schemas.openxmlformats.org/drawingml/2006/table">
            <a:tbl>
              <a:tblPr>
                <a:noFill/>
                <a:tableStyleId>{9D9E5EB6-371A-452E-983E-E2DB7D98A179}</a:tableStyleId>
              </a:tblPr>
              <a:tblGrid>
                <a:gridCol w="257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1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9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8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54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5049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81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46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Клычков до 1918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Клычков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1923–1930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Есенин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1910–1914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Есенин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1915–1917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Есенин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1917–1919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Клюев до 1919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Клюев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1922–1932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Блок: лирика 1904–1908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Блок: лирика 1907–1916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Белый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1903–1909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4-ст ямб XX века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0,809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0,836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0,846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0,774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0,780</a:t>
                      </a:r>
                      <a:endParaRPr sz="10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0,707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0,785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0,807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0,835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0,813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0,835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II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0,990</a:t>
                      </a:r>
                      <a:endParaRPr sz="10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0,816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0,942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0,94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0,780</a:t>
                      </a:r>
                      <a:endParaRPr sz="10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0,987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0,847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0,890</a:t>
                      </a:r>
                      <a:endParaRPr sz="10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0,874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0,745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0,874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III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0,371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0,519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0,455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0,367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0,549</a:t>
                      </a:r>
                      <a:endParaRPr sz="10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0,329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0,396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0,505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0,491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0,524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0,491</a:t>
                      </a:r>
                      <a:endParaRPr sz="10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8" name="Google Shape;78;p16"/>
          <p:cNvSpPr txBox="1"/>
          <p:nvPr/>
        </p:nvSpPr>
        <p:spPr>
          <a:xfrm>
            <a:off x="1537550" y="2839338"/>
            <a:ext cx="55158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Ритмики 4-стопных ямбов С. Клычкова на фоне русского стиха XIX века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/>
        </p:nvSpPr>
        <p:spPr>
          <a:xfrm>
            <a:off x="4866975" y="451875"/>
            <a:ext cx="3890100" cy="35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>
                <a:latin typeface="Convergence"/>
                <a:ea typeface="Convergence"/>
                <a:cs typeface="Convergence"/>
                <a:sym typeface="Convergence"/>
              </a:rPr>
              <a:t>Конфигурации форм 4-ст. ямба С. Клычкова</a:t>
            </a:r>
            <a:endParaRPr sz="1800" b="1">
              <a:latin typeface="Convergence"/>
              <a:ea typeface="Convergence"/>
              <a:cs typeface="Convergence"/>
              <a:sym typeface="Convergence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27BB1272-1C80-FD27-166B-5ED2803BF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400" y="1754065"/>
            <a:ext cx="415925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40718E9B-0D38-A35F-BCEF-D55597CCE9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61015"/>
              </p:ext>
            </p:extLst>
          </p:nvPr>
        </p:nvGraphicFramePr>
        <p:xfrm>
          <a:off x="123091" y="451875"/>
          <a:ext cx="4501662" cy="3656871"/>
        </p:xfrm>
        <a:graphic>
          <a:graphicData uri="http://schemas.openxmlformats.org/drawingml/2006/table">
            <a:tbl>
              <a:tblPr/>
              <a:tblGrid>
                <a:gridCol w="1071377">
                  <a:extLst>
                    <a:ext uri="{9D8B030D-6E8A-4147-A177-3AD203B41FA5}">
                      <a16:colId xmlns:a16="http://schemas.microsoft.com/office/drawing/2014/main" val="2950174484"/>
                    </a:ext>
                  </a:extLst>
                </a:gridCol>
                <a:gridCol w="686058">
                  <a:extLst>
                    <a:ext uri="{9D8B030D-6E8A-4147-A177-3AD203B41FA5}">
                      <a16:colId xmlns:a16="http://schemas.microsoft.com/office/drawing/2014/main" val="1218398820"/>
                    </a:ext>
                  </a:extLst>
                </a:gridCol>
                <a:gridCol w="648465">
                  <a:extLst>
                    <a:ext uri="{9D8B030D-6E8A-4147-A177-3AD203B41FA5}">
                      <a16:colId xmlns:a16="http://schemas.microsoft.com/office/drawing/2014/main" val="3550120114"/>
                    </a:ext>
                  </a:extLst>
                </a:gridCol>
                <a:gridCol w="554484">
                  <a:extLst>
                    <a:ext uri="{9D8B030D-6E8A-4147-A177-3AD203B41FA5}">
                      <a16:colId xmlns:a16="http://schemas.microsoft.com/office/drawing/2014/main" val="3848304908"/>
                    </a:ext>
                  </a:extLst>
                </a:gridCol>
                <a:gridCol w="498096">
                  <a:extLst>
                    <a:ext uri="{9D8B030D-6E8A-4147-A177-3AD203B41FA5}">
                      <a16:colId xmlns:a16="http://schemas.microsoft.com/office/drawing/2014/main" val="3911658798"/>
                    </a:ext>
                  </a:extLst>
                </a:gridCol>
                <a:gridCol w="545086">
                  <a:extLst>
                    <a:ext uri="{9D8B030D-6E8A-4147-A177-3AD203B41FA5}">
                      <a16:colId xmlns:a16="http://schemas.microsoft.com/office/drawing/2014/main" val="1417395158"/>
                    </a:ext>
                  </a:extLst>
                </a:gridCol>
                <a:gridCol w="498096">
                  <a:extLst>
                    <a:ext uri="{9D8B030D-6E8A-4147-A177-3AD203B41FA5}">
                      <a16:colId xmlns:a16="http://schemas.microsoft.com/office/drawing/2014/main" val="3979619810"/>
                    </a:ext>
                  </a:extLst>
                </a:gridCol>
              </a:tblGrid>
              <a:tr h="230041">
                <a:tc>
                  <a:txBody>
                    <a:bodyPr/>
                    <a:lstStyle/>
                    <a:p>
                      <a:pPr fontAlgn="t"/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2232" marR="22232" marT="14821" marB="1482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  <a:endParaRPr lang="de-DE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  <a:endParaRPr lang="de-DE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III</a:t>
                      </a:r>
                      <a:endParaRPr lang="de-DE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IV</a:t>
                      </a:r>
                      <a:endParaRPr lang="de-DE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</a:t>
                      </a:r>
                      <a:endParaRPr lang="de-DE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VII</a:t>
                      </a:r>
                      <a:endParaRPr lang="de-DE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243979"/>
                  </a:ext>
                </a:extLst>
              </a:tr>
              <a:tr h="428354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Потаенный сад, 1913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0,345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0,082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0,016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0,492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0,065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777804"/>
                  </a:ext>
                </a:extLst>
              </a:tr>
              <a:tr h="293501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Дубравна, 1918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0,160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0,114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0,591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0,135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436457"/>
                  </a:ext>
                </a:extLst>
              </a:tr>
              <a:tr h="428354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Домашние песни, 1923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0,278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0,090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0,202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0,360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0,070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184892"/>
                  </a:ext>
                </a:extLst>
              </a:tr>
              <a:tr h="420421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Щит-сердце, 1920-е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0,252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0,097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0,132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0,434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0,085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4675412"/>
                  </a:ext>
                </a:extLst>
              </a:tr>
              <a:tr h="428354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Иванушка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0,295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0,106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0,099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0,440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0,060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1057918"/>
                  </a:ext>
                </a:extLst>
              </a:tr>
              <a:tr h="713923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гостях у журавлей, 1930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0,188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0,074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0,206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0,431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0,078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0,014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882617"/>
                  </a:ext>
                </a:extLst>
              </a:tr>
              <a:tr h="713923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Стихотворения неопубликованные при жизни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0,287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0,081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0,132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0,423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0,077</a:t>
                      </a:r>
                      <a:endParaRPr lang="ru-RU" sz="110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0,000</a:t>
                      </a:r>
                      <a:endParaRPr lang="ru-RU" sz="1100" dirty="0">
                        <a:effectLst/>
                      </a:endParaRPr>
                    </a:p>
                  </a:txBody>
                  <a:tcPr marL="22232" marR="22232" marT="14821" marB="1482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6240900"/>
                  </a:ext>
                </a:extLst>
              </a:tr>
            </a:tbl>
          </a:graphicData>
        </a:graphic>
      </p:graphicFrame>
      <p:sp>
        <p:nvSpPr>
          <p:cNvPr id="7" name="Rectangle 5">
            <a:extLst>
              <a:ext uri="{FF2B5EF4-FFF2-40B4-BE49-F238E27FC236}">
                <a16:creationId xmlns:a16="http://schemas.microsoft.com/office/drawing/2014/main" id="{1E40B1A1-D9DB-9F26-2236-6BD209C5A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112" y="451875"/>
            <a:ext cx="11596284" cy="489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" name="Google Shape;90;p18"/>
          <p:cNvGraphicFramePr/>
          <p:nvPr/>
        </p:nvGraphicFramePr>
        <p:xfrm>
          <a:off x="90975" y="217550"/>
          <a:ext cx="4568300" cy="4253325"/>
        </p:xfrm>
        <a:graphic>
          <a:graphicData uri="http://schemas.openxmlformats.org/drawingml/2006/table">
            <a:tbl>
              <a:tblPr>
                <a:noFill/>
                <a:tableStyleId>{9D9E5EB6-371A-452E-983E-E2DB7D98A179}</a:tableStyleId>
              </a:tblPr>
              <a:tblGrid>
                <a:gridCol w="752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3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0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9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1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5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7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II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III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IV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VI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VII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4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Клычков до 1918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0,267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0,095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0,010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0,533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0,000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0,095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0,000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9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Клычков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1923–1930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0,258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0,088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0,172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0,404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0,000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0,076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0,002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Есенин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1910–1914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0,301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0,103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0,051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0,487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0,000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0,051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0,007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Есенин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1915–1917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0,218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0,100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0,050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0,494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0,000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0,127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0,011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Есенин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1917–1919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0,242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0,121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0,187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0,319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0,000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0,098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0,033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Клюев до 1919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0,162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0,154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0,008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0,533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0,000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0,142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0,001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Клюев с 1922 по 1932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0,158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0,097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0,141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0,475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0,000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0,113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0,016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Блок: лирика 1907–1916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0,296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0,094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0,130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0,396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0,015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0,069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0,000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91" name="Google Shape;91;p18"/>
          <p:cNvGraphicFramePr/>
          <p:nvPr/>
        </p:nvGraphicFramePr>
        <p:xfrm>
          <a:off x="4806750" y="1822150"/>
          <a:ext cx="4245675" cy="2674512"/>
        </p:xfrm>
        <a:graphic>
          <a:graphicData uri="http://schemas.openxmlformats.org/drawingml/2006/table">
            <a:tbl>
              <a:tblPr>
                <a:noFill/>
                <a:tableStyleId>{9D9E5EB6-371A-452E-983E-E2DB7D98A179}</a:tableStyleId>
              </a:tblPr>
              <a:tblGrid>
                <a:gridCol w="752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3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7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II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III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IV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VI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VII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Белый: лирика 1903–1909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0,235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0,076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0,213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0,323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0,042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0,111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0,000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4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4-ст ямб XX века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0,300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0,079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0,112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0,409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0,000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0,014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0,000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24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4-ст ямб переходного периода II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0,272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0,052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0,109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0,483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0,014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0,071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0,000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Кольцов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1828–1832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0,345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0,043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0,076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0,471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0,000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0,051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0,014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2" name="Google Shape;92;p18"/>
          <p:cNvSpPr txBox="1"/>
          <p:nvPr/>
        </p:nvSpPr>
        <p:spPr>
          <a:xfrm>
            <a:off x="5032900" y="414800"/>
            <a:ext cx="3594900" cy="12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Основные конфигураций 4-стопного ямба С. Клычкова в сравнительной перспективе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394675" y="20457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3020" b="1">
                <a:latin typeface="Convergence"/>
                <a:ea typeface="Convergence"/>
                <a:cs typeface="Convergence"/>
                <a:sym typeface="Convergence"/>
              </a:rPr>
              <a:t>Спасибо за внимание!</a:t>
            </a:r>
            <a:endParaRPr sz="3020" b="1">
              <a:latin typeface="Convergence"/>
              <a:ea typeface="Convergence"/>
              <a:cs typeface="Convergence"/>
              <a:sym typeface="Convergenc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505</Words>
  <Application>Microsoft Macintosh PowerPoint</Application>
  <PresentationFormat>Экран (16:9)</PresentationFormat>
  <Paragraphs>317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Convergence</vt:lpstr>
      <vt:lpstr>Arial</vt:lpstr>
      <vt:lpstr>Times New Roman</vt:lpstr>
      <vt:lpstr>Simple Light</vt:lpstr>
      <vt:lpstr>Ритмика четырехстопного ямба  С.А. Клычкова </vt:lpstr>
      <vt:lpstr>Презентация PowerPoint</vt:lpstr>
      <vt:lpstr>Профиль ударности Я4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Ритмика четырехстопного ямба  С.А. Клычкова </dc:title>
  <cp:lastModifiedBy>Степанова Елизавета Андреевна</cp:lastModifiedBy>
  <cp:revision>2</cp:revision>
  <dcterms:modified xsi:type="dcterms:W3CDTF">2023-10-19T18:15:43Z</dcterms:modified>
</cp:coreProperties>
</file>