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6" r:id="rId3"/>
    <p:sldId id="262" r:id="rId4"/>
    <p:sldId id="280" r:id="rId5"/>
    <p:sldId id="279" r:id="rId6"/>
    <p:sldId id="260" r:id="rId7"/>
    <p:sldId id="263" r:id="rId8"/>
    <p:sldId id="261" r:id="rId9"/>
    <p:sldId id="264" r:id="rId10"/>
    <p:sldId id="281" r:id="rId11"/>
    <p:sldId id="266" r:id="rId12"/>
    <p:sldId id="265" r:id="rId13"/>
    <p:sldId id="267" r:id="rId14"/>
    <p:sldId id="273" r:id="rId15"/>
    <p:sldId id="271" r:id="rId16"/>
    <p:sldId id="269" r:id="rId17"/>
    <p:sldId id="282" r:id="rId18"/>
    <p:sldId id="275" r:id="rId19"/>
    <p:sldId id="28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04D6A3-47C9-419B-BD84-992E91038159}">
  <a:tblStyle styleId="{1004D6A3-47C9-419B-BD84-992E910381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2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9;&#1086;&#1086;&#1090;&#1085;&#1086;&#1096;&#1077;&#1085;&#1080;&#1077;%20&#1103;&#1084;&#1073;&#107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9;&#1086;&#1086;&#1090;&#1085;&#1086;&#1096;&#1077;&#1085;&#1080;&#1077;%20&#1103;&#1084;&#1073;&#107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Grafiki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sha\Documents\&#1089;&#1090;&#1080;&#1093;&#1086;&#1074;&#1077;&#1076;&#1077;&#1085;&#1080;&#1077;\&#1082;&#1086;&#1085;&#1092;&#1072;%20&#1084;&#1086;&#1089;&#1082;&#1074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91867787630394E-2"/>
          <c:y val="2.6297612668121837E-2"/>
          <c:w val="0.91264276970218661"/>
          <c:h val="0.90007376243159254"/>
        </c:manualLayout>
      </c:layout>
      <c:lineChart>
        <c:grouping val="standard"/>
        <c:varyColors val="0"/>
        <c:ser>
          <c:idx val="0"/>
          <c:order val="0"/>
          <c:tx>
            <c:strRef>
              <c:f>Лист2!$C$8</c:f>
              <c:strCache>
                <c:ptCount val="1"/>
                <c:pt idx="0">
                  <c:v>Das Narrenschiff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8100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F3-4248-909C-E0029591FB8B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F3-4248-909C-E0029591FB8B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8100" cap="rnd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F3-4248-909C-E0029591FB8B}"/>
              </c:ext>
            </c:extLst>
          </c:dPt>
          <c:val>
            <c:numRef>
              <c:f>Лист2!$D$8:$G$8</c:f>
              <c:numCache>
                <c:formatCode>General</c:formatCode>
                <c:ptCount val="4"/>
                <c:pt idx="0">
                  <c:v>0.84</c:v>
                </c:pt>
                <c:pt idx="1">
                  <c:v>0.8</c:v>
                </c:pt>
                <c:pt idx="2">
                  <c:v>0.77</c:v>
                </c:pt>
                <c:pt idx="3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F3-4248-909C-E0029591F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3848952"/>
        <c:axId val="473851248"/>
      </c:lineChart>
      <c:catAx>
        <c:axId val="473848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851248"/>
        <c:crosses val="autoZero"/>
        <c:auto val="1"/>
        <c:lblAlgn val="ctr"/>
        <c:lblOffset val="100"/>
        <c:noMultiLvlLbl val="0"/>
      </c:catAx>
      <c:valAx>
        <c:axId val="47385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848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Eulenspiegel</a:t>
            </a:r>
            <a:r>
              <a:rPr lang="de-DE" baseline="0" dirty="0" smtClean="0"/>
              <a:t> mit den blinden</a:t>
            </a:r>
            <a:endParaRPr lang="ru-RU" dirty="0"/>
          </a:p>
        </c:rich>
      </c:tx>
      <c:layout>
        <c:manualLayout>
          <c:xMode val="edge"/>
          <c:yMode val="edge"/>
          <c:x val="0.26472391304770909"/>
          <c:y val="7.38559422221266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4475845044346766E-2"/>
          <c:y val="0.19711924697143146"/>
          <c:w val="0.90901080139220725"/>
          <c:h val="0.664261411609949"/>
        </c:manualLayout>
      </c:layout>
      <c:lineChart>
        <c:grouping val="standard"/>
        <c:varyColors val="0"/>
        <c:ser>
          <c:idx val="0"/>
          <c:order val="0"/>
          <c:tx>
            <c:strRef>
              <c:f>'Mit den blinden'!$E$54</c:f>
              <c:strCache>
                <c:ptCount val="1"/>
                <c:pt idx="0">
                  <c:v>метрические высоты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'Mit den blinden'!$F$54:$N$54</c:f>
              <c:numCache>
                <c:formatCode>General</c:formatCode>
                <c:ptCount val="9"/>
                <c:pt idx="0">
                  <c:v>0.15</c:v>
                </c:pt>
                <c:pt idx="1">
                  <c:v>0.9</c:v>
                </c:pt>
                <c:pt idx="2">
                  <c:v>0.15</c:v>
                </c:pt>
                <c:pt idx="3">
                  <c:v>0.8</c:v>
                </c:pt>
                <c:pt idx="4">
                  <c:v>0.18</c:v>
                </c:pt>
                <c:pt idx="5">
                  <c:v>0.73</c:v>
                </c:pt>
                <c:pt idx="6">
                  <c:v>0.08</c:v>
                </c:pt>
                <c:pt idx="7">
                  <c:v>0.99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7C-4849-A3A4-B4D5699F1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854520"/>
        <c:axId val="504847632"/>
      </c:lineChart>
      <c:catAx>
        <c:axId val="5048545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847632"/>
        <c:crosses val="autoZero"/>
        <c:auto val="1"/>
        <c:lblAlgn val="ctr"/>
        <c:lblOffset val="100"/>
        <c:noMultiLvlLbl val="0"/>
      </c:catAx>
      <c:valAx>
        <c:axId val="504847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854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Die</a:t>
            </a:r>
            <a:r>
              <a:rPr lang="de-DE" baseline="0" dirty="0" smtClean="0"/>
              <a:t> Insel </a:t>
            </a:r>
            <a:r>
              <a:rPr lang="de-DE" baseline="0" dirty="0" err="1" smtClean="0"/>
              <a:t>Bachi</a:t>
            </a:r>
            <a:endParaRPr lang="ru-RU" dirty="0"/>
          </a:p>
        </c:rich>
      </c:tx>
      <c:layout>
        <c:manualLayout>
          <c:xMode val="edge"/>
          <c:yMode val="edge"/>
          <c:x val="0.359561711979678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6584099227485025E-2"/>
          <c:y val="0.15279856630917232"/>
          <c:w val="0.91326986010684197"/>
          <c:h val="0.7235345135834712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val>
            <c:numRef>
              <c:f>'Insel Bachi'!$H$35:$P$35</c:f>
              <c:numCache>
                <c:formatCode>General</c:formatCode>
                <c:ptCount val="9"/>
                <c:pt idx="0">
                  <c:v>0.3</c:v>
                </c:pt>
                <c:pt idx="1">
                  <c:v>0.77</c:v>
                </c:pt>
                <c:pt idx="2">
                  <c:v>0.25</c:v>
                </c:pt>
                <c:pt idx="3">
                  <c:v>0.73</c:v>
                </c:pt>
                <c:pt idx="4">
                  <c:v>0.23</c:v>
                </c:pt>
                <c:pt idx="5">
                  <c:v>0.64</c:v>
                </c:pt>
                <c:pt idx="6">
                  <c:v>0.11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9-4F8F-8AC8-0BF37A2F9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244688"/>
        <c:axId val="372246328"/>
      </c:lineChart>
      <c:catAx>
        <c:axId val="3722446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46328"/>
        <c:crosses val="autoZero"/>
        <c:auto val="1"/>
        <c:lblAlgn val="ctr"/>
        <c:lblOffset val="100"/>
        <c:noMultiLvlLbl val="0"/>
      </c:catAx>
      <c:valAx>
        <c:axId val="372246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224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Der Waldbruder mit dem Esel. (Der argen Welt thut niemand recht.)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Лист2!$B$1:$J$1</c:f>
              <c:numCache>
                <c:formatCode>General</c:formatCode>
                <c:ptCount val="9"/>
                <c:pt idx="0">
                  <c:v>0.09</c:v>
                </c:pt>
                <c:pt idx="1">
                  <c:v>0.98</c:v>
                </c:pt>
                <c:pt idx="2">
                  <c:v>0.1</c:v>
                </c:pt>
                <c:pt idx="3">
                  <c:v>0.92</c:v>
                </c:pt>
                <c:pt idx="4">
                  <c:v>0.03</c:v>
                </c:pt>
                <c:pt idx="5">
                  <c:v>0.92</c:v>
                </c:pt>
                <c:pt idx="6">
                  <c:v>7.0000000000000007E-2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0D-46AC-A20F-0CE335E88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787496"/>
        <c:axId val="415780608"/>
      </c:lineChart>
      <c:catAx>
        <c:axId val="4157874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80608"/>
        <c:crosses val="autoZero"/>
        <c:auto val="1"/>
        <c:lblAlgn val="ctr"/>
        <c:lblOffset val="100"/>
        <c:noMultiLvlLbl val="0"/>
      </c:catAx>
      <c:valAx>
        <c:axId val="415780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87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817147856517939E-2"/>
          <c:y val="0.14406758451975385"/>
          <c:w val="0.8966272965879265"/>
          <c:h val="0.7485329679439652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Лист1!$L$26:$O$26</c:f>
              <c:numCache>
                <c:formatCode>General</c:formatCode>
                <c:ptCount val="4"/>
                <c:pt idx="0">
                  <c:v>0.81428571428571439</c:v>
                </c:pt>
                <c:pt idx="1">
                  <c:v>0.77357142857142858</c:v>
                </c:pt>
                <c:pt idx="2">
                  <c:v>0.76357142857142857</c:v>
                </c:pt>
                <c:pt idx="3">
                  <c:v>0.99142857142857144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D1-44B5-8D06-F4B727A37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030600"/>
        <c:axId val="417026336"/>
      </c:lineChart>
      <c:catAx>
        <c:axId val="4170306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26336"/>
        <c:crosses val="autoZero"/>
        <c:auto val="1"/>
        <c:lblAlgn val="ctr"/>
        <c:lblOffset val="100"/>
        <c:noMultiLvlLbl val="0"/>
      </c:catAx>
      <c:valAx>
        <c:axId val="417026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3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Opitz,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Nachtklage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31353603393568358"/>
          <c:y val="1.78280679009361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0207161144273033E-2"/>
          <c:y val="8.4154758438894375E-2"/>
          <c:w val="0.92204788656616665"/>
          <c:h val="0.84860146775667666"/>
        </c:manualLayout>
      </c:layout>
      <c:lineChart>
        <c:grouping val="standard"/>
        <c:varyColors val="0"/>
        <c:ser>
          <c:idx val="0"/>
          <c:order val="0"/>
          <c:tx>
            <c:strRef>
              <c:f>Я4!$C$45</c:f>
              <c:strCache>
                <c:ptCount val="1"/>
                <c:pt idx="0">
                  <c:v>Martin Opitz, Nachtklage (1624)</c:v>
                </c:pt>
              </c:strCache>
            </c:strRef>
          </c:tx>
          <c:spPr>
            <a:ln w="3492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F1-4C4A-8FC0-BA8031579BAE}"/>
              </c:ext>
            </c:extLst>
          </c:dPt>
          <c:val>
            <c:numRef>
              <c:f>Я4!$D$45:$G$45</c:f>
              <c:numCache>
                <c:formatCode>General</c:formatCode>
                <c:ptCount val="4"/>
                <c:pt idx="0">
                  <c:v>0.97</c:v>
                </c:pt>
                <c:pt idx="1">
                  <c:v>0.89</c:v>
                </c:pt>
                <c:pt idx="2">
                  <c:v>0.84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F1-4C4A-8FC0-BA8031579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436896"/>
        <c:axId val="409441160"/>
      </c:lineChart>
      <c:catAx>
        <c:axId val="4094368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441160"/>
        <c:crosses val="autoZero"/>
        <c:auto val="1"/>
        <c:lblAlgn val="ctr"/>
        <c:lblOffset val="100"/>
        <c:noMultiLvlLbl val="0"/>
      </c:catAx>
      <c:valAx>
        <c:axId val="40944116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43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817147856517939E-2"/>
          <c:y val="0.14406758451975385"/>
          <c:w val="0.8966272965879265"/>
          <c:h val="0.7485329679439652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Лист1!$L$26:$O$26</c:f>
              <c:numCache>
                <c:formatCode>General</c:formatCode>
                <c:ptCount val="4"/>
                <c:pt idx="0">
                  <c:v>0.81428571428571439</c:v>
                </c:pt>
                <c:pt idx="1">
                  <c:v>0.77357142857142858</c:v>
                </c:pt>
                <c:pt idx="2">
                  <c:v>0.76357142857142857</c:v>
                </c:pt>
                <c:pt idx="3">
                  <c:v>0.99142857142857144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19-4C15-8E99-13A22CC75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030600"/>
        <c:axId val="417026336"/>
      </c:lineChart>
      <c:catAx>
        <c:axId val="4170306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26336"/>
        <c:crosses val="autoZero"/>
        <c:auto val="1"/>
        <c:lblAlgn val="ctr"/>
        <c:lblOffset val="100"/>
        <c:noMultiLvlLbl val="0"/>
      </c:catAx>
      <c:valAx>
        <c:axId val="417026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3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928258967629044E-2"/>
          <c:y val="2.5917017607525749E-2"/>
          <c:w val="0.8966272965879265"/>
          <c:h val="0.637968795567220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Лист1!$Q$18</c:f>
              <c:strCache>
                <c:ptCount val="1"/>
                <c:pt idx="0">
                  <c:v>Die insel Bachi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Лист1!$R$18:$U$18</c:f>
              <c:numCache>
                <c:formatCode>General</c:formatCode>
                <c:ptCount val="4"/>
                <c:pt idx="0">
                  <c:v>0.73</c:v>
                </c:pt>
                <c:pt idx="1">
                  <c:v>0.69</c:v>
                </c:pt>
                <c:pt idx="2">
                  <c:v>0.62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4B-4982-B02D-230538C065E3}"/>
            </c:ext>
          </c:extLst>
        </c:ser>
        <c:ser>
          <c:idx val="1"/>
          <c:order val="1"/>
          <c:tx>
            <c:strRef>
              <c:f>Лист1!$Q$19</c:f>
              <c:strCache>
                <c:ptCount val="1"/>
                <c:pt idx="0">
                  <c:v>Ein epitaphium oder klag-red ob der leych D. Martini Luthers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Лист1!$R$19:$U$19</c:f>
              <c:numCache>
                <c:formatCode>General</c:formatCode>
                <c:ptCount val="4"/>
                <c:pt idx="0">
                  <c:v>0.86</c:v>
                </c:pt>
                <c:pt idx="1">
                  <c:v>0.72</c:v>
                </c:pt>
                <c:pt idx="2">
                  <c:v>0.67</c:v>
                </c:pt>
                <c:pt idx="3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4B-4982-B02D-230538C065E3}"/>
            </c:ext>
          </c:extLst>
        </c:ser>
        <c:ser>
          <c:idx val="2"/>
          <c:order val="2"/>
          <c:tx>
            <c:strRef>
              <c:f>Лист1!$Q$20</c:f>
              <c:strCache>
                <c:ptCount val="1"/>
                <c:pt idx="0">
                  <c:v>Eulenspiegel mit den blinden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Лист1!$R$20:$U$20</c:f>
              <c:numCache>
                <c:formatCode>General</c:formatCode>
                <c:ptCount val="4"/>
                <c:pt idx="0">
                  <c:v>0.9</c:v>
                </c:pt>
                <c:pt idx="1">
                  <c:v>0.8</c:v>
                </c:pt>
                <c:pt idx="2">
                  <c:v>0.73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4B-4982-B02D-230538C065E3}"/>
            </c:ext>
          </c:extLst>
        </c:ser>
        <c:ser>
          <c:idx val="3"/>
          <c:order val="3"/>
          <c:tx>
            <c:strRef>
              <c:f>Лист1!$Q$21</c:f>
              <c:strCache>
                <c:ptCount val="1"/>
                <c:pt idx="0">
                  <c:v>Ein gesprech mit der Faßnacht von irer Eygenschafft 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Лист1!$R$21:$U$21</c:f>
              <c:numCache>
                <c:formatCode>General</c:formatCode>
                <c:ptCount val="4"/>
                <c:pt idx="0">
                  <c:v>0.9</c:v>
                </c:pt>
                <c:pt idx="1">
                  <c:v>0.78</c:v>
                </c:pt>
                <c:pt idx="2">
                  <c:v>0.74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4B-4982-B02D-230538C0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960656"/>
        <c:axId val="419960328"/>
      </c:lineChart>
      <c:catAx>
        <c:axId val="4199606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960328"/>
        <c:crosses val="autoZero"/>
        <c:auto val="1"/>
        <c:lblAlgn val="ctr"/>
        <c:lblOffset val="100"/>
        <c:noMultiLvlLbl val="0"/>
      </c:catAx>
      <c:valAx>
        <c:axId val="419960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96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Лист1!$Q$4</c:f>
              <c:strCache>
                <c:ptCount val="1"/>
                <c:pt idx="0">
                  <c:v>Der bös Rauch (300)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Лист1!$R$4:$U$4</c:f>
              <c:numCache>
                <c:formatCode>General</c:formatCode>
                <c:ptCount val="4"/>
                <c:pt idx="0">
                  <c:v>0.88</c:v>
                </c:pt>
                <c:pt idx="1">
                  <c:v>0.81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2C-4734-8D73-9316A0B614A6}"/>
            </c:ext>
          </c:extLst>
        </c:ser>
        <c:ser>
          <c:idx val="1"/>
          <c:order val="1"/>
          <c:tx>
            <c:strRef>
              <c:f>Лист1!$Q$5</c:f>
              <c:strCache>
                <c:ptCount val="1"/>
                <c:pt idx="0">
                  <c:v>Die Fünsinger Bauern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Лист1!$R$5:$U$5</c:f>
              <c:numCache>
                <c:formatCode>General</c:formatCode>
                <c:ptCount val="4"/>
                <c:pt idx="0">
                  <c:v>0.74</c:v>
                </c:pt>
                <c:pt idx="1">
                  <c:v>0.67</c:v>
                </c:pt>
                <c:pt idx="2">
                  <c:v>0.73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2C-4734-8D73-9316A0B61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367168"/>
        <c:axId val="419360936"/>
      </c:lineChart>
      <c:catAx>
        <c:axId val="41936716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360936"/>
        <c:crosses val="autoZero"/>
        <c:auto val="1"/>
        <c:lblAlgn val="ctr"/>
        <c:lblOffset val="100"/>
        <c:noMultiLvlLbl val="0"/>
      </c:catAx>
      <c:valAx>
        <c:axId val="4193609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36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Лист1!$W$4</c:f>
              <c:strCache>
                <c:ptCount val="1"/>
                <c:pt idx="0">
                  <c:v>Historia. Die unglückhafft lieb Leandri mit fraw Ehron.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Лист1!$X$4:$AA$4</c:f>
              <c:numCache>
                <c:formatCode>General</c:formatCode>
                <c:ptCount val="4"/>
                <c:pt idx="0">
                  <c:v>0.78</c:v>
                </c:pt>
                <c:pt idx="1">
                  <c:v>0.75</c:v>
                </c:pt>
                <c:pt idx="2">
                  <c:v>0.76</c:v>
                </c:pt>
                <c:pt idx="3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F0-44E8-BF4F-92684A9404C2}"/>
            </c:ext>
          </c:extLst>
        </c:ser>
        <c:ser>
          <c:idx val="1"/>
          <c:order val="1"/>
          <c:tx>
            <c:strRef>
              <c:f>Лист1!$W$5</c:f>
              <c:strCache>
                <c:ptCount val="1"/>
                <c:pt idx="0">
                  <c:v>Das Kälberbrüten</c:v>
                </c:pt>
              </c:strCache>
            </c:strRef>
          </c:tx>
          <c:spPr>
            <a:ln w="28575" cap="rnd">
              <a:solidFill>
                <a:schemeClr val="tx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Лист1!$X$5:$AA$5</c:f>
              <c:numCache>
                <c:formatCode>General</c:formatCode>
                <c:ptCount val="4"/>
                <c:pt idx="0">
                  <c:v>0.91</c:v>
                </c:pt>
                <c:pt idx="1">
                  <c:v>0.85</c:v>
                </c:pt>
                <c:pt idx="2">
                  <c:v>0.86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F0-44E8-BF4F-92684A9404C2}"/>
            </c:ext>
          </c:extLst>
        </c:ser>
        <c:ser>
          <c:idx val="2"/>
          <c:order val="2"/>
          <c:tx>
            <c:strRef>
              <c:f>Лист1!$W$6</c:f>
              <c:strCache>
                <c:ptCount val="1"/>
                <c:pt idx="0">
                  <c:v>Der Waldbruder mit dem Esel. (Der argen Welt thut niemand recht.)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Лист1!$X$6:$AA$6</c:f>
              <c:numCache>
                <c:formatCode>General</c:formatCode>
                <c:ptCount val="4"/>
                <c:pt idx="0">
                  <c:v>0.9</c:v>
                </c:pt>
                <c:pt idx="1">
                  <c:v>0.84</c:v>
                </c:pt>
                <c:pt idx="2">
                  <c:v>0.84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F0-44E8-BF4F-92684A940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061432"/>
        <c:axId val="417059464"/>
      </c:lineChart>
      <c:catAx>
        <c:axId val="4170614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59464"/>
        <c:crosses val="autoZero"/>
        <c:auto val="1"/>
        <c:lblAlgn val="ctr"/>
        <c:lblOffset val="100"/>
        <c:noMultiLvlLbl val="0"/>
      </c:catAx>
      <c:valAx>
        <c:axId val="4170594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06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Лист1!$Q$1</c:f>
              <c:strCache>
                <c:ptCount val="1"/>
                <c:pt idx="0">
                  <c:v>Das Schlauraffen Land (305)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Лист1!$R$1:$U$1</c:f>
              <c:numCache>
                <c:formatCode>General</c:formatCode>
                <c:ptCount val="4"/>
                <c:pt idx="0">
                  <c:v>0.81</c:v>
                </c:pt>
                <c:pt idx="1">
                  <c:v>0.81</c:v>
                </c:pt>
                <c:pt idx="2">
                  <c:v>0.77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41-4FC0-9477-16A7F5A7D1EF}"/>
            </c:ext>
          </c:extLst>
        </c:ser>
        <c:ser>
          <c:idx val="1"/>
          <c:order val="1"/>
          <c:tx>
            <c:strRef>
              <c:f>Лист1!$Q$2</c:f>
              <c:strCache>
                <c:ptCount val="1"/>
                <c:pt idx="0">
                  <c:v>Ein Tischzucht (69)</c:v>
                </c:pt>
              </c:strCache>
            </c:strRef>
          </c:tx>
          <c:spPr>
            <a:ln w="349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Лист1!$R$2:$U$2</c:f>
              <c:numCache>
                <c:formatCode>General</c:formatCode>
                <c:ptCount val="4"/>
                <c:pt idx="0">
                  <c:v>0.68</c:v>
                </c:pt>
                <c:pt idx="1">
                  <c:v>0.68</c:v>
                </c:pt>
                <c:pt idx="2">
                  <c:v>0.74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41-4FC0-9477-16A7F5A7D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988528"/>
        <c:axId val="482988200"/>
      </c:lineChart>
      <c:catAx>
        <c:axId val="4829885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988200"/>
        <c:crosses val="autoZero"/>
        <c:auto val="1"/>
        <c:lblAlgn val="ctr"/>
        <c:lblOffset val="100"/>
        <c:noMultiLvlLbl val="0"/>
      </c:catAx>
      <c:valAx>
        <c:axId val="4829882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98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16885389326333E-2"/>
          <c:y val="4.6296296296296294E-2"/>
          <c:w val="0.89513867016622917"/>
          <c:h val="0.745696631671041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Лист1!$Q$11</c:f>
              <c:strCache>
                <c:ptCount val="1"/>
                <c:pt idx="0">
                  <c:v>Eiszapfen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Лист1!$R$11:$U$11</c:f>
              <c:numCache>
                <c:formatCode>General</c:formatCode>
                <c:ptCount val="4"/>
                <c:pt idx="0">
                  <c:v>0.7</c:v>
                </c:pt>
                <c:pt idx="1">
                  <c:v>0.74</c:v>
                </c:pt>
                <c:pt idx="2">
                  <c:v>0.89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61-4977-B9D9-D28EBF0CD1D2}"/>
            </c:ext>
          </c:extLst>
        </c:ser>
        <c:ser>
          <c:idx val="1"/>
          <c:order val="1"/>
          <c:tx>
            <c:strRef>
              <c:f>Лист1!$Q$12</c:f>
              <c:strCache>
                <c:ptCount val="1"/>
                <c:pt idx="0">
                  <c:v>Sankt Peter mit der Geiß (83)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Лист1!$R$12:$U$12</c:f>
              <c:numCache>
                <c:formatCode>General</c:formatCode>
                <c:ptCount val="4"/>
                <c:pt idx="0">
                  <c:v>0.73</c:v>
                </c:pt>
                <c:pt idx="1">
                  <c:v>0.8</c:v>
                </c:pt>
                <c:pt idx="2">
                  <c:v>0.69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61-4977-B9D9-D28EBF0CD1D2}"/>
            </c:ext>
          </c:extLst>
        </c:ser>
        <c:ser>
          <c:idx val="2"/>
          <c:order val="2"/>
          <c:tx>
            <c:strRef>
              <c:f>Лист1!$Q$13</c:f>
              <c:strCache>
                <c:ptCount val="1"/>
                <c:pt idx="0">
                  <c:v>Krämerkorb (327)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Лист1!$R$13:$U$13</c:f>
              <c:numCache>
                <c:formatCode>General</c:formatCode>
                <c:ptCount val="4"/>
                <c:pt idx="0">
                  <c:v>0.88</c:v>
                </c:pt>
                <c:pt idx="1">
                  <c:v>0.89</c:v>
                </c:pt>
                <c:pt idx="2">
                  <c:v>0.85</c:v>
                </c:pt>
                <c:pt idx="3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61-4977-B9D9-D28EBF0CD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4276480"/>
        <c:axId val="497486128"/>
      </c:lineChart>
      <c:catAx>
        <c:axId val="4242764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486128"/>
        <c:crosses val="autoZero"/>
        <c:auto val="1"/>
        <c:lblAlgn val="ctr"/>
        <c:lblOffset val="100"/>
        <c:noMultiLvlLbl val="0"/>
      </c:catAx>
      <c:valAx>
        <c:axId val="497486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27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0.12333</cdr:x>
      <cdr:y>0.00954</cdr:y>
    </cdr:from>
    <cdr:to>
      <cdr:x>0.85806</cdr:x>
      <cdr:y>0.12778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3880" y="30480"/>
          <a:ext cx="3359187" cy="37798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0.12333</cdr:x>
      <cdr:y>0.00954</cdr:y>
    </cdr:from>
    <cdr:to>
      <cdr:x>0.85806</cdr:x>
      <cdr:y>0.12778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3880" y="30480"/>
          <a:ext cx="3359187" cy="37798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49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49685d76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49685d76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302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516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15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868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50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9685d76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9685d76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450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41A6-6AD1-4FC5-B5EF-F89529AA4DB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C146-EAF8-4382-8756-754928294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1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hse.ru/articles/?mg=61962485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1081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4380" dirty="0" smtClean="0">
                <a:latin typeface="Georgia"/>
                <a:ea typeface="Georgia"/>
                <a:cs typeface="Georgia"/>
                <a:sym typeface="Georgia"/>
              </a:rPr>
              <a:t>Метрика и ритмика </a:t>
            </a:r>
            <a:br>
              <a:rPr lang="ru" sz="4380" dirty="0" smtClean="0">
                <a:latin typeface="Georgia"/>
                <a:ea typeface="Georgia"/>
                <a:cs typeface="Georgia"/>
                <a:sym typeface="Georgia"/>
              </a:rPr>
            </a:br>
            <a:r>
              <a:rPr lang="ru" sz="4380" dirty="0" smtClean="0">
                <a:latin typeface="Georgia"/>
                <a:ea typeface="Georgia"/>
                <a:cs typeface="Georgia"/>
                <a:sym typeface="Georgia"/>
              </a:rPr>
              <a:t>Ганса Сакса</a:t>
            </a:r>
            <a:endParaRPr sz="438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78382"/>
            <a:ext cx="8520600" cy="10313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Дарья Доильницына, НИУ ВШЭ СПб, участник научно-учебной группы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компьютерные методы исследования стиха и прозы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– профессор Е.В.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Казарцев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8340090" cy="99417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типы профилей ударности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148277"/>
              </p:ext>
            </p:extLst>
          </p:nvPr>
        </p:nvGraphicFramePr>
        <p:xfrm>
          <a:off x="2353456" y="1001374"/>
          <a:ext cx="4572000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0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208337"/>
              </p:ext>
            </p:extLst>
          </p:nvPr>
        </p:nvGraphicFramePr>
        <p:xfrm>
          <a:off x="104931" y="1588957"/>
          <a:ext cx="4197246" cy="290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профилей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ударности</a:t>
            </a:r>
            <a:endParaRPr dirty="0">
              <a:latin typeface="Georgia" panose="02040502050405020303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75797689"/>
              </p:ext>
            </p:extLst>
          </p:nvPr>
        </p:nvGraphicFramePr>
        <p:xfrm>
          <a:off x="4302177" y="1648512"/>
          <a:ext cx="4572000" cy="3135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45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786323"/>
              </p:ext>
            </p:extLst>
          </p:nvPr>
        </p:nvGraphicFramePr>
        <p:xfrm>
          <a:off x="2345961" y="13875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Google Shape;85;p18"/>
          <p:cNvSpPr txBox="1">
            <a:spLocks/>
          </p:cNvSpPr>
          <p:nvPr/>
        </p:nvSpPr>
        <p:spPr>
          <a:xfrm>
            <a:off x="4641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типы профилей ударности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268145"/>
              </p:ext>
            </p:extLst>
          </p:nvPr>
        </p:nvGraphicFramePr>
        <p:xfrm>
          <a:off x="2286000" y="16348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Google Shape;85;p18"/>
          <p:cNvSpPr txBox="1">
            <a:spLocks/>
          </p:cNvSpPr>
          <p:nvPr/>
        </p:nvSpPr>
        <p:spPr>
          <a:xfrm>
            <a:off x="464100" y="597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типы профилей ударности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5;p18"/>
          <p:cNvSpPr txBox="1">
            <a:spLocks noGrp="1"/>
          </p:cNvSpPr>
          <p:nvPr>
            <p:ph type="title"/>
          </p:nvPr>
        </p:nvSpPr>
        <p:spPr>
          <a:xfrm>
            <a:off x="4126697" y="20518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dirty="0" smtClean="0">
                <a:latin typeface="Georgia" panose="02040502050405020303" pitchFamily="18" charset="0"/>
              </a:rPr>
              <a:t>Силлабический рисунок</a:t>
            </a:r>
            <a:endParaRPr dirty="0">
              <a:latin typeface="Georgia" panose="02040502050405020303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17631"/>
              </p:ext>
            </p:extLst>
          </p:nvPr>
        </p:nvGraphicFramePr>
        <p:xfrm>
          <a:off x="65583" y="854975"/>
          <a:ext cx="4624467" cy="1395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34698"/>
              </p:ext>
            </p:extLst>
          </p:nvPr>
        </p:nvGraphicFramePr>
        <p:xfrm>
          <a:off x="184568" y="3350302"/>
          <a:ext cx="4148528" cy="154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65441"/>
              </p:ext>
            </p:extLst>
          </p:nvPr>
        </p:nvGraphicFramePr>
        <p:xfrm>
          <a:off x="4452080" y="2083991"/>
          <a:ext cx="4844634" cy="1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27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582366"/>
            <a:ext cx="7886700" cy="994172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Метрические нарушения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557" y="1853289"/>
            <a:ext cx="8597795" cy="344400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So spr</a:t>
            </a:r>
            <a:r>
              <a:rPr lang="it-IT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chet H</a:t>
            </a:r>
            <a:r>
              <a:rPr lang="it-IT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ns S</a:t>
            </a:r>
            <a:r>
              <a:rPr lang="it-IT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chs, Schum</a:t>
            </a:r>
            <a:r>
              <a:rPr lang="it-IT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cher (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Ein Tischzucht</a:t>
            </a:r>
            <a:r>
              <a:rPr lang="it-IT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</a:t>
            </a:r>
            <a:r>
              <a:rPr lang="de-DE" sz="2400" b="1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ü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d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 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darf</a:t>
            </a:r>
            <a:r>
              <a:rPr lang="de-DE" sz="2400" b="1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ü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: r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ä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 d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 H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ns S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chs (Der bös Rauch)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M</a:t>
            </a:r>
            <a:r>
              <a:rPr lang="de-DE" sz="2400" b="1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ßt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' 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mmer n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chtr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llen der G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ei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ß (Sankt Peter mit der Geiß)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Tu nicht in der Sch</a:t>
            </a:r>
            <a:r>
              <a:rPr lang="de-DE" sz="24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ü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ssel 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umst</a:t>
            </a:r>
            <a:r>
              <a:rPr lang="de-DE" sz="2400" b="1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ü</a:t>
            </a:r>
            <a:r>
              <a:rPr lang="de-DE" sz="2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hrn</a:t>
            </a:r>
            <a:r>
              <a:rPr lang="de-DE" sz="24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! (Ein Tischzucht) 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9705"/>
            <a:ext cx="2783769" cy="568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Georgia" panose="02040502050405020303" pitchFamily="18" charset="0"/>
              </a:rPr>
              <a:t>Относительная частота </a:t>
            </a:r>
            <a:r>
              <a:rPr lang="ru-RU" dirty="0" err="1" smtClean="0">
                <a:latin typeface="Georgia" panose="02040502050405020303" pitchFamily="18" charset="0"/>
              </a:rPr>
              <a:t>полноударности</a:t>
            </a:r>
            <a:r>
              <a:rPr lang="ru-RU" dirty="0" smtClean="0">
                <a:latin typeface="Georgia" panose="02040502050405020303" pitchFamily="18" charset="0"/>
              </a:rPr>
              <a:t>:</a:t>
            </a:r>
            <a:endParaRPr dirty="0"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10122"/>
              </p:ext>
            </p:extLst>
          </p:nvPr>
        </p:nvGraphicFramePr>
        <p:xfrm>
          <a:off x="3769939" y="373951"/>
          <a:ext cx="4722075" cy="4450720"/>
        </p:xfrm>
        <a:graphic>
          <a:graphicData uri="http://schemas.openxmlformats.org/drawingml/2006/table">
            <a:tbl>
              <a:tblPr firstRow="1" firstCol="1" bandRow="1">
                <a:tableStyleId>{1004D6A3-47C9-419B-BD84-992E91038159}</a:tableStyleId>
              </a:tblPr>
              <a:tblGrid>
                <a:gridCol w="2904187">
                  <a:extLst>
                    <a:ext uri="{9D8B030D-6E8A-4147-A177-3AD203B41FA5}">
                      <a16:colId xmlns:a16="http://schemas.microsoft.com/office/drawing/2014/main" val="2953647838"/>
                    </a:ext>
                  </a:extLst>
                </a:gridCol>
                <a:gridCol w="1817888">
                  <a:extLst>
                    <a:ext uri="{9D8B030D-6E8A-4147-A177-3AD203B41FA5}">
                      <a16:colId xmlns:a16="http://schemas.microsoft.com/office/drawing/2014/main" val="2515167742"/>
                    </a:ext>
                  </a:extLst>
                </a:gridCol>
              </a:tblGrid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Книттельферс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21977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Tischzucht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05308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 insel Bachi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78476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Fünsinger Bauern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43273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Sankt Peter mit der Geiß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483258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Die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unglückhafft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lieb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Leandri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fraw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Ehron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85909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epitaphium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oder klag-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ob der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leych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D. Martini Luthers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22356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gesprech mit der Faßnacht von irer Eygenschafft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115748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Schlauraffen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687815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Eiszapfen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88102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Eulenspiegel mit den blinden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716437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Rauch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66927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Waldbruder mit dem Esel. (Der argen Welt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thut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niemand recht.)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13020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Kälberbrüten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588669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Krämerkorb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627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4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9705"/>
            <a:ext cx="2783769" cy="568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Georgia" panose="02040502050405020303" pitchFamily="18" charset="0"/>
              </a:rPr>
              <a:t>Относительная частота </a:t>
            </a:r>
            <a:r>
              <a:rPr lang="ru-RU" dirty="0" err="1" smtClean="0">
                <a:latin typeface="Georgia" panose="02040502050405020303" pitchFamily="18" charset="0"/>
              </a:rPr>
              <a:t>полноударности</a:t>
            </a:r>
            <a:r>
              <a:rPr lang="ru-RU" dirty="0" smtClean="0">
                <a:latin typeface="Georgia" panose="02040502050405020303" pitchFamily="18" charset="0"/>
              </a:rPr>
              <a:t>:</a:t>
            </a:r>
            <a:endParaRPr dirty="0"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77579"/>
              </p:ext>
            </p:extLst>
          </p:nvPr>
        </p:nvGraphicFramePr>
        <p:xfrm>
          <a:off x="3769939" y="373951"/>
          <a:ext cx="4722075" cy="4450720"/>
        </p:xfrm>
        <a:graphic>
          <a:graphicData uri="http://schemas.openxmlformats.org/drawingml/2006/table">
            <a:tbl>
              <a:tblPr firstRow="1" firstCol="1" bandRow="1">
                <a:tableStyleId>{1004D6A3-47C9-419B-BD84-992E91038159}</a:tableStyleId>
              </a:tblPr>
              <a:tblGrid>
                <a:gridCol w="2904187">
                  <a:extLst>
                    <a:ext uri="{9D8B030D-6E8A-4147-A177-3AD203B41FA5}">
                      <a16:colId xmlns:a16="http://schemas.microsoft.com/office/drawing/2014/main" val="2953647838"/>
                    </a:ext>
                  </a:extLst>
                </a:gridCol>
                <a:gridCol w="1817888">
                  <a:extLst>
                    <a:ext uri="{9D8B030D-6E8A-4147-A177-3AD203B41FA5}">
                      <a16:colId xmlns:a16="http://schemas.microsoft.com/office/drawing/2014/main" val="2515167742"/>
                    </a:ext>
                  </a:extLst>
                </a:gridCol>
              </a:tblGrid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Книттельферс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21977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Tischzucht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05308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 insel Bachi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78476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Fünsinger Bauern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43273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Sankt Peter mit der Geiß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483258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Die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unglückhafft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lieb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Leandri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fraw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Ehron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85909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epitaphium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oder klag-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ob der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leych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D. Martini Luthers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223560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  <a:r>
                        <a:rPr lang="de-DE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gesprech</a:t>
                      </a: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der </a:t>
                      </a:r>
                      <a:r>
                        <a:rPr lang="de-DE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Faßnacht</a:t>
                      </a: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von </a:t>
                      </a:r>
                      <a:r>
                        <a:rPr lang="de-DE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irer</a:t>
                      </a:r>
                      <a:r>
                        <a:rPr lang="de-DE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Eygenschafft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115748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Schlauraffen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687815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Eiszapfen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88102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Eulenspiegel mit den blinden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716437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bös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Rauch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669277"/>
                  </a:ext>
                </a:extLst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Waldbruder mit dem Esel. (Der argen Welt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thut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niemand recht.)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13020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Kälberbrüten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588669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Krämerkorb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7" marR="5985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62719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7082" y="3567659"/>
            <a:ext cx="245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(Жирным шрифтом выделены пьесы Сакса)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2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92086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Книттельферс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Сакса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немецкого стихосложения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379" y="1713112"/>
            <a:ext cx="8043242" cy="2983578"/>
          </a:xfrm>
        </p:spPr>
        <p:txBody>
          <a:bodyPr>
            <a:normAutofit fontScale="92500" lnSpcReduction="10000"/>
          </a:bodyPr>
          <a:lstStyle/>
          <a:p>
            <a:pPr marL="34290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метрических нарушений Сакса происходит на первых иктах </a:t>
            </a:r>
          </a:p>
          <a:p>
            <a:pPr marL="342900" algn="just">
              <a:lnSpc>
                <a:spcPct val="120000"/>
              </a:lnSpc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полноударности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неполноударности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находится в динамике. Более высокой частотой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полноударности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обладают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пьесы </a:t>
            </a:r>
          </a:p>
          <a:p>
            <a:pPr marL="34290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Четырёхтактный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 Сакса представляет собой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промежуточную, </a:t>
            </a:r>
            <a:r>
              <a:rPr lang="ru-RU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квазиметрическую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стихосложения,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находящуюся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периоде между господствующей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чистой тоникой и жестким типом континентальной силлабо-тоники.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к силлабо-тонизации стиха была еще до реформы </a:t>
            </a:r>
            <a:r>
              <a:rPr lang="ru-RU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Опица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в стихосложении она проявлялась естественным путем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</a:pPr>
            <a:endParaRPr lang="de-DE" sz="2200" dirty="0" smtClean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Использованная научная 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Казарцев Е. В. Ритмическое представление текста в сравнительных стиховедческих исследованиях //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Russian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Linguistics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2018. № 42 (2). </a:t>
            </a:r>
          </a:p>
          <a:p>
            <a:pPr lv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Chisholm D. Goethe's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Knittelvers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 prosodic analysis. Bonn: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Bouvier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1975.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Brunner H. Die alten Meister. Studien zu Überlieferung und Rezeption der mittelhochdeutschen 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Sangspruchdichter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 Spätmittelalter und in der frühen Neuzeit.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nchen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MTU 54,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1975.</a:t>
            </a:r>
          </a:p>
          <a:p>
            <a:pPr lvl="0"/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Rettelbach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Späte 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Sangspruchdichtung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früher Meistergesang. Bilanz der jüngeren Forschung // Jahrbuch der Oswald von Wolkenstein Gesellschaft.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2000. N. 12.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Казарцев Е.В., Емельянов Н.И. Об одной особенности немецких четырехстопных ямбов в сравнении с нидерландским и русским стихом // Вопросы языкознания. 2020. С. 152-160. </a:t>
            </a:r>
          </a:p>
          <a:p>
            <a:pPr lvl="0"/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Rhoby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Andreas. Vom jambischen Trimeter zum byzantinischen Zwölfsilber. Beobachtung zur Metrik des spätantiken und byzantinischen Epigramms // Wiener Studien. 2011. 124.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Гаспаров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М.Л., Скулачева Т.В. Глагольная рифма и синтаксис стихотворной строки // Русский язык в научном освещении. 2001. С.148.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Казарцев Е.В. К истории появление пиррихиев в русском ямбе //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Literature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2013. С.379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Михаленко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О.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Deutsche Sprache //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немецкого языка и языкознания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Frédéric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Hartweg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Klaus-Peter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Wegera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Frühneuhochdeutsch. Eine Einführung in die deutsche Sprache des Spätmittelalters und der frühen Neuzeit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Niemeyer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2005.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0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4606" y="-199505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Ганс Сакс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1494 – 1576)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upload.wikimedia.org/wikipedia/commons/3/34/Hans_Sachs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473" y="911211"/>
            <a:ext cx="3755802" cy="398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0748"/>
              </p:ext>
            </p:extLst>
          </p:nvPr>
        </p:nvGraphicFramePr>
        <p:xfrm>
          <a:off x="269823" y="164894"/>
          <a:ext cx="4362138" cy="4854864"/>
        </p:xfrm>
        <a:graphic>
          <a:graphicData uri="http://schemas.openxmlformats.org/drawingml/2006/table">
            <a:tbl>
              <a:tblPr>
                <a:tableStyleId>{1004D6A3-47C9-419B-BD84-992E91038159}</a:tableStyleId>
              </a:tblPr>
              <a:tblGrid>
                <a:gridCol w="2738810">
                  <a:extLst>
                    <a:ext uri="{9D8B030D-6E8A-4147-A177-3AD203B41FA5}">
                      <a16:colId xmlns:a16="http://schemas.microsoft.com/office/drawing/2014/main" val="1017268568"/>
                    </a:ext>
                  </a:extLst>
                </a:gridCol>
                <a:gridCol w="1623328">
                  <a:extLst>
                    <a:ext uri="{9D8B030D-6E8A-4147-A177-3AD203B41FA5}">
                      <a16:colId xmlns:a16="http://schemas.microsoft.com/office/drawing/2014/main" val="2327514181"/>
                    </a:ext>
                  </a:extLst>
                </a:gridCol>
              </a:tblGrid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Книттельферс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строк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07394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Eiszapfen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628872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insel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Bachi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88789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Tischzucht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94325"/>
                  </a:ext>
                </a:extLst>
              </a:tr>
              <a:tr h="420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Historia. Die unglückhafft lieb Leandri mit fraw Ehron.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595869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Sankt Peter mit der Geiß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079763"/>
                  </a:ext>
                </a:extLst>
              </a:tr>
              <a:tr h="513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epitaphium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oder klag-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ob der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leych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D. Martini Luthers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753421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Schlauraffen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561100"/>
                  </a:ext>
                </a:extLst>
              </a:tr>
              <a:tr h="631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Waldbruder mit dem Esel. (Der argen Welt </a:t>
                      </a:r>
                      <a:r>
                        <a:rPr lang="de-DE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thut</a:t>
                      </a: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niemand recht.)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021339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Fünsinger Bauern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662103"/>
                  </a:ext>
                </a:extLst>
              </a:tr>
              <a:tr h="513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gesprech mit der Faßnacht von irer Eygenschafft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591027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Kälberbrüten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816090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Rauch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420435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Krämerkorb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663187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Eulenspiegel mit den blinden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149804"/>
                  </a:ext>
                </a:extLst>
              </a:tr>
              <a:tr h="210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размечено: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31" marR="558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06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Особенности нововерхненемецкого языка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00" y="1330036"/>
            <a:ext cx="76823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Расширение средств образования множественного числа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окончания –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Meyl</a:t>
            </a:r>
            <a:r>
              <a:rPr lang="en-US" sz="1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&lt;=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[Das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Schlauraffen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аффиксов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heit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(&lt;=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Sein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1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erl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[Der 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bös Rauch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ßre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rdn</a:t>
            </a:r>
            <a:r>
              <a:rPr lang="en-US" sz="1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[Sankt Peter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f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[Sankt Peter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Особенности нововерхненемецкого языка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00" y="1094509"/>
            <a:ext cx="7682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Развитие пунктуации и синтаксической системы 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Преобразование в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Perfekt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циркумфикса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-_____-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Hätt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de-DE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ssen </a:t>
            </a:r>
            <a:r>
              <a:rPr lang="nn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[Das Kälberbrüten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n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n-N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nn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gl</a:t>
            </a:r>
            <a:r>
              <a:rPr lang="nn-N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 die L</a:t>
            </a:r>
            <a:r>
              <a:rPr lang="nn-N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nd' </a:t>
            </a:r>
            <a:r>
              <a:rPr lang="nn-N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n-NO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schl</a:t>
            </a:r>
            <a:r>
              <a:rPr lang="nn-NO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nn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[Das Kälberbrüten]</a:t>
            </a:r>
            <a:endParaRPr lang="nn-NO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вспомогательного глагола в страдательном залоге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worden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geworden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gworden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встречаются в корпусе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dein M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sei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de-DE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rden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r! [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Tischzucht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bist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de-DE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rden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kl</a:t>
            </a:r>
            <a:r>
              <a:rPr lang="de-DE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de-D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de-DE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</a:t>
            </a:r>
            <a:r>
              <a:rPr lang="de-DE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epitaphium</a:t>
            </a: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Особенности нововерхненемецкого языка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sun9-71.userapi.com/impg/ypat5tPOBboWGbJ_AxqE6zIqSfnFdr7d31-4vw/n6-JypJqO00.jpg?size=953x592&amp;quality=96&amp;sign=1d1d7f5ef85945d646ca8d7ae4cef5dd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16" y="1427364"/>
            <a:ext cx="4436313" cy="275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7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69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Georgia"/>
                <a:ea typeface="Georgia"/>
                <a:cs typeface="Georgia"/>
                <a:sym typeface="Georgia"/>
              </a:rPr>
              <a:t>Сравнение с ритмикой стиха Себастьяна Брандта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418048"/>
              </p:ext>
            </p:extLst>
          </p:nvPr>
        </p:nvGraphicFramePr>
        <p:xfrm>
          <a:off x="195202" y="1658286"/>
          <a:ext cx="3739489" cy="257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014" y="1304144"/>
            <a:ext cx="3957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Das Narrenschiff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von Sebastian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Brandt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198485"/>
              </p:ext>
            </p:extLst>
          </p:nvPr>
        </p:nvGraphicFramePr>
        <p:xfrm>
          <a:off x="4260300" y="1198307"/>
          <a:ext cx="4572000" cy="319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02167"/>
              </p:ext>
            </p:extLst>
          </p:nvPr>
        </p:nvGraphicFramePr>
        <p:xfrm>
          <a:off x="811530" y="2527708"/>
          <a:ext cx="7452361" cy="2026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8939">
                  <a:extLst>
                    <a:ext uri="{9D8B030D-6E8A-4147-A177-3AD203B41FA5}">
                      <a16:colId xmlns:a16="http://schemas.microsoft.com/office/drawing/2014/main" val="3840486525"/>
                    </a:ext>
                  </a:extLst>
                </a:gridCol>
                <a:gridCol w="1219859">
                  <a:extLst>
                    <a:ext uri="{9D8B030D-6E8A-4147-A177-3AD203B41FA5}">
                      <a16:colId xmlns:a16="http://schemas.microsoft.com/office/drawing/2014/main" val="3468372628"/>
                    </a:ext>
                  </a:extLst>
                </a:gridCol>
                <a:gridCol w="1094521">
                  <a:extLst>
                    <a:ext uri="{9D8B030D-6E8A-4147-A177-3AD203B41FA5}">
                      <a16:colId xmlns:a16="http://schemas.microsoft.com/office/drawing/2014/main" val="2297483242"/>
                    </a:ext>
                  </a:extLst>
                </a:gridCol>
                <a:gridCol w="1094521">
                  <a:extLst>
                    <a:ext uri="{9D8B030D-6E8A-4147-A177-3AD203B41FA5}">
                      <a16:colId xmlns:a16="http://schemas.microsoft.com/office/drawing/2014/main" val="2899989393"/>
                    </a:ext>
                  </a:extLst>
                </a:gridCol>
                <a:gridCol w="1094521">
                  <a:extLst>
                    <a:ext uri="{9D8B030D-6E8A-4147-A177-3AD203B41FA5}">
                      <a16:colId xmlns:a16="http://schemas.microsoft.com/office/drawing/2014/main" val="3900941697"/>
                    </a:ext>
                  </a:extLst>
                </a:gridCol>
              </a:tblGrid>
              <a:tr h="34792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Narrenschiff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58610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  <a:r>
                        <a:rPr lang="de-DE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gesprech</a:t>
                      </a:r>
                      <a:r>
                        <a:rPr lang="de-DE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der </a:t>
                      </a:r>
                      <a:r>
                        <a:rPr lang="de-DE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Faßnacht</a:t>
                      </a:r>
                      <a:r>
                        <a:rPr lang="de-DE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von </a:t>
                      </a:r>
                      <a:r>
                        <a:rPr lang="de-DE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irer</a:t>
                      </a:r>
                      <a:r>
                        <a:rPr lang="de-DE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Eygenschafft</a:t>
                      </a:r>
                      <a:r>
                        <a:rPr lang="de-DE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de-DE" sz="1800" b="0" i="0" u="none" strike="noStrike" dirty="0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7657478"/>
                  </a:ext>
                </a:extLst>
              </a:tr>
              <a:tr h="35837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Eulenspiegel</a:t>
                      </a:r>
                      <a:r>
                        <a:rPr lang="de-DE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den blinden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08124565"/>
                  </a:ext>
                </a:extLst>
              </a:tr>
              <a:tr h="351542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bös Rauch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392197"/>
                  </a:ext>
                </a:extLst>
              </a:tr>
              <a:tr h="351542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 </a:t>
                      </a:r>
                      <a:r>
                        <a:rPr lang="de-DE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insel</a:t>
                      </a:r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Bachi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888396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8318" y="595093"/>
            <a:ext cx="859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Сравнение ритмики Брандта и Сакса</a:t>
            </a:r>
            <a:endParaRPr lang="ru-RU" sz="3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82671" y="2020926"/>
            <a:ext cx="46839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1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23162" y="2020926"/>
            <a:ext cx="4539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1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05604" y="2005254"/>
            <a:ext cx="36420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1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8215" y="2005254"/>
            <a:ext cx="27443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100" dirty="0">
                <a:solidFill>
                  <a:srgbClr val="02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12026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Georgia" panose="02040502050405020303" pitchFamily="18" charset="0"/>
              </a:rPr>
              <a:t>Сравнение с классическим </a:t>
            </a:r>
            <a:r>
              <a:rPr lang="ru-RU" dirty="0" err="1" smtClean="0">
                <a:latin typeface="Georgia" panose="02040502050405020303" pitchFamily="18" charset="0"/>
              </a:rPr>
              <a:t>четырехстопником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</a:rPr>
              <a:t>Опица</a:t>
            </a:r>
            <a:endParaRPr dirty="0">
              <a:latin typeface="Georgia" panose="02040502050405020303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232691"/>
              </p:ext>
            </p:extLst>
          </p:nvPr>
        </p:nvGraphicFramePr>
        <p:xfrm>
          <a:off x="4684426" y="1461541"/>
          <a:ext cx="4267838" cy="313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79004"/>
              </p:ext>
            </p:extLst>
          </p:nvPr>
        </p:nvGraphicFramePr>
        <p:xfrm>
          <a:off x="112426" y="1402081"/>
          <a:ext cx="4572000" cy="319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 algn="ctr"/>
            <a:r>
              <a:rPr lang="ru-RU" dirty="0">
                <a:latin typeface="Georgia" panose="02040502050405020303" pitchFamily="18" charset="0"/>
              </a:rPr>
              <a:t>Сравнение с классическим </a:t>
            </a:r>
            <a:r>
              <a:rPr lang="ru-RU" dirty="0" err="1">
                <a:latin typeface="Georgia" panose="02040502050405020303" pitchFamily="18" charset="0"/>
              </a:rPr>
              <a:t>четырехстопником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Опица</a:t>
            </a:r>
            <a:endParaRPr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99731" y="3018380"/>
            <a:ext cx="5166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Sind s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cher g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ben s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ch </a:t>
            </a:r>
            <a:r>
              <a:rPr lang="de-DE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zu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Rh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u</a:t>
            </a:r>
            <a:endParaRPr lang="de-DE" sz="1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Dam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t ich d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ch nicht zw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ngen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k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</a:t>
            </a:r>
            <a:endParaRPr lang="de-DE" sz="18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Die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Thr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nen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s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o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ich d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r zur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Sch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nd</a:t>
            </a:r>
            <a:endParaRPr lang="de-DE" sz="18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3081" y="3018380"/>
            <a:ext cx="7495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In </a:t>
            </a:r>
            <a:r>
              <a:rPr lang="en-US" sz="18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ei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schw</a:t>
            </a:r>
            <a:r>
              <a:rPr lang="en-US" sz="18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re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melanchol</a:t>
            </a:r>
            <a:r>
              <a:rPr lang="en-US" sz="18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eie</a:t>
            </a:r>
            <a:endParaRPr lang="en-US" sz="1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Pl</a:t>
            </a:r>
            <a:r>
              <a:rPr lang="en-US" sz="18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gen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sch</a:t>
            </a:r>
            <a:r>
              <a:rPr lang="en-US" sz="1800" b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u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tzen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Georgia" panose="02040502050405020303" pitchFamily="18" charset="0"/>
                <a:cs typeface="Times New Roman" panose="02020603050405020304" pitchFamily="18" charset="0"/>
              </a:rPr>
              <a:t>oder</a:t>
            </a:r>
            <a:r>
              <a:rPr lang="en-US" sz="1800" dirty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versch</a:t>
            </a:r>
            <a:r>
              <a:rPr lang="en-US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nen</a:t>
            </a:r>
            <a:endParaRPr lang="de-DE" sz="18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S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e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h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, W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ei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b!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zw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ee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gl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ei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ch Pr</a:t>
            </a:r>
            <a:r>
              <a:rPr lang="de-DE" sz="1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ü</a:t>
            </a:r>
            <a:r>
              <a:rPr lang="de-DE" sz="1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gel wir 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h</a:t>
            </a:r>
            <a:r>
              <a:rPr lang="de-DE" sz="18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de-DE" sz="18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n</a:t>
            </a:r>
            <a:endParaRPr lang="de-DE" sz="18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6153" y="2185515"/>
            <a:ext cx="2234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>
                <a:latin typeface="Georgia" panose="02040502050405020303" pitchFamily="18" charset="0"/>
              </a:rPr>
              <a:t>Martin Opitz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8966" y="2185515"/>
            <a:ext cx="202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>
                <a:latin typeface="Georgia" panose="02040502050405020303" pitchFamily="18" charset="0"/>
              </a:rPr>
              <a:t>Hans Sachs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517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6818</TotalTime>
  <Words>1009</Words>
  <Application>Microsoft Office PowerPoint</Application>
  <PresentationFormat>Экран (16:9)</PresentationFormat>
  <Paragraphs>199</Paragraphs>
  <Slides>19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Georgia</vt:lpstr>
      <vt:lpstr>Times New Roman</vt:lpstr>
      <vt:lpstr>Simple Light</vt:lpstr>
      <vt:lpstr>Метрика и ритмика  Ганса Сакса</vt:lpstr>
      <vt:lpstr> Ганс Сакс (1494 – 1576) </vt:lpstr>
      <vt:lpstr>Особенности нововерхненемецкого языка</vt:lpstr>
      <vt:lpstr>Особенности нововерхненемецкого языка</vt:lpstr>
      <vt:lpstr>Особенности нововерхненемецкого языка</vt:lpstr>
      <vt:lpstr>Сравнение с ритмикой стиха Себастьяна Брандта</vt:lpstr>
      <vt:lpstr>Презентация PowerPoint</vt:lpstr>
      <vt:lpstr>Сравнение с классическим четырехстопником Опица</vt:lpstr>
      <vt:lpstr>Сравнение с классическим четырехстопником Опица</vt:lpstr>
      <vt:lpstr>Различные типы профилей ударности </vt:lpstr>
      <vt:lpstr>Различные типы профилей ударности</vt:lpstr>
      <vt:lpstr>Презентация PowerPoint</vt:lpstr>
      <vt:lpstr>Презентация PowerPoint</vt:lpstr>
      <vt:lpstr>Силлабический рисунок</vt:lpstr>
      <vt:lpstr>Метрические нарушения</vt:lpstr>
      <vt:lpstr>Относительная частота полноударности:</vt:lpstr>
      <vt:lpstr>Относительная частота полноударности:</vt:lpstr>
      <vt:lpstr>Книттельферс Сакса в контексте  развития немецкого стихосложения</vt:lpstr>
      <vt:lpstr>Использованная научная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rhythmische Gestalt des quasimetrischen Verses von Hans Sachs: Translatorische und computeranalytische Zugänge</dc:title>
  <cp:lastModifiedBy>Dasha</cp:lastModifiedBy>
  <cp:revision>52</cp:revision>
  <dcterms:modified xsi:type="dcterms:W3CDTF">2023-06-27T17:31:37Z</dcterms:modified>
</cp:coreProperties>
</file>