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5143500" cx="9144000"/>
  <p:notesSz cx="6858000" cy="9144000"/>
  <p:embeddedFontLst>
    <p:embeddedFont>
      <p:font typeface="Roboto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428E640-0578-4D40-AE30-698DF6C4F245}">
  <a:tblStyle styleId="{3428E640-0578-4D40-AE30-698DF6C4F2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Roboto-regular.fnt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Roboto-italic.fntdata"/><Relationship Id="rId16" Type="http://schemas.openxmlformats.org/officeDocument/2006/relationships/slide" Target="slides/slide10.xml"/><Relationship Id="rId38" Type="http://schemas.openxmlformats.org/officeDocument/2006/relationships/font" Target="fonts/Roboto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437c99b2e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437c99b2e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437c99b2e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437c99b2e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6550118f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46550118f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46550118f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46550118f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437c99b2e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437c99b2e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46550118f6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46550118f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46550118f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46550118f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37c99b2ee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37c99b2ee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6550118f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46550118f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37c99b2ee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437c99b2e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4324d4d8f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4324d4d8f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4324d4d8f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4324d4d8f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6550118f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46550118f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4324d4d8f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4324d4d8f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437c99b2ee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437c99b2ee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437c99b2ee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437c99b2ee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46550118f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46550118f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37c99b2ee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437c99b2ee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4324d4d8f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4324d4d8f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46550118f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46550118f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437c99b2ee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437c99b2ee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324d4d8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324d4d8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437c99b2ee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437c99b2ee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37c99b2e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37c99b2e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437c99b2e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437c99b2e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37c99b2ee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437c99b2e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437c99b2e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437c99b2e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37c99b2ee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437c99b2e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37c99b2e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437c99b2e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508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Ритмика русского пентаметра XIX века*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20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*Презентация подготовлена на основе исследования, проведённого в рамках работы в научно-учебной группе «Современные компьютерные методы исследования стиха и прозы» Национального исследовательского университета «Высшая школа экономики» </a:t>
            </a: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 руководством проф. Е. В. Казарцева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Диана Романова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2023</a:t>
            </a:r>
            <a:endParaRPr sz="1600"/>
          </a:p>
        </p:txBody>
      </p:sp>
      <p:sp>
        <p:nvSpPr>
          <p:cNvPr id="56" name="Google Shape;56;p13"/>
          <p:cNvSpPr txBox="1"/>
          <p:nvPr/>
        </p:nvSpPr>
        <p:spPr>
          <a:xfrm>
            <a:off x="783625" y="108375"/>
            <a:ext cx="721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А. К. Толстой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6219000" y="1410900"/>
            <a:ext cx="261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1840-1875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/>
              <a:t>Полноударность </a:t>
            </a:r>
            <a:r>
              <a:rPr lang="ru" sz="1500">
                <a:solidFill>
                  <a:schemeClr val="dk1"/>
                </a:solidFill>
              </a:rPr>
              <a:t>22,65%</a:t>
            </a:r>
            <a:endParaRPr sz="1500"/>
          </a:p>
        </p:txBody>
      </p:sp>
      <p:pic>
        <p:nvPicPr>
          <p:cNvPr id="118" name="Google Shape;118;p22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7" y="1152475"/>
            <a:ext cx="5830149" cy="36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К. К. Павлова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6410700" y="1502600"/>
            <a:ext cx="2421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1840-1861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/>
              <a:t>Полноударность </a:t>
            </a:r>
            <a:r>
              <a:rPr lang="ru" sz="1500">
                <a:solidFill>
                  <a:schemeClr val="dk1"/>
                </a:solidFill>
              </a:rPr>
              <a:t>23,53%</a:t>
            </a:r>
            <a:endParaRPr sz="1500"/>
          </a:p>
        </p:txBody>
      </p:sp>
      <p:pic>
        <p:nvPicPr>
          <p:cNvPr id="125" name="Google Shape;125;p23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200" y="1152475"/>
            <a:ext cx="5764374" cy="356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Н. А. Некрасов</a:t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6172900" y="1547425"/>
            <a:ext cx="2625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1839-1874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/>
              <a:t>Полноударность </a:t>
            </a:r>
            <a:r>
              <a:rPr lang="ru" sz="1500">
                <a:solidFill>
                  <a:schemeClr val="dk1"/>
                </a:solidFill>
              </a:rPr>
              <a:t>16,96%</a:t>
            </a:r>
            <a:endParaRPr sz="1500"/>
          </a:p>
        </p:txBody>
      </p:sp>
      <p:pic>
        <p:nvPicPr>
          <p:cNvPr id="132" name="Google Shape;132;p24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25" y="1547425"/>
            <a:ext cx="5764674" cy="35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Ф. И. Тютчев</a:t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6076075" y="11695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1820-1870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/>
              <a:t>Полноударность </a:t>
            </a:r>
            <a:r>
              <a:rPr lang="ru" sz="1500">
                <a:solidFill>
                  <a:schemeClr val="dk1"/>
                </a:solidFill>
              </a:rPr>
              <a:t>27,49%</a:t>
            </a:r>
            <a:endParaRPr sz="1500"/>
          </a:p>
        </p:txBody>
      </p:sp>
      <p:pic>
        <p:nvPicPr>
          <p:cNvPr id="139" name="Google Shape;139;p25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5771274" cy="3568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Я. П. Полонский</a:t>
            </a:r>
            <a:endParaRPr/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6695225" y="1152475"/>
            <a:ext cx="2525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1842-1890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/>
              <a:t>Полноударность </a:t>
            </a:r>
            <a:r>
              <a:rPr lang="ru" sz="1500">
                <a:solidFill>
                  <a:schemeClr val="dk1"/>
                </a:solidFill>
              </a:rPr>
              <a:t>17,09%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</a:rPr>
              <a:t>Форма 5 в текстах с цезурой – 56%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>
                <a:solidFill>
                  <a:schemeClr val="dk1"/>
                </a:solidFill>
              </a:rPr>
              <a:t>Форма 5 в текстах без цезуры – 26%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46" name="Google Shape;146;p26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478" y="1118650"/>
            <a:ext cx="6239550" cy="385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909"/>
              <a:buFont typeface="Arial"/>
              <a:buNone/>
            </a:pPr>
            <a:r>
              <a:rPr lang="ru" sz="2420"/>
              <a:t>Средние профили ударности поэтов преимущественно второй половины XIX века</a:t>
            </a:r>
            <a:endParaRPr sz="24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7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8547" y="1275650"/>
            <a:ext cx="6255300" cy="386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Первые попытки русского пятистопного ямба</a:t>
            </a:r>
            <a:endParaRPr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8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7300" y="1208802"/>
            <a:ext cx="6964326" cy="3486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Речевая (РМ) и языковая (ЯМ) модели</a:t>
            </a:r>
            <a:endParaRPr/>
          </a:p>
        </p:txBody>
      </p:sp>
      <p:sp>
        <p:nvSpPr>
          <p:cNvPr id="166" name="Google Shape;16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9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2625" y="1447613"/>
            <a:ext cx="4941376" cy="305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 title="Диаграмма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10900"/>
            <a:ext cx="4839137" cy="299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228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Речевая (РМ) и языковая (ЯМ) модели в сравнении со стихом XX века </a:t>
            </a:r>
            <a:endParaRPr/>
          </a:p>
        </p:txBody>
      </p:sp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0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465800"/>
            <a:ext cx="4664925" cy="288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 title="Диаграмма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9850" y="1506350"/>
            <a:ext cx="4918424" cy="288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Русские переводы стихотворения “Mignon” И. В. Гёте </a:t>
            </a:r>
            <a:endParaRPr/>
          </a:p>
        </p:txBody>
      </p:sp>
      <p:sp>
        <p:nvSpPr>
          <p:cNvPr id="182" name="Google Shape;182;p31"/>
          <p:cNvSpPr txBox="1"/>
          <p:nvPr>
            <p:ph idx="1" type="body"/>
          </p:nvPr>
        </p:nvSpPr>
        <p:spPr>
          <a:xfrm>
            <a:off x="311700" y="13019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31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500" y="1113375"/>
            <a:ext cx="8136225" cy="378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66"/>
              <a:t>Классификация авторов по богатству ритма (А. Белый) </a:t>
            </a:r>
            <a:endParaRPr sz="3466"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1700">
                <a:solidFill>
                  <a:schemeClr val="dk1"/>
                </a:solidFill>
              </a:rPr>
              <a:t>I категория. </a:t>
            </a:r>
            <a:r>
              <a:rPr b="1" lang="ru" sz="1700">
                <a:solidFill>
                  <a:schemeClr val="dk1"/>
                </a:solidFill>
              </a:rPr>
              <a:t>Тютчев</a:t>
            </a:r>
            <a:r>
              <a:rPr lang="ru" sz="1700">
                <a:solidFill>
                  <a:schemeClr val="dk1"/>
                </a:solidFill>
              </a:rPr>
              <a:t>, </a:t>
            </a:r>
            <a:r>
              <a:rPr b="1" lang="ru" sz="1700">
                <a:solidFill>
                  <a:schemeClr val="dk1"/>
                </a:solidFill>
              </a:rPr>
              <a:t>Жуковский, Пушкин</a:t>
            </a:r>
            <a:r>
              <a:rPr lang="ru" sz="1700">
                <a:solidFill>
                  <a:schemeClr val="dk1"/>
                </a:solidFill>
              </a:rPr>
              <a:t>, Лермонтов, </a:t>
            </a:r>
            <a:r>
              <a:rPr b="1" lang="ru" sz="1700">
                <a:solidFill>
                  <a:schemeClr val="dk1"/>
                </a:solidFill>
              </a:rPr>
              <a:t>Баратынский,</a:t>
            </a:r>
            <a:r>
              <a:rPr lang="ru" sz="1700">
                <a:solidFill>
                  <a:schemeClr val="dk1"/>
                </a:solidFill>
              </a:rPr>
              <a:t> Фет.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700">
                <a:solidFill>
                  <a:schemeClr val="dk1"/>
                </a:solidFill>
              </a:rPr>
              <a:t>II категория. </a:t>
            </a:r>
            <a:r>
              <a:rPr lang="ru" sz="1700">
                <a:solidFill>
                  <a:schemeClr val="dk1"/>
                </a:solidFill>
              </a:rPr>
              <a:t>Языков, </a:t>
            </a:r>
            <a:r>
              <a:rPr b="1" lang="ru" sz="1700">
                <a:solidFill>
                  <a:schemeClr val="dk1"/>
                </a:solidFill>
              </a:rPr>
              <a:t>Полонский, Каролина Павлова</a:t>
            </a:r>
            <a:r>
              <a:rPr lang="ru" sz="1700">
                <a:solidFill>
                  <a:schemeClr val="dk1"/>
                </a:solidFill>
              </a:rPr>
              <a:t>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1700">
                <a:solidFill>
                  <a:schemeClr val="dk1"/>
                </a:solidFill>
              </a:rPr>
              <a:t>III категория. </a:t>
            </a:r>
            <a:r>
              <a:rPr lang="ru" sz="1700">
                <a:solidFill>
                  <a:schemeClr val="dk1"/>
                </a:solidFill>
              </a:rPr>
              <a:t>Поэты XVIII и начала XIX столетия, </a:t>
            </a:r>
            <a:r>
              <a:rPr b="1" lang="ru" sz="1700">
                <a:solidFill>
                  <a:schemeClr val="dk1"/>
                </a:solidFill>
              </a:rPr>
              <a:t>Некрасов.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700">
                <a:solidFill>
                  <a:schemeClr val="dk1"/>
                </a:solidFill>
              </a:rPr>
              <a:t>IV категория. </a:t>
            </a:r>
            <a:r>
              <a:rPr lang="ru" sz="1700">
                <a:solidFill>
                  <a:schemeClr val="dk1"/>
                </a:solidFill>
              </a:rPr>
              <a:t>Майков, Случевский, </a:t>
            </a:r>
            <a:r>
              <a:rPr b="1" lang="ru" sz="1700">
                <a:solidFill>
                  <a:schemeClr val="dk1"/>
                </a:solidFill>
              </a:rPr>
              <a:t>гр. А. Толстой</a:t>
            </a:r>
            <a:r>
              <a:rPr lang="ru" sz="1700">
                <a:solidFill>
                  <a:schemeClr val="dk1"/>
                </a:solidFill>
              </a:rPr>
              <a:t>, Бенедиктов.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1"/>
                </a:solidFill>
              </a:rPr>
              <a:t>(“Лирика и эксперимент”)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i="1" lang="ru" sz="1700"/>
              <a:t>0 категория.</a:t>
            </a:r>
            <a:r>
              <a:rPr lang="ru" sz="1700"/>
              <a:t> П. А. Вяземский, В. К. Кюхельбекер</a:t>
            </a:r>
            <a:endParaRPr sz="1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0" y="74775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К</a:t>
            </a:r>
            <a:r>
              <a:rPr lang="ru" sz="1800"/>
              <a:t>омбинации типов ритмических слов в первой половине стиха с цезурой на стопе II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 </a:t>
            </a:r>
            <a:endParaRPr sz="1800"/>
          </a:p>
        </p:txBody>
      </p:sp>
      <p:graphicFrame>
        <p:nvGraphicFramePr>
          <p:cNvPr id="189" name="Google Shape;189;p32"/>
          <p:cNvGraphicFramePr/>
          <p:nvPr/>
        </p:nvGraphicFramePr>
        <p:xfrm>
          <a:off x="2712550" y="55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{3428E640-0578-4D40-AE30-698DF6C4F245}</a:tableStyleId>
              </a:tblPr>
              <a:tblGrid>
                <a:gridCol w="1819575"/>
                <a:gridCol w="42176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ru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Ритмическая схема</a:t>
                      </a:r>
                      <a:endParaRPr b="1" sz="11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100"/>
                        <a:t>Ритмические слова и их сочетания</a:t>
                      </a:r>
                      <a:endParaRPr b="1" sz="11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ru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◡ _ ◡ _  </a:t>
                      </a:r>
                      <a:endParaRPr b="1" sz="11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3.2+1.1 (</a:t>
                      </a:r>
                      <a:r>
                        <a:rPr lang="ru" sz="1000">
                          <a:solidFill>
                            <a:srgbClr val="9900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Вздохну&lt;ли ль| вы&lt;,|</a:t>
                      </a:r>
                      <a:r>
                        <a:rPr lang="ru" sz="10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ru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внимая&lt;я| ти&lt;хий| гла&lt;с|);</a:t>
                      </a:r>
                      <a:br>
                        <a:rPr lang="ru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ru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2.2+2.2 (</a:t>
                      </a:r>
                      <a:r>
                        <a:rPr lang="ru" sz="1000">
                          <a:solidFill>
                            <a:srgbClr val="9900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Опя&lt;ть| весна&lt;;|</a:t>
                      </a:r>
                      <a:r>
                        <a:rPr lang="ru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опя&lt;ть| смее&lt;тся| лу&lt;г|)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◡ ◡ ◡ _</a:t>
                      </a:r>
                      <a:endParaRPr b="1" sz="11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4.4 (</a:t>
                      </a:r>
                      <a:r>
                        <a:rPr lang="ru" sz="1000">
                          <a:solidFill>
                            <a:srgbClr val="9900FF"/>
                          </a:solidFill>
                        </a:rPr>
                        <a:t>Но подо мно&lt;й|</a:t>
                      </a:r>
                      <a:r>
                        <a:rPr lang="ru" sz="1000"/>
                        <a:t> сокры&lt;тый| ро&lt;в| изры&lt;в|)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◡ _ ◡ ◡</a:t>
                      </a:r>
                      <a:endParaRPr b="1" sz="11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4.2 (</a:t>
                      </a:r>
                      <a:r>
                        <a:rPr lang="ru" sz="1000">
                          <a:solidFill>
                            <a:srgbClr val="9900FF"/>
                          </a:solidFill>
                        </a:rPr>
                        <a:t>По-пре&lt;жнему.|</a:t>
                      </a:r>
                      <a:r>
                        <a:rPr lang="ru" sz="1000"/>
                        <a:t>  Но ме&lt;сяц| у&lt;ж| проте&lt;к,|)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_ _ _ _</a:t>
                      </a:r>
                      <a:endParaRPr b="1" sz="1100"/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1.1+1.1+1.1+1.1 </a:t>
                      </a:r>
                      <a:br>
                        <a:rPr lang="ru" sz="1000"/>
                      </a:br>
                      <a:r>
                        <a:rPr lang="ru" sz="1000"/>
                        <a:t>(</a:t>
                      </a:r>
                      <a:r>
                        <a:rPr lang="ru" sz="1000">
                          <a:solidFill>
                            <a:srgbClr val="9900FF"/>
                          </a:solidFill>
                        </a:rPr>
                        <a:t>Xа&lt;!| xа&lt;!| xа&lt;!| xа&lt;! -|</a:t>
                      </a:r>
                      <a:r>
                        <a:rPr lang="ru" sz="1000"/>
                        <a:t> Приве&lt;л же| бо&lt;г| услы&lt;шать|)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_ _ ◡ ◡</a:t>
                      </a:r>
                      <a:endParaRPr b="1"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1.1+3.1 (</a:t>
                      </a:r>
                      <a:r>
                        <a:rPr lang="ru" sz="1000">
                          <a:solidFill>
                            <a:srgbClr val="9900FF"/>
                          </a:solidFill>
                        </a:rPr>
                        <a:t>Жде&lt;т| мсти&lt;телей|</a:t>
                      </a:r>
                      <a:r>
                        <a:rPr lang="ru" sz="1000"/>
                        <a:t> разру&lt;шенный| Тири&lt;нф;|)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_ _ _ ◡</a:t>
                      </a:r>
                      <a:endParaRPr b="1"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1.1+1.1+2.1 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◡ _ _ _</a:t>
                      </a:r>
                      <a:endParaRPr b="1"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2.2.+1.1+1.1 (</a:t>
                      </a:r>
                      <a:r>
                        <a:rPr lang="ru" sz="1000">
                          <a:solidFill>
                            <a:srgbClr val="9900FF"/>
                          </a:solidFill>
                        </a:rPr>
                        <a:t>Смешно&lt;?| а&lt;?| что&lt;?|</a:t>
                      </a:r>
                      <a:r>
                        <a:rPr lang="ru" sz="1000"/>
                        <a:t> что&lt; ж| не смее&lt;шься| ты&lt;?|)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ru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◡ ◡ _ _</a:t>
                      </a:r>
                      <a:endParaRPr b="1"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</a:rPr>
                        <a:t>3.3+1.1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ru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_ ◡ ◡ _</a:t>
                      </a:r>
                      <a:endParaRPr b="1"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1.1+3.3 ( </a:t>
                      </a:r>
                      <a:r>
                        <a:rPr lang="ru" sz="1000">
                          <a:solidFill>
                            <a:srgbClr val="9900FF"/>
                          </a:solidFill>
                        </a:rPr>
                        <a:t>Зя&lt;ть| палача&lt;|</a:t>
                      </a:r>
                      <a:r>
                        <a:rPr lang="ru" sz="1000"/>
                        <a:t> и са&lt;м| в душе&lt;| пала&lt;ч|);</a:t>
                      </a:r>
                      <a:br>
                        <a:rPr lang="ru" sz="1000"/>
                      </a:br>
                      <a:r>
                        <a:rPr lang="ru" sz="1000"/>
                        <a:t> 2.1+2.2;  3.1+1.1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ru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_ ◡ ◡ ◡</a:t>
                      </a:r>
                      <a:endParaRPr b="1"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4.1 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190" name="Google Shape;190;p32"/>
          <p:cNvSpPr/>
          <p:nvPr/>
        </p:nvSpPr>
        <p:spPr>
          <a:xfrm>
            <a:off x="2185400" y="932150"/>
            <a:ext cx="375900" cy="12723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2"/>
          <p:cNvSpPr/>
          <p:nvPr/>
        </p:nvSpPr>
        <p:spPr>
          <a:xfrm>
            <a:off x="2185400" y="2204650"/>
            <a:ext cx="375900" cy="16272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2"/>
          <p:cNvSpPr/>
          <p:nvPr/>
        </p:nvSpPr>
        <p:spPr>
          <a:xfrm>
            <a:off x="2191100" y="3832050"/>
            <a:ext cx="364500" cy="12528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2"/>
          <p:cNvSpPr txBox="1"/>
          <p:nvPr/>
        </p:nvSpPr>
        <p:spPr>
          <a:xfrm>
            <a:off x="994900" y="1321600"/>
            <a:ext cx="1124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Основные </a:t>
            </a:r>
            <a:br>
              <a:rPr lang="ru"/>
            </a:br>
            <a:r>
              <a:rPr lang="ru"/>
              <a:t>варианты</a:t>
            </a:r>
            <a:endParaRPr/>
          </a:p>
        </p:txBody>
      </p:sp>
      <p:sp>
        <p:nvSpPr>
          <p:cNvPr id="194" name="Google Shape;194;p32"/>
          <p:cNvSpPr txBox="1"/>
          <p:nvPr/>
        </p:nvSpPr>
        <p:spPr>
          <a:xfrm>
            <a:off x="-141500" y="2611325"/>
            <a:ext cx="2261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Варианты с учётом возможных сверхсхемных ударений</a:t>
            </a:r>
            <a:endParaRPr/>
          </a:p>
        </p:txBody>
      </p:sp>
      <p:sp>
        <p:nvSpPr>
          <p:cNvPr id="195" name="Google Shape;195;p32"/>
          <p:cNvSpPr txBox="1"/>
          <p:nvPr/>
        </p:nvSpPr>
        <p:spPr>
          <a:xfrm>
            <a:off x="-369500" y="3936850"/>
            <a:ext cx="2489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Варианты с учётом возможной переакцентуации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/>
          <p:nvPr>
            <p:ph type="title"/>
          </p:nvPr>
        </p:nvSpPr>
        <p:spPr>
          <a:xfrm>
            <a:off x="311700" y="108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Ритмические слова (РС). Сводная таблица</a:t>
            </a:r>
            <a:endParaRPr/>
          </a:p>
        </p:txBody>
      </p:sp>
      <p:sp>
        <p:nvSpPr>
          <p:cNvPr id="201" name="Google Shape;201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ритмические слова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45066"/>
            <a:ext cx="9144001" cy="3158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/>
          <p:nvPr>
            <p:ph type="title"/>
          </p:nvPr>
        </p:nvSpPr>
        <p:spPr>
          <a:xfrm>
            <a:off x="311700" y="108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Ритмические слова (РС). Сводная таблица</a:t>
            </a:r>
            <a:endParaRPr/>
          </a:p>
        </p:txBody>
      </p:sp>
      <p:sp>
        <p:nvSpPr>
          <p:cNvPr id="208" name="Google Shape;208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ритмические слова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525" y="636451"/>
            <a:ext cx="8060275" cy="444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/>
          <p:nvPr>
            <p:ph type="title"/>
          </p:nvPr>
        </p:nvSpPr>
        <p:spPr>
          <a:xfrm>
            <a:off x="311700" y="108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Ритмические слова (РС). Лирика</a:t>
            </a:r>
            <a:endParaRPr/>
          </a:p>
        </p:txBody>
      </p:sp>
      <p:sp>
        <p:nvSpPr>
          <p:cNvPr id="215" name="Google Shape;215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048" y="656373"/>
            <a:ext cx="7148550" cy="409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/>
          <p:nvPr>
            <p:ph type="title"/>
          </p:nvPr>
        </p:nvSpPr>
        <p:spPr>
          <a:xfrm>
            <a:off x="68682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220"/>
              <a:t>Ритмические слова (РС)</a:t>
            </a:r>
            <a:endParaRPr sz="2220"/>
          </a:p>
        </p:txBody>
      </p:sp>
      <p:sp>
        <p:nvSpPr>
          <p:cNvPr id="222" name="Google Shape;222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36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6755" y="1350350"/>
            <a:ext cx="4540800" cy="280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6" title="Диаграмма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050" y="1350359"/>
            <a:ext cx="4540800" cy="2807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Средняя длина ритмического слова</a:t>
            </a:r>
            <a:endParaRPr/>
          </a:p>
        </p:txBody>
      </p:sp>
      <p:sp>
        <p:nvSpPr>
          <p:cNvPr id="230" name="Google Shape;230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37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5400" y="976400"/>
            <a:ext cx="6573201" cy="4064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Типы ритмических слов</a:t>
            </a:r>
            <a:endParaRPr/>
          </a:p>
        </p:txBody>
      </p:sp>
      <p:sp>
        <p:nvSpPr>
          <p:cNvPr id="237" name="Google Shape;237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191135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ru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Безусловно ударные: </a:t>
            </a:r>
            <a:r>
              <a:rPr lang="ru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знаменательные части речи – существительные, прилагательные, глаголы (но не вспомогательные), наречия (но не местоименные);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1135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ru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Двойственные: </a:t>
            </a:r>
            <a:r>
              <a:rPr lang="ru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числительные, односложные формы “вспомогательных” глаголов («был», «стал»), местоименные наречия («там»), местоимения;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1135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ru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Безусловно безударные: </a:t>
            </a:r>
            <a:r>
              <a:rPr lang="ru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служебные части речи  - частицы, союзы и предлоги.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/>
              <a:t>Частеречный анализ (SpaCy)</a:t>
            </a:r>
            <a:endParaRPr sz="2511"/>
          </a:p>
        </p:txBody>
      </p:sp>
      <p:sp>
        <p:nvSpPr>
          <p:cNvPr id="243" name="Google Shape;243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4" name="Google Shape;24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650" y="972625"/>
            <a:ext cx="7502676" cy="409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/>
              <a:t>Частеречный анализ (SpaCy)</a:t>
            </a:r>
            <a:endParaRPr sz="2511"/>
          </a:p>
        </p:txBody>
      </p:sp>
      <p:sp>
        <p:nvSpPr>
          <p:cNvPr id="250" name="Google Shape;250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1" name="Google Shape;251;p40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725" y="1517504"/>
            <a:ext cx="4480050" cy="2770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0" title="Диаграмма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4749" y="1475600"/>
            <a:ext cx="4480050" cy="277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ru"/>
              <a:t>Отказ от постоянной цезуры приводит к усилению альтернации в первой части стиха, куда она мало распространяется при её наличии;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ru"/>
              <a:t>Предположительно, ЗРАД является реализацией ритмических свойств, заложенных в моделях стиха, которые построены по прозе;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ru"/>
              <a:t>Связь между длиной ритмического слова и частью речи относительна, поскольку клитики относятся к безусловно безударным словам и не отвечают за постановку ударения;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ru"/>
              <a:t>Уровень полноударности стиха находится в корреляции с именным и глагольными стилями;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ru"/>
              <a:t>У авторов более раннего периода разница в количестве длинных и коротких слов минимальна. Со временем она увеличивается;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ru"/>
              <a:t>Длина ритмического слова мало зависит от жанра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ru"/>
              <a:t>Классификация А. Белого не подкрепляется другими ритмическими данными. </a:t>
            </a:r>
            <a:r>
              <a:rPr lang="ru"/>
              <a:t>Большинство изменений имеет хронологический характер и не зависит от “категории” автора.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Факторы формирования ритмического разнообразия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Собственно стихотворные (внутренние)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ru"/>
              <a:t>Профиль ударности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ru"/>
              <a:t>Количество типов </a:t>
            </a:r>
            <a:r>
              <a:rPr lang="ru"/>
              <a:t>ритмических слов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ru"/>
              <a:t>Длина ритмических слов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ru"/>
              <a:t>Цезура как регулятор распределения слов в первой части стиха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Языковые (внешние)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ru"/>
              <a:t>Части речи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ru"/>
              <a:t>Синтаксис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2"/>
          <p:cNvSpPr txBox="1"/>
          <p:nvPr>
            <p:ph type="title"/>
          </p:nvPr>
        </p:nvSpPr>
        <p:spPr>
          <a:xfrm>
            <a:off x="245000" y="1645450"/>
            <a:ext cx="8520600" cy="16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внимание!</a:t>
            </a:r>
            <a:endParaRPr/>
          </a:p>
        </p:txBody>
      </p:sp>
      <p:sp>
        <p:nvSpPr>
          <p:cNvPr id="263" name="Google Shape;263;p42"/>
          <p:cNvSpPr txBox="1"/>
          <p:nvPr>
            <p:ph idx="1" type="body"/>
          </p:nvPr>
        </p:nvSpPr>
        <p:spPr>
          <a:xfrm>
            <a:off x="245000" y="1993132"/>
            <a:ext cx="8520600" cy="16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А. С. Пушкин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6402275" y="1244175"/>
            <a:ext cx="259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</a:rPr>
              <a:t>1813-1836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</a:rPr>
              <a:t>Полноударность 22,69%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75" name="Google Shape;75;p16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25" y="1192100"/>
            <a:ext cx="5864649" cy="3626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В. А. Жуковский 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6465250" y="1372413"/>
            <a:ext cx="250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</a:rPr>
              <a:t>1811-1852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chemeClr val="dk1"/>
                </a:solidFill>
              </a:rPr>
              <a:t>Полноударность 21,84%</a:t>
            </a:r>
            <a:endParaRPr sz="1600"/>
          </a:p>
        </p:txBody>
      </p:sp>
      <p:pic>
        <p:nvPicPr>
          <p:cNvPr id="82" name="Google Shape;82;p17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61794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В. К. Кюхельбекер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6552325" y="1152475"/>
            <a:ext cx="2375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1823-1846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/>
              <a:t>Полноударность </a:t>
            </a:r>
            <a:r>
              <a:rPr lang="ru" sz="1500">
                <a:solidFill>
                  <a:schemeClr val="dk1"/>
                </a:solidFill>
              </a:rPr>
              <a:t>17,46%</a:t>
            </a:r>
            <a:endParaRPr sz="1500"/>
          </a:p>
        </p:txBody>
      </p:sp>
      <p:pic>
        <p:nvPicPr>
          <p:cNvPr id="89" name="Google Shape;89;p18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825" y="1220150"/>
            <a:ext cx="5657475" cy="349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Е. А. Баратынский</a:t>
            </a:r>
            <a:endParaRPr/>
          </a:p>
        </p:txBody>
      </p:sp>
      <p:pic>
        <p:nvPicPr>
          <p:cNvPr id="95" name="Google Shape;95;p19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300" y="1342150"/>
            <a:ext cx="6788776" cy="375967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/>
        </p:nvSpPr>
        <p:spPr>
          <a:xfrm>
            <a:off x="5752075" y="3176125"/>
            <a:ext cx="23841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1821-1842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Средняя полноударность </a:t>
            </a:r>
            <a:r>
              <a:rPr lang="ru" sz="1500">
                <a:solidFill>
                  <a:schemeClr val="dk1"/>
                </a:solidFill>
              </a:rPr>
              <a:t>30,89%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</a:rPr>
              <a:t>Максимальная полноударность 50%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П. А. Вяземский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6418950" y="1194150"/>
            <a:ext cx="2555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1813-1862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/>
              <a:t>Полноударность </a:t>
            </a:r>
            <a:r>
              <a:rPr lang="ru" sz="1500">
                <a:solidFill>
                  <a:schemeClr val="dk1"/>
                </a:solidFill>
              </a:rPr>
              <a:t>21,11%</a:t>
            </a:r>
            <a:endParaRPr sz="1500"/>
          </a:p>
        </p:txBody>
      </p:sp>
      <p:pic>
        <p:nvPicPr>
          <p:cNvPr id="103" name="Google Shape;103;p20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25" y="866975"/>
            <a:ext cx="5841000" cy="361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136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20"/>
              <a:t>Средние профили ударности поэтов преимущественно первой половины XIX века</a:t>
            </a:r>
            <a:endParaRPr sz="2420"/>
          </a:p>
        </p:txBody>
      </p:sp>
      <p:sp>
        <p:nvSpPr>
          <p:cNvPr id="109" name="Google Shape;109;p21"/>
          <p:cNvSpPr txBox="1"/>
          <p:nvPr/>
        </p:nvSpPr>
        <p:spPr>
          <a:xfrm>
            <a:off x="5777050" y="3651325"/>
            <a:ext cx="2384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10" name="Google Shape;110;p21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7975" y="1175425"/>
            <a:ext cx="6471324" cy="400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000" y="1002625"/>
            <a:ext cx="6807399" cy="420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