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65" r:id="rId14"/>
    <p:sldId id="266" r:id="rId15"/>
    <p:sldId id="267" r:id="rId16"/>
    <p:sldId id="268" r:id="rId17"/>
    <p:sldId id="277" r:id="rId18"/>
    <p:sldId id="276" r:id="rId19"/>
    <p:sldId id="278" r:id="rId20"/>
    <p:sldId id="271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C5"/>
    <a:srgbClr val="FFD2C5"/>
    <a:srgbClr val="FFB5AD"/>
    <a:srgbClr val="FFC5C9"/>
    <a:srgbClr val="FFE0EB"/>
    <a:srgbClr val="E6D8FF"/>
    <a:srgbClr val="11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5"/>
    <p:restoredTop sz="94657"/>
  </p:normalViewPr>
  <p:slideViewPr>
    <p:cSldViewPr snapToGrid="0" snapToObjects="1">
      <p:cViewPr varScale="1">
        <p:scale>
          <a:sx n="102" d="100"/>
          <a:sy n="102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A11C-7FA6-544F-8CA0-76C0449B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B0B022-362E-7F48-BFE0-2F16C4149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CC92B-07AA-FF4C-8874-CDAEF3F5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AA09C-91BA-3A42-AF9D-A8807AED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13751C-B285-574F-9CAE-E4053692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564B0-CCB3-F040-A0C6-54B9CD86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9F6D9-8AE2-4B45-A511-E886B00A4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E82C4F-FBBC-C54E-A0AC-F30EB731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7A0C0-5738-0D41-95AA-F435154E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D87EA-EDDA-0E4E-A49D-58B691A1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253378-1509-CF4E-B8E2-5BF9E2B6D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175B65-E92A-0A4B-9750-D0F6CD1E7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5F2D4-7DBB-C642-A75E-B6CAC984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81337-B786-304C-8062-DDCE4E84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24F38-D39F-4B4A-9736-70BC3973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5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0C392-D593-944C-A924-01CA5006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60010-BFE1-D54F-8358-96894DEB8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15BC4-40EB-6840-A048-9C097D41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6810D5-5102-FC45-A770-CFE33B91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220D-875E-0F4F-A9EA-8B8C9094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2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B4A63-D214-CC47-8031-190121A1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D1429-4D89-224B-B496-95D94C013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FBE7D-90BB-B240-B47C-3941DFB9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84B85-C1B9-8A4C-AA01-6B3FDE6D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90A32-8E51-A643-A2B2-BEE963ED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6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DEFAE-500E-DD46-856C-A5A7C1BD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B9422-0F0D-034B-A07A-301D58BEB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D8F460-E1BE-0141-8EDE-627342A54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21FCD-0C4B-E54B-A130-6EC8F652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E2BCFE-7E29-E743-81BF-2BF08B4F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E7A18-FAA9-FD43-A90F-E71891BE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7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6B6D0-116E-724F-A018-05B9E0CB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4D28F-230E-9F43-9C8D-2D0777DB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8438C2-64FE-8146-A266-1FD05A19B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22D8C6-5BC1-5F40-8945-2822FE187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003A94-2D71-AE47-83E6-CE893CFE9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EF15D6-87E2-D044-8C4E-A770511D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16B65D-772F-9248-B6F6-1214BA2D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3985CF-AFF0-394C-ADF4-462BF290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8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D0014-F4BC-AC47-BFA0-FBC0A3A4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CADA6D-F08B-8C43-8970-CE1004F7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BE1012-9E53-4F48-BA7D-42F0613F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6CEFA-8C92-6D45-A567-4FEF5FA5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5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0578D6-EA72-9448-900F-41C69F2E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FF6CB5-7D8E-4C40-918F-449847D5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08D2C-5F56-EA42-8925-82035CC0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C1684-AA1B-5E44-B021-CAC4E5E9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18B982-38B3-084B-BBA6-64DC99ED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29B0DC-99F0-BC4E-A270-C68C7B24C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4F314-97FB-1843-9961-38C61B20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1E624B-7E35-0D4D-B529-CDEE8042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4955C-98A4-AD4B-9884-6AC07676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FC976-EE2C-CA43-8D32-6B0BF34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D95257-DCE7-A14D-AE71-E598F6DF7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1FF5A8-27C7-5F40-A7AA-C2406269B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BBA296-FC0B-F641-B5A0-8EB87437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BCE797-D6D1-5B41-B6FD-20B1B2FA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6674FC-B25E-7346-A973-62FC3752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C5">
            <a:alpha val="3283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E4BF8-B102-4741-B93C-1A487DD1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BCD29-9065-7E41-B497-496630F90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1B96C-39BF-284C-8DE3-51466F8C2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8D7D-51A9-7F48-84A4-74606F61DB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3C370-76F5-354F-9713-568C716DE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B0F8D-A7C9-AD4D-A6F5-7ADC8C7B5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E4F3-817A-8E41-9145-1315EB13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65AB4-5EEA-C843-AED9-32EAEC026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6112"/>
            <a:ext cx="9144000" cy="1906631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ПЯТИСТОПНОГО ЯМБА В АНГЛИЙСКОМ СОНЕТЕ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5AD71A-B80F-7E41-BEA2-9BAD02FF1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305" y="4366126"/>
            <a:ext cx="9144000" cy="217246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в рамках НУГ «Сравнительная и квантитативная метрика и ритмика: компьютерный анализ процессов порождения и восприятия стихотворной речи»</a:t>
            </a: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 НИУ ВШЭ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Волкова</a:t>
            </a:r>
          </a:p>
        </p:txBody>
      </p:sp>
    </p:spTree>
    <p:extLst>
      <p:ext uri="{BB962C8B-B14F-4D97-AF65-F5344CB8AC3E}">
        <p14:creationId xmlns:p14="http://schemas.microsoft.com/office/powerpoint/2010/main" val="376742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5376F-192E-834C-B05B-7629ECEA4A3A}"/>
              </a:ext>
            </a:extLst>
          </p:cNvPr>
          <p:cNvSpPr txBox="1"/>
          <p:nvPr/>
        </p:nvSpPr>
        <p:spPr>
          <a:xfrm>
            <a:off x="600075" y="871537"/>
            <a:ext cx="23288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1822-1823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392 строки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хориямбов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75,8% = 4,9% от 6,53%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8,7%+19,7% = 4,6%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(x2)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52,48% и 23,17%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14,1%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78CD5B3-6DFE-7F87-CAF2-75887736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388" y="706985"/>
            <a:ext cx="8409500" cy="5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9F15D8B-8DC9-8295-8D85-572F6307A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65" y="545765"/>
            <a:ext cx="8561781" cy="5241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042C2-0B01-AE6D-546C-CC4DFB34F157}"/>
              </a:ext>
            </a:extLst>
          </p:cNvPr>
          <p:cNvSpPr txBox="1"/>
          <p:nvPr/>
        </p:nvSpPr>
        <p:spPr>
          <a:xfrm>
            <a:off x="445168" y="685800"/>
            <a:ext cx="24785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1835-1899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390 строк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хориямба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(W1) =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58,3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=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,8% от 4,73%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8,4%+13% = 3,5%(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 42,21% и 27,22%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9,8%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91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F016A21-24E5-F150-205D-279D0CC03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057" y="745404"/>
            <a:ext cx="8489303" cy="5084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43954-1BE2-AF39-473F-159F4D7B5587}"/>
              </a:ext>
            </a:extLst>
          </p:cNvPr>
          <p:cNvSpPr txBox="1"/>
          <p:nvPr/>
        </p:nvSpPr>
        <p:spPr>
          <a:xfrm>
            <a:off x="397043" y="1028343"/>
            <a:ext cx="26228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322 строк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хориямбов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(W1) =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,9% = 1,8% от 4,69%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3,2%+7,5% = 1,6%(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 49,48% и 20,83%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5%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22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6B1B7-1633-A041-B276-80998C25A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712"/>
            <a:ext cx="6193551" cy="3740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ADA62B-37D5-7E4A-AE54-0073304F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51" y="2041198"/>
            <a:ext cx="6193549" cy="37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2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30FF55-C8FE-5A48-8DC7-80E312EF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399"/>
            <a:ext cx="6267161" cy="37846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59645B-AAF1-A84B-B286-90A32469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181443"/>
            <a:ext cx="6096000" cy="36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12D571-4FC3-4F43-A2BB-6D5DCCDB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1"/>
            <a:ext cx="6267157" cy="37845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3C0CB-1DFD-E347-B708-6D71A21F9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8986"/>
            <a:ext cx="6096000" cy="36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E08327-F297-5F46-ADC7-F64C474C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349"/>
            <a:ext cx="6167978" cy="3707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15C77E-D3F4-3F42-8B96-B3789AEC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022" y="2013730"/>
            <a:ext cx="6167978" cy="37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6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325C0F2-30F5-1EE3-1BF2-19F72334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529"/>
            <a:ext cx="5953951" cy="3549471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0D387C6-F9AB-D866-37BF-49A37BF7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734" y="2273968"/>
            <a:ext cx="6409657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D6E7F31-3CB7-F76D-8B0A-452A7998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57" y="2524626"/>
            <a:ext cx="6318395" cy="386414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0EF36A8-6942-7587-723A-C7789F35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5944602" cy="35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290E173-8211-7C6C-219B-5A7EC5C7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69"/>
            <a:ext cx="5916863" cy="35436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34305-805C-E4A9-33BB-B0C9BA4AF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863" y="2574088"/>
            <a:ext cx="6275137" cy="37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270DD-EDC5-424B-8F83-9BAD842DAAED}"/>
              </a:ext>
            </a:extLst>
          </p:cNvPr>
          <p:cNvSpPr txBox="1"/>
          <p:nvPr/>
        </p:nvSpPr>
        <p:spPr>
          <a:xfrm>
            <a:off x="1263317" y="1211126"/>
            <a:ext cx="9938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изучить эволюцию пятистопного ямба в английском сонете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154 сонета Уильяма Шекспира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1592-1598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сонетов Джона Мильтона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(1631-1652)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«Элегических сонетов» Шарлотты Тернер Смит (1784)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сонетов и цикла «Церковные сонеты» Уильяма Вордсворта (1822-1823)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«Сонета с португальского» Элизабет Барретт Браунинг (1845-1846)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сонетов Томаса Харди (1835-1899)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«Сонетов из Китая»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Уистена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Хью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(1938)</a:t>
            </a:r>
          </a:p>
        </p:txBody>
      </p:sp>
    </p:spTree>
    <p:extLst>
      <p:ext uri="{BB962C8B-B14F-4D97-AF65-F5344CB8AC3E}">
        <p14:creationId xmlns:p14="http://schemas.microsoft.com/office/powerpoint/2010/main" val="367031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F4A6B-748F-3D41-ABE6-96A1ABCAE868}"/>
              </a:ext>
            </a:extLst>
          </p:cNvPr>
          <p:cNvSpPr txBox="1"/>
          <p:nvPr/>
        </p:nvSpPr>
        <p:spPr>
          <a:xfrm>
            <a:off x="1611943" y="426864"/>
            <a:ext cx="95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профилей ударности английского и русского стиха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729813-B18C-D143-8CA4-3077ACD4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019"/>
            <a:ext cx="6048766" cy="36359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C30A5D-66A6-724C-92E8-5C0654E2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66" y="1611019"/>
            <a:ext cx="6099033" cy="36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EEB14A-2170-3546-B535-3BF242B3E8B4}"/>
              </a:ext>
            </a:extLst>
          </p:cNvPr>
          <p:cNvSpPr txBox="1"/>
          <p:nvPr/>
        </p:nvSpPr>
        <p:spPr>
          <a:xfrm>
            <a:off x="5156548" y="651353"/>
            <a:ext cx="187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79561-506C-D041-9F23-77D4671A2538}"/>
              </a:ext>
            </a:extLst>
          </p:cNvPr>
          <p:cNvSpPr txBox="1"/>
          <p:nvPr/>
        </p:nvSpPr>
        <p:spPr>
          <a:xfrm>
            <a:off x="1903956" y="1628384"/>
            <a:ext cx="9081370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Ямб развивался ровно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разные периоды времени более чистый или более расшатанный в разных аспектах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Сонеты Браунинг выделяются профилем ударности, склонным к альтернации, и увеличением числа более редкой формы отклонений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гипотеза М.Л.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Гаспарова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D7CB3A-4CC8-354A-A87C-30854C9A5FA5}"/>
              </a:ext>
            </a:extLst>
          </p:cNvPr>
          <p:cNvSpPr txBox="1"/>
          <p:nvPr/>
        </p:nvSpPr>
        <p:spPr>
          <a:xfrm>
            <a:off x="3258855" y="363255"/>
            <a:ext cx="567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разметки английского стиха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5962D-E3CE-4A43-B659-5C39DBE750E6}"/>
              </a:ext>
            </a:extLst>
          </p:cNvPr>
          <p:cNvSpPr txBox="1"/>
          <p:nvPr/>
        </p:nvSpPr>
        <p:spPr>
          <a:xfrm>
            <a:off x="2457188" y="2470191"/>
            <a:ext cx="7277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thy will thy image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keep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(-\-\-\-\\\-)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heavy eyelids to the weary night ?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Sonnet LXI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Go, where fond Hope, and fair Illusion rest!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Ah! Why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love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inhabit with despair!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(\\-\-\---\ )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(C.T. Smith, Sonnet XXI. Supposed to be written 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9C26A-603E-9045-B112-ACFB423281F4}"/>
              </a:ext>
            </a:extLst>
          </p:cNvPr>
          <p:cNvSpPr txBox="1"/>
          <p:nvPr/>
        </p:nvSpPr>
        <p:spPr>
          <a:xfrm>
            <a:off x="810016" y="1396652"/>
            <a:ext cx="489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Модальные глаголы</a:t>
            </a:r>
          </a:p>
        </p:txBody>
      </p:sp>
    </p:spTree>
    <p:extLst>
      <p:ext uri="{BB962C8B-B14F-4D97-AF65-F5344CB8AC3E}">
        <p14:creationId xmlns:p14="http://schemas.microsoft.com/office/powerpoint/2010/main" val="111226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6664A-FA3B-564A-8F00-5336E9654412}"/>
              </a:ext>
            </a:extLst>
          </p:cNvPr>
          <p:cNvSpPr txBox="1"/>
          <p:nvPr/>
        </p:nvSpPr>
        <p:spPr>
          <a:xfrm>
            <a:off x="1077239" y="1039660"/>
            <a:ext cx="397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Предложные глаголы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AD5E8-1C46-E84C-86C4-7F2205991B86}"/>
              </a:ext>
            </a:extLst>
          </p:cNvPr>
          <p:cNvSpPr txBox="1"/>
          <p:nvPr/>
        </p:nvSpPr>
        <p:spPr>
          <a:xfrm>
            <a:off x="2977019" y="2305615"/>
            <a:ext cx="62379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drop on a new range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(-\-\-\--\\ 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walls and floors, another home than this?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Sonnet XXXV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dancers will break footing, from the care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watching 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thy pregnant lips for more.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(-\-\-\-\-\ )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 B. Browning, Sonnet IV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2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EB237-6A25-5740-B2F2-E337186A67BD}"/>
              </a:ext>
            </a:extLst>
          </p:cNvPr>
          <p:cNvSpPr txBox="1"/>
          <p:nvPr/>
        </p:nvSpPr>
        <p:spPr>
          <a:xfrm>
            <a:off x="1154480" y="212942"/>
            <a:ext cx="480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Диереза и стяжение стопы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1F29A-7D11-9C4A-A377-40DE196A3B92}"/>
              </a:ext>
            </a:extLst>
          </p:cNvPr>
          <p:cNvSpPr txBox="1"/>
          <p:nvPr/>
        </p:nvSpPr>
        <p:spPr>
          <a:xfrm>
            <a:off x="1154480" y="775714"/>
            <a:ext cx="6826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 reigns love and all love's loving parts,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all those friends which I thought buried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(-\\\-\\\-- 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 art the grave where buried love doth live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(-\-\-\-\-\ 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 with the trophies of my lovers gone,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Sonnet XXXI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7AE07-6B9D-E140-9022-CE7C9C6505A5}"/>
              </a:ext>
            </a:extLst>
          </p:cNvPr>
          <p:cNvSpPr txBox="1"/>
          <p:nvPr/>
        </p:nvSpPr>
        <p:spPr>
          <a:xfrm>
            <a:off x="4432123" y="3329380"/>
            <a:ext cx="68266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one kind Lethean cup bestow,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drink a long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oblivion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my care?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(-\-\-\---\ 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(C.T. Smith, Sonnet V. To the South Downs)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Friends, on whose faith the trusting heart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rely'd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Unkindly shun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imploring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eye of woe!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(-\-\-\-\-\ 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(C.T. Smith, Sonnet IX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weep afresh love's long since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cancell'd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woe,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moan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expense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many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vanish'd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sight,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(-\-\-\-\-\ 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Sonnet XXX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F78BDCD-0FEF-3B46-AEFC-0E5BA1FAEB86}"/>
              </a:ext>
            </a:extLst>
          </p:cNvPr>
          <p:cNvCxnSpPr/>
          <p:nvPr/>
        </p:nvCxnSpPr>
        <p:spPr>
          <a:xfrm>
            <a:off x="2225455" y="3106455"/>
            <a:ext cx="71147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5575D5-9DA9-1C4E-B7CF-BAEBD0020239}"/>
              </a:ext>
            </a:extLst>
          </p:cNvPr>
          <p:cNvSpPr txBox="1"/>
          <p:nvPr/>
        </p:nvSpPr>
        <p:spPr>
          <a:xfrm>
            <a:off x="225468" y="766731"/>
            <a:ext cx="25969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гг.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2155 строк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 хориямбов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103(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52,4% = 3,15% от 6%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10,4%+12,4% = 3,8%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(x2)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36,3% и 30,5%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10,75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8E3D8E-6800-E849-844E-787B9318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56" y="752442"/>
            <a:ext cx="8833332" cy="53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ABB7D1-C28F-2D4A-B2A5-1AE93E57A0B2}"/>
              </a:ext>
            </a:extLst>
          </p:cNvPr>
          <p:cNvSpPr txBox="1"/>
          <p:nvPr/>
        </p:nvSpPr>
        <p:spPr>
          <a:xfrm>
            <a:off x="336742" y="679049"/>
            <a:ext cx="24189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1631–1652 гг.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252 строки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хориямба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77,4% = 7,1% от 9,2%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7%+10,5% = 2,7%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(x2)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38,1% и 25,5%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12,5%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13A68-BB38-E748-9944-1F9F07B6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71" y="679049"/>
            <a:ext cx="8958087" cy="54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6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FE5CC-5B75-224F-8CB4-D2EB0AA4A965}"/>
              </a:ext>
            </a:extLst>
          </p:cNvPr>
          <p:cNvSpPr txBox="1"/>
          <p:nvPr/>
        </p:nvSpPr>
        <p:spPr>
          <a:xfrm>
            <a:off x="438634" y="920620"/>
            <a:ext cx="23671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1784 г.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826 строк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хориямба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46(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(W1)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76% = 1,5% от 2%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10,9% + 15,4% = 4,4%(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 40,7% и 28,8%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10,3%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752A07-1228-A74D-A66E-AB2A1E07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656435"/>
            <a:ext cx="8860846" cy="5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341F8-890D-8347-82E3-88F43325E91C}"/>
              </a:ext>
            </a:extLst>
          </p:cNvPr>
          <p:cNvSpPr txBox="1"/>
          <p:nvPr/>
        </p:nvSpPr>
        <p:spPr>
          <a:xfrm>
            <a:off x="363254" y="773440"/>
            <a:ext cx="2329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1845–1846 гг.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616 строк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хориямба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17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(W1) =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53,8% = 0,9% от 1,6%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п+с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4,9%+5,7% = 2%(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 42,1% и 30,5%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4,9%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AEE819-51E6-4547-A20D-C3FAEC56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32" y="634742"/>
            <a:ext cx="8829514" cy="54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67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11593</TotalTime>
  <Words>841</Words>
  <Application>Microsoft Macintosh PowerPoint</Application>
  <PresentationFormat>Широкоэкранный</PresentationFormat>
  <Paragraphs>149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ЭВОЛЮЦИЯ ПЯТИСТОПНОГО ЯМБА В АНГЛИЙСКОМ СОНЕТЕ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ПЯТИСТОПНОГО ЯМБА В АНГЛИЙСКОМ СОНЕТЕ</dc:title>
  <dc:creator>Волкова Виктория Сергеевна</dc:creator>
  <cp:lastModifiedBy>Волкова Виктория Сергеевна</cp:lastModifiedBy>
  <cp:revision>16</cp:revision>
  <dcterms:created xsi:type="dcterms:W3CDTF">2022-06-05T13:47:16Z</dcterms:created>
  <dcterms:modified xsi:type="dcterms:W3CDTF">2023-04-06T19:31:44Z</dcterms:modified>
</cp:coreProperties>
</file>