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3A3DCF-8EDA-4DBB-941B-3C82ADFB0990}">
  <a:tblStyle styleId="{1D3A3DCF-8EDA-4DBB-941B-3C82ADFB09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72856ee7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72856ee7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72856ee7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072856ee7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72856ee7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072856ee7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72856ee7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72856ee7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72856ee7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072856ee7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72856ee7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72856ee7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648045cf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648045cf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72856ee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072856ee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72856ee7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72856ee7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72856ee7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072856ee7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56401" y="1069500"/>
            <a:ext cx="7930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45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380"/>
              <a:t>Ритм прозы: вероятностные модели и ритмические словари</a:t>
            </a:r>
            <a:endParaRPr sz="43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61350" y="3445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Е. В. Казарцев, А. А. Коробко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70650" y="4151625"/>
            <a:ext cx="8402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Исследование выполнено в рамках проекта НИУ ВШЭ «Сравнительная и квантитативная метрика и ритмика: компьютерный анализ процессов порождения и восприятия стихотворной речи» № 23-00-004 программы «Научный фонд» НИУ ВШЭ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p22"/>
          <p:cNvGraphicFramePr/>
          <p:nvPr/>
        </p:nvGraphicFramePr>
        <p:xfrm>
          <a:off x="947625" y="143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{1D3A3DCF-8EDA-4DBB-941B-3C82ADFB0990}</a:tableStyleId>
              </a:tblPr>
              <a:tblGrid>
                <a:gridCol w="1449750"/>
                <a:gridCol w="1449750"/>
                <a:gridCol w="1449750"/>
                <a:gridCol w="1449750"/>
                <a:gridCol w="1449750"/>
              </a:tblGrid>
              <a:tr h="71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Антоновские яблоки (1900). Бунин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Сказки об Италии VII (1913). Горький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Яр (1916). Есенин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Гранатовый браслет (1910). Куприн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0,05932 (-0,253)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0,12010 (+0,513)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0,06972 (-0,122)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0,08579 (+0,081)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0,17294 (+0,104)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0,20629 (+0,317)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0,14407 (-0,081)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0,15574 (-0,006)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0,14501 (-0,114)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0,18491 (+0,130)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0,19086 (+0,167)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0,15421 (-0,057)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0,08569 (+0,298)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0,05786 (-0,123)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0,0614 (-0,070)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0,07148 (+0,083)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0,16447 (+0,024)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0,15472 (-0,037)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0,16941 (+0,055)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0,15622 (-0,027)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0,08443 (+0,046)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0,07799 (-0,119)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0,09451 (+0,066)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0,08846 (-&lt;0,005)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0,01193 (+0,170)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0,00629 (-0,383)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0,00888 (-0,129)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0,01012 (-0,007)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0,07564 (+0,084)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0,06415 (-0,080)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0,06085 (-0,128)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0,07062 (+0,012)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0,09071 (+0,062)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0,06541 (-0,234)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0,09765 (+0,143)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0,08722 (+0,021)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0,01287 (-0,329)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0,01509 (-0,214)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0,02182 (+0,137)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0,01918 (-&lt;0,005)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Коэф. баланса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rgbClr val="000000"/>
                          </a:solidFill>
                        </a:rPr>
                        <a:t>0,19461 (-</a:t>
                      </a:r>
                      <a:r>
                        <a:rPr lang="ru" sz="1000"/>
                        <a:t>0,267</a:t>
                      </a:r>
                      <a:r>
                        <a:rPr lang="ru" sz="1000">
                          <a:solidFill>
                            <a:srgbClr val="000000"/>
                          </a:solidFill>
                        </a:rPr>
                        <a:t>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rgbClr val="000000"/>
                          </a:solidFill>
                        </a:rPr>
                        <a:t>0,186589 (-</a:t>
                      </a:r>
                      <a:r>
                        <a:rPr lang="ru" sz="1000"/>
                        <a:t>0,298</a:t>
                      </a:r>
                      <a:r>
                        <a:rPr lang="ru" sz="1000">
                          <a:solidFill>
                            <a:srgbClr val="000000"/>
                          </a:solidFill>
                        </a:rPr>
                        <a:t>)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rgbClr val="000000"/>
                          </a:solidFill>
                        </a:rPr>
                        <a:t>0,31385 (+</a:t>
                      </a:r>
                      <a:r>
                        <a:rPr lang="ru" sz="1000"/>
                        <a:t>0,182</a:t>
                      </a:r>
                      <a:r>
                        <a:rPr lang="ru" sz="1000">
                          <a:solidFill>
                            <a:srgbClr val="000000"/>
                          </a:solidFill>
                        </a:rPr>
                        <a:t>)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0,25047 (-0,057)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Что уже показал коэффициент баланса?</a:t>
            </a:r>
            <a:endParaRPr sz="2100"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“Пушкинский” ритмический шлейф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Стремительный рост популярности заударных ритмических слов в начале XX века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Широкое влияние ритма прозы М. Горького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Нормализация ритмического баланса прозы к концу XX века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5725" y="811797"/>
            <a:ext cx="6418275" cy="351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196" y="1302350"/>
            <a:ext cx="2318050" cy="23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890300" y="105250"/>
            <a:ext cx="42630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Система “Prosimetron”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425" y="389032"/>
            <a:ext cx="6394899" cy="436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50" y="1467163"/>
            <a:ext cx="2239675" cy="220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00" y="437837"/>
            <a:ext cx="8302576" cy="426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8"/>
          <p:cNvGraphicFramePr/>
          <p:nvPr/>
        </p:nvGraphicFramePr>
        <p:xfrm>
          <a:off x="259625" y="25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{1D3A3DCF-8EDA-4DBB-941B-3C82ADFB0990}</a:tableStyleId>
              </a:tblPr>
              <a:tblGrid>
                <a:gridCol w="1805300"/>
                <a:gridCol w="18053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Средняя частота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</a:t>
                      </a:r>
                      <a:endParaRPr sz="12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0,0794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0,1567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0,1636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0,0660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0,1606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0,0885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0,0102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0,0698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0,0854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0,0192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3" name="Google Shape;93;p18"/>
          <p:cNvGraphicFramePr/>
          <p:nvPr/>
        </p:nvGraphicFramePr>
        <p:xfrm>
          <a:off x="4476450" y="25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{1D3A3DCF-8EDA-4DBB-941B-3C82ADFB0990}</a:tableStyleId>
              </a:tblPr>
              <a:tblGrid>
                <a:gridCol w="2121975"/>
                <a:gridCol w="2121975"/>
              </a:tblGrid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0,0012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0,0132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0,0360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0,0221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0,0105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Редкие рс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0,0200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Ср. длина рс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2,9412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Суммарная доля заударных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0,3171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Суммарная доля предударных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0,5859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Коэф. баланса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0,2688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p19"/>
          <p:cNvGraphicFramePr/>
          <p:nvPr/>
        </p:nvGraphicFramePr>
        <p:xfrm>
          <a:off x="890825" y="-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{1D3A3DCF-8EDA-4DBB-941B-3C82ADFB0990}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Рс/Тексты (отклонение от ср.)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"Капитанская дочка"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"Кирджали"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"Египетские ночи"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0,1117 (-0,287)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0,1291 (-0,176)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0,1352 (-0,137)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0,1684 (+0,030)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0,1601 (-0,021)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0,1807 (+0,104)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0,0613 (-0,071)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0,068 (+0,030)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0,0709 (+0,074)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0,1563 (-0,027)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0,142 (-0,116)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0,1745 (+0,087)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0,0969 (+0,095)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0,1127 (+0,273)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0,0879 (+0,07)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0,0841 (+0,205)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0,0826 (+0,184)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0,0556 (-0,204)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0,0981 (+0,149)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0,1067 (+0,249)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0,0967 (+0,132)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0,042 (+0,168)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0,0482 (+0,340)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0,0433 (+0,204)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0,0254 (+0,150)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0,0241 (+0,090)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0,0306 (+0,385)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0,0136 (+0,292)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0,0129 (+0,229)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0,0206 (+0,957)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Ср. длина рс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3,031 (+0,0310)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3,0689 (+0,043)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3,07 (+0,044)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Коэф. баланса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0,3439 (+0,295)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0,3167 (+0,192)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0,3775 (+0,421)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20"/>
          <p:cNvGraphicFramePr/>
          <p:nvPr/>
        </p:nvGraphicFramePr>
        <p:xfrm>
          <a:off x="0" y="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{1D3A3DCF-8EDA-4DBB-941B-3C82ADFB0990}</a:tableStyleId>
              </a:tblPr>
              <a:tblGrid>
                <a:gridCol w="1836575"/>
                <a:gridCol w="1790225"/>
                <a:gridCol w="1813400"/>
                <a:gridCol w="1813400"/>
                <a:gridCol w="1813400"/>
              </a:tblGrid>
              <a:tr h="6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Рс/Тексты (отклонение)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Сказки об Италии XXII (1911-1913). М. Горький</a:t>
                      </a:r>
                      <a:endParaRPr sz="10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Сказки об Италии VII (1911-1913). М. Горький</a:t>
                      </a:r>
                      <a:endParaRPr sz="10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Рождение Амгуньского полка (1923). Фадеев</a:t>
                      </a:r>
                      <a:endParaRPr sz="10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Морской ветер (1927). Соколов-Микитов</a:t>
                      </a:r>
                      <a:endParaRPr sz="10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0,1034 (+0,303)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0,1245 (+0,568)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0,0597 (-0,248)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0,0591 (-0,255)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27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0,1853 (+0,182)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0,2063 (+0,317)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0,1507 (-0,038)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0,1813 (+0,157)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27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0,1872 (+0,144)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0,1849 (+0,13)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0,1526 (-0,067)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0,1064 (-0,35)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27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0,0736 (+0,115)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0,0579 (-0,123)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0,0683 (+0,034)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0,0887 (+0,344)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27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0,1732 (+0,079)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0,1547 (-0,034)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0,1441 (-0,103)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0,1773 (+0,104)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0,0749 (-0,154)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0,078 (-0,119)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0,0863 (-0,026)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0,0769 (-0,132)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0,007 (-0,315)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0,0063 (-0,383)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0,0095 (-0,07)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0,0187 (+0,836)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27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0,0558 (-0,199)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0,0642 (-0,08)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0,1005 (+0,44)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0,0719 (+0,031)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0,0901 (+0,055)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0,0654 (-0,234)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0,0882 (+0,032)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0,1025 (+0,199)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27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0,0121 (-0,372)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0,0151 (-0,214)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0,0171 (-0,111)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0,0148 (-0,23)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27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0,0064 (-0,519)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0,005 (-0,619)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0,0237 (+0,794)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0,0138 (+0,044)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0,0121 (-0,665)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0,0176 (-0,51)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0,0417 (+0,16)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0,0325 (-0,096)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0,0095 (-0,569)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0,0076 (-0,658)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0,0218 (-0,014)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0,0237 (+0,07)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Ср. длина рс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2,6656 (-0,094)</a:t>
                      </a:r>
                      <a:endParaRPr sz="11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2,605 (-0,114)</a:t>
                      </a:r>
                      <a:endParaRPr sz="11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3,08 (+0,047)</a:t>
                      </a:r>
                      <a:endParaRPr sz="11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3,0394 (+0,033)</a:t>
                      </a:r>
                      <a:endParaRPr sz="11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Коэф. баланса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0,2341 (-0,119)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0,1866 (-0,298)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highlight>
                            <a:schemeClr val="accent4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0,2104 (-0,208)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accent4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highlight>
                            <a:schemeClr val="accent4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0,1645 (-0,381)</a:t>
                      </a:r>
                      <a:endParaRPr sz="1100">
                        <a:highlight>
                          <a:schemeClr val="accent4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21"/>
          <p:cNvGraphicFramePr/>
          <p:nvPr/>
        </p:nvGraphicFramePr>
        <p:xfrm>
          <a:off x="310575" y="75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{1D3A3DCF-8EDA-4DBB-941B-3C82ADFB0990}</a:tableStyleId>
              </a:tblPr>
              <a:tblGrid>
                <a:gridCol w="2115775"/>
                <a:gridCol w="2115775"/>
              </a:tblGrid>
              <a:tr h="527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Рс/Тексты (отклонение)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“Дар”</a:t>
                      </a:r>
                      <a:endParaRPr sz="12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0,0637 (-0,197)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0,1316 (-0,16)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0,1311 (-0,199)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0,0661 (&lt;+0,005)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0,1453 (-0,095)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0,0746 (-0,157)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0,0146 (+0,432)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" name="Google Shape;109;p21"/>
          <p:cNvGraphicFramePr/>
          <p:nvPr/>
        </p:nvGraphicFramePr>
        <p:xfrm>
          <a:off x="5111300" y="75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{1D3A3DCF-8EDA-4DBB-941B-3C82ADFB0990}</a:tableStyleId>
              </a:tblPr>
              <a:tblGrid>
                <a:gridCol w="1894325"/>
                <a:gridCol w="1894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0,0816 (+0,17)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0,0892 (+0,044)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0,0209 (+0,91)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0,0179 (+0,353)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0,0612 (+0,702)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0,0272 (+0,229)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1DA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0,0213 (</a:t>
                      </a:r>
                      <a:r>
                        <a:rPr lang="ru" sz="1200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+1,03</a:t>
                      </a:r>
                      <a:r>
                        <a:rPr lang="ru" sz="1200"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200">
                        <a:highlight>
                          <a:srgbClr val="00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Ср. длина рс (отклонение)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3,2384 (+0,101)</a:t>
                      </a:r>
                      <a:endParaRPr sz="1200">
                        <a:highlight>
                          <a:srgbClr val="00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Коэф. баланса (отклонение)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0,257 (-0,033)</a:t>
                      </a:r>
                      <a:endParaRPr sz="12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