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png" ContentType="image/png"/>
  <Override PartName="/ppt/media/image2.png" ContentType="image/png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presProps.xml" ContentType="application/vnd.openxmlformats-officedocument.presentationml.presPro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presProps" Target="presProps.xml"/>
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4850913658522"/>
          <c:y val="0"/>
          <c:w val="0.931483087597572"/>
          <c:h val="0.92560842717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ямб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"Зверинец"</c:v>
                </c:pt>
                <c:pt idx="1">
                  <c:v>"Утро"</c:v>
                </c:pt>
                <c:pt idx="2">
                  <c:v>"Я жил на поле Полтавской битвы"</c:v>
                </c:pt>
                <c:pt idx="3">
                  <c:v>"Теория свободного стиха"</c:v>
                </c:pt>
                <c:pt idx="4">
                  <c:v>"Мой милый!"</c:v>
                </c:pt>
                <c:pt idx="5">
                  <c:v>"Телефон"</c:v>
                </c:pt>
                <c:pt idx="6">
                  <c:v>"Песнь лунная"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0.373</c:v>
                </c:pt>
                <c:pt idx="1">
                  <c:v>0.468</c:v>
                </c:pt>
                <c:pt idx="2">
                  <c:v>0.128</c:v>
                </c:pt>
                <c:pt idx="3">
                  <c:v>0.21</c:v>
                </c:pt>
                <c:pt idx="4">
                  <c:v>0.333</c:v>
                </c:pt>
                <c:pt idx="5">
                  <c:v>0.22</c:v>
                </c:pt>
                <c:pt idx="6">
                  <c:v>0.176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хорей</c:v>
                </c:pt>
              </c:strCache>
            </c:strRef>
          </c:tx>
          <c:spPr>
            <a:solidFill>
              <a:srgbClr val="f5c6c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"Зверинец"</c:v>
                </c:pt>
                <c:pt idx="1">
                  <c:v>"Утро"</c:v>
                </c:pt>
                <c:pt idx="2">
                  <c:v>"Я жил на поле Полтавской битвы"</c:v>
                </c:pt>
                <c:pt idx="3">
                  <c:v>"Теория свободного стиха"</c:v>
                </c:pt>
                <c:pt idx="4">
                  <c:v>"Мой милый!"</c:v>
                </c:pt>
                <c:pt idx="5">
                  <c:v>"Телефон"</c:v>
                </c:pt>
                <c:pt idx="6">
                  <c:v>"Песнь лунная"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0.439</c:v>
                </c:pt>
                <c:pt idx="1">
                  <c:v>0.425</c:v>
                </c:pt>
                <c:pt idx="2">
                  <c:v>0.149</c:v>
                </c:pt>
                <c:pt idx="3">
                  <c:v>0.158</c:v>
                </c:pt>
                <c:pt idx="4">
                  <c:v>0.238</c:v>
                </c:pt>
                <c:pt idx="5">
                  <c:v>0.56</c:v>
                </c:pt>
                <c:pt idx="6">
                  <c:v>0.176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дактиль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Pt>
            <c:idx val="4"/>
            <c:invertIfNegative val="0"/>
            <c:spPr>
              <a:solidFill>
                <a:srgbClr val="ffd320"/>
              </a:solidFill>
              <a:ln w="0">
                <a:noFill/>
              </a:ln>
            </c:spPr>
          </c:dPt>
          <c:dLbls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latin typeface="Arial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"Зверинец"</c:v>
                </c:pt>
                <c:pt idx="1">
                  <c:v>"Утро"</c:v>
                </c:pt>
                <c:pt idx="2">
                  <c:v>"Я жил на поле Полтавской битвы"</c:v>
                </c:pt>
                <c:pt idx="3">
                  <c:v>"Теория свободного стиха"</c:v>
                </c:pt>
                <c:pt idx="4">
                  <c:v>"Мой милый!"</c:v>
                </c:pt>
                <c:pt idx="5">
                  <c:v>"Телефон"</c:v>
                </c:pt>
                <c:pt idx="6">
                  <c:v>"Песнь лунная"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0.065</c:v>
                </c:pt>
                <c:pt idx="1">
                  <c:v>0.021</c:v>
                </c:pt>
                <c:pt idx="2">
                  <c:v>0.085</c:v>
                </c:pt>
                <c:pt idx="3">
                  <c:v>0.158</c:v>
                </c:pt>
                <c:pt idx="4">
                  <c:v>0.095</c:v>
                </c:pt>
                <c:pt idx="5">
                  <c:v>0.02</c:v>
                </c:pt>
                <c:pt idx="6">
                  <c:v>0.089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анапест</c:v>
                </c:pt>
              </c:strCache>
            </c:strRef>
          </c:tx>
          <c:spPr>
            <a:solidFill>
              <a:srgbClr val="579d1c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"Зверинец"</c:v>
                </c:pt>
                <c:pt idx="1">
                  <c:v>"Утро"</c:v>
                </c:pt>
                <c:pt idx="2">
                  <c:v>"Я жил на поле Полтавской битвы"</c:v>
                </c:pt>
                <c:pt idx="3">
                  <c:v>"Теория свободного стиха"</c:v>
                </c:pt>
                <c:pt idx="4">
                  <c:v>"Мой милый!"</c:v>
                </c:pt>
                <c:pt idx="5">
                  <c:v>"Телефон"</c:v>
                </c:pt>
                <c:pt idx="6">
                  <c:v>"Песнь лунная"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7"/>
                <c:pt idx="0">
                  <c:v>0.077</c:v>
                </c:pt>
                <c:pt idx="1">
                  <c:v>0.028</c:v>
                </c:pt>
                <c:pt idx="2">
                  <c:v>0.446</c:v>
                </c:pt>
                <c:pt idx="3">
                  <c:v>0.316</c:v>
                </c:pt>
                <c:pt idx="4">
                  <c:v>0.095</c:v>
                </c:pt>
                <c:pt idx="5">
                  <c:v>0.08</c:v>
                </c:pt>
                <c:pt idx="6">
                  <c:v>0.264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амфибрахий</c:v>
                </c:pt>
              </c:strCache>
            </c:strRef>
          </c:tx>
          <c:spPr>
            <a:solidFill>
              <a:srgbClr val="7e0021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"Зверинец"</c:v>
                </c:pt>
                <c:pt idx="1">
                  <c:v>"Утро"</c:v>
                </c:pt>
                <c:pt idx="2">
                  <c:v>"Я жил на поле Полтавской битвы"</c:v>
                </c:pt>
                <c:pt idx="3">
                  <c:v>"Теория свободного стиха"</c:v>
                </c:pt>
                <c:pt idx="4">
                  <c:v>"Мой милый!"</c:v>
                </c:pt>
                <c:pt idx="5">
                  <c:v>"Телефон"</c:v>
                </c:pt>
                <c:pt idx="6">
                  <c:v>"Песнь лунная"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7"/>
                <c:pt idx="0">
                  <c:v>0.044</c:v>
                </c:pt>
                <c:pt idx="1">
                  <c:v>0.056</c:v>
                </c:pt>
                <c:pt idx="2">
                  <c:v>0.191</c:v>
                </c:pt>
                <c:pt idx="3">
                  <c:v>0.158</c:v>
                </c:pt>
                <c:pt idx="4">
                  <c:v>0.238</c:v>
                </c:pt>
                <c:pt idx="5">
                  <c:v>0.12</c:v>
                </c:pt>
                <c:pt idx="6">
                  <c:v>0.294</c:v>
                </c:pt>
              </c:numCache>
            </c:numRef>
          </c:val>
        </c:ser>
        <c:gapWidth val="100"/>
        <c:overlap val="0"/>
        <c:axId val="77439411"/>
        <c:axId val="96366779"/>
      </c:barChart>
      <c:catAx>
        <c:axId val="77439411"/>
        <c:scaling>
          <c:orientation val="minMax"/>
        </c:scaling>
        <c:delete val="0"/>
        <c:axPos val="b"/>
        <c:numFmt formatCode="[$-419]dd/mm/yyyy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96366779"/>
        <c:crosses val="autoZero"/>
        <c:auto val="1"/>
        <c:lblAlgn val="ctr"/>
        <c:lblOffset val="100"/>
        <c:noMultiLvlLbl val="0"/>
      </c:catAx>
      <c:valAx>
        <c:axId val="96366779"/>
        <c:scaling>
          <c:orientation val="minMax"/>
          <c:max val="0.6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77439411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plotVisOnly val="1"/>
    <c:dispBlanksAs val="gap"/>
  </c:chart>
  <c:spPr>
    <a:noFill/>
    <a:ln w="0"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ru-RU" sz="1400" spc="-1" strike="noStrike">
                <a:solidFill>
                  <a:srgbClr val="595959"/>
                </a:solidFill>
                <a:latin typeface="Calibri"/>
              </a:defRPr>
            </a:pPr>
            <a:r>
              <a:rPr b="0" lang="ru-RU" sz="1400" spc="-1" strike="noStrike">
                <a:solidFill>
                  <a:srgbClr val="595959"/>
                </a:solidFill>
                <a:latin typeface="Calibri"/>
              </a:rPr>
              <a:t>4 стопный ямб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311398753049607"/>
          <c:y val="0.0769680273812505"/>
          <c:w val="0.828612089997289"/>
          <c:h val="0.827281075214959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"Какопакриды</c:v>
                </c:pt>
              </c:strCache>
            </c:strRef>
          </c:tx>
          <c:spPr>
            <a:solidFill>
              <a:srgbClr val="4472c4"/>
            </a:solidFill>
            <a:ln cap="rnd" w="28440">
              <a:solidFill>
                <a:srgbClr val="4472c4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0.75</c:v>
                </c:pt>
                <c:pt idx="1">
                  <c:v>0.875</c:v>
                </c:pt>
                <c:pt idx="2">
                  <c:v>0.437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"Терцины"</c:v>
                </c:pt>
              </c:strCache>
            </c:strRef>
          </c:tx>
          <c:spPr>
            <a:solidFill>
              <a:srgbClr val="ed7d31"/>
            </a:solidFill>
            <a:ln cap="rnd" w="28440">
              <a:solidFill>
                <a:srgbClr val="ed7d31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0.804</c:v>
                </c:pt>
                <c:pt idx="1">
                  <c:v>0.77</c:v>
                </c:pt>
                <c:pt idx="2">
                  <c:v>0.437</c:v>
                </c:pt>
                <c:pt idx="3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"По февралю"</c:v>
                </c:pt>
              </c:strCache>
            </c:strRef>
          </c:tx>
          <c:spPr>
            <a:solidFill>
              <a:srgbClr val="a5a5a5"/>
            </a:solidFill>
            <a:ln cap="rnd" w="28440">
              <a:solidFill>
                <a:srgbClr val="a5a5a5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0.734</c:v>
                </c:pt>
                <c:pt idx="1">
                  <c:v>0.984</c:v>
                </c:pt>
                <c:pt idx="2">
                  <c:v>0.359</c:v>
                </c:pt>
                <c:pt idx="3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Языковая модель</c:v>
                </c:pt>
              </c:strCache>
            </c:strRef>
          </c:tx>
          <c:spPr>
            <a:solidFill>
              <a:srgbClr val="ffc000"/>
            </a:solidFill>
            <a:ln cap="rnd" w="28440">
              <a:solidFill>
                <a:srgbClr val="ffc000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0.782</c:v>
                </c:pt>
                <c:pt idx="1">
                  <c:v>0.613</c:v>
                </c:pt>
                <c:pt idx="2">
                  <c:v>0.451</c:v>
                </c:pt>
                <c:pt idx="3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Советские младшие поэты</c:v>
                </c:pt>
              </c:strCache>
            </c:strRef>
          </c:tx>
          <c:spPr>
            <a:solidFill>
              <a:srgbClr val="5b9bd5"/>
            </a:solidFill>
            <a:ln cap="rnd" w="28440">
              <a:solidFill>
                <a:srgbClr val="5b9bd5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4"/>
                <c:pt idx="0">
                  <c:v>0.823</c:v>
                </c:pt>
                <c:pt idx="1">
                  <c:v>0.842</c:v>
                </c:pt>
                <c:pt idx="2">
                  <c:v>0.473</c:v>
                </c:pt>
                <c:pt idx="3">
                  <c:v>1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0"/>
        <c:axId val="45927492"/>
        <c:axId val="81007847"/>
      </c:lineChart>
      <c:catAx>
        <c:axId val="459274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81007847"/>
        <c:crosses val="autoZero"/>
        <c:auto val="1"/>
        <c:lblAlgn val="ctr"/>
        <c:lblOffset val="100"/>
        <c:noMultiLvlLbl val="0"/>
      </c:catAx>
      <c:valAx>
        <c:axId val="81007847"/>
        <c:scaling>
          <c:orientation val="minMax"/>
          <c:max val="1"/>
          <c:min val="0.3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45927492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900" spc="-1" strike="noStrik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lang="ru-RU" sz="1862" spc="-1" strike="noStrike">
                <a:solidFill>
                  <a:srgbClr val="595959"/>
                </a:solidFill>
                <a:latin typeface="Calibri"/>
              </a:defRPr>
            </a:pPr>
            <a:r>
              <a:rPr b="0" lang="ru-RU" sz="1862" spc="-1" strike="noStrike">
                <a:solidFill>
                  <a:srgbClr val="595959"/>
                </a:solidFill>
                <a:latin typeface="Calibri"/>
              </a:rPr>
              <a:t>5 –ти стопный ямб
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63602599814299"/>
          <c:y val="0.0171379605826907"/>
          <c:w val="0.931662024141133"/>
          <c:h val="0.627077977720651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"Я не хочу на карту звездной ночи", 1999</c:v>
                </c:pt>
              </c:strCache>
            </c:strRef>
          </c:tx>
          <c:spPr>
            <a:solidFill>
              <a:srgbClr val="4472c4"/>
            </a:solidFill>
            <a:ln cap="rnd" w="28440">
              <a:solidFill>
                <a:srgbClr val="4472c4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0.77</c:v>
                </c:pt>
                <c:pt idx="1">
                  <c:v>0.77</c:v>
                </c:pt>
                <c:pt idx="2">
                  <c:v>0.896</c:v>
                </c:pt>
                <c:pt idx="3">
                  <c:v>0.208</c:v>
                </c:pt>
                <c:pt idx="4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"Anno Iva",1999</c:v>
                </c:pt>
              </c:strCache>
            </c:strRef>
          </c:tx>
          <c:spPr>
            <a:solidFill>
              <a:srgbClr val="ed7d31"/>
            </a:solidFill>
            <a:ln cap="rnd" w="28440">
              <a:solidFill>
                <a:srgbClr val="ed7d31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0.838</c:v>
                </c:pt>
                <c:pt idx="1">
                  <c:v>0.771</c:v>
                </c:pt>
                <c:pt idx="2">
                  <c:v>0.861</c:v>
                </c:pt>
                <c:pt idx="3">
                  <c:v>0.505</c:v>
                </c:pt>
                <c:pt idx="4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"Дидактическая поэма",1979</c:v>
                </c:pt>
              </c:strCache>
            </c:strRef>
          </c:tx>
          <c:spPr>
            <a:solidFill>
              <a:srgbClr val="a5a5a5"/>
            </a:solidFill>
            <a:ln cap="rnd" w="28440">
              <a:solidFill>
                <a:srgbClr val="a5a5a5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0.779</c:v>
                </c:pt>
                <c:pt idx="1">
                  <c:v>0.654</c:v>
                </c:pt>
                <c:pt idx="2">
                  <c:v>0.794</c:v>
                </c:pt>
                <c:pt idx="3">
                  <c:v>0.368</c:v>
                </c:pt>
                <c:pt idx="4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"Завидуешь, соратник",1959</c:v>
                </c:pt>
              </c:strCache>
            </c:strRef>
          </c:tx>
          <c:spPr>
            <a:solidFill>
              <a:srgbClr val="ffc000"/>
            </a:solidFill>
            <a:ln cap="rnd" w="28440">
              <a:solidFill>
                <a:srgbClr val="ffc000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5"/>
                <c:pt idx="0">
                  <c:v>0.813</c:v>
                </c:pt>
                <c:pt idx="1">
                  <c:v>0.5</c:v>
                </c:pt>
                <c:pt idx="2">
                  <c:v>0.813</c:v>
                </c:pt>
                <c:pt idx="3">
                  <c:v>0.5</c:v>
                </c:pt>
                <c:pt idx="4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"Традиционное", 1976</c:v>
                </c:pt>
              </c:strCache>
            </c:strRef>
          </c:tx>
          <c:spPr>
            <a:solidFill>
              <a:srgbClr val="5b9bd5"/>
            </a:solidFill>
            <a:ln cap="rnd" w="28440">
              <a:solidFill>
                <a:srgbClr val="5b9bd5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5"/>
                <c:pt idx="0">
                  <c:v>0.789</c:v>
                </c:pt>
                <c:pt idx="1">
                  <c:v>0.815</c:v>
                </c:pt>
                <c:pt idx="2">
                  <c:v>0.763</c:v>
                </c:pt>
                <c:pt idx="3">
                  <c:v>0.368</c:v>
                </c:pt>
                <c:pt idx="4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label 5</c:f>
              <c:strCache>
                <c:ptCount val="1"/>
                <c:pt idx="0">
                  <c:v>"Домик в Коломне"</c:v>
                </c:pt>
              </c:strCache>
            </c:strRef>
          </c:tx>
          <c:spPr>
            <a:solidFill>
              <a:srgbClr val="70ad47"/>
            </a:solidFill>
            <a:ln cap="rnd" w="28440">
              <a:solidFill>
                <a:srgbClr val="70ad47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5"/>
                <c:pt idx="0">
                  <c:v>0.862</c:v>
                </c:pt>
                <c:pt idx="1">
                  <c:v>0.749</c:v>
                </c:pt>
                <c:pt idx="2">
                  <c:v>0.771</c:v>
                </c:pt>
                <c:pt idx="3">
                  <c:v>0.482</c:v>
                </c:pt>
                <c:pt idx="4">
                  <c:v>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label 6</c:f>
              <c:strCache>
                <c:ptCount val="1"/>
                <c:pt idx="0">
                  <c:v>Языковая модель</c:v>
                </c:pt>
              </c:strCache>
            </c:strRef>
          </c:tx>
          <c:spPr>
            <a:solidFill>
              <a:srgbClr val="264478"/>
            </a:solidFill>
            <a:ln cap="rnd" w="28440">
              <a:solidFill>
                <a:srgbClr val="264478"/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5"/>
                <c:pt idx="0">
                  <c:v>0.874</c:v>
                </c:pt>
                <c:pt idx="1">
                  <c:v>0.506</c:v>
                </c:pt>
                <c:pt idx="2">
                  <c:v>0.69</c:v>
                </c:pt>
                <c:pt idx="3">
                  <c:v>0.416</c:v>
                </c:pt>
                <c:pt idx="4">
                  <c:v>1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0"/>
        <c:axId val="80062134"/>
        <c:axId val="53212505"/>
      </c:lineChart>
      <c:catAx>
        <c:axId val="8006213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53212505"/>
        <c:crosses val="autoZero"/>
        <c:auto val="1"/>
        <c:lblAlgn val="ctr"/>
        <c:lblOffset val="100"/>
        <c:noMultiLvlLbl val="0"/>
      </c:catAx>
      <c:valAx>
        <c:axId val="53212505"/>
        <c:scaling>
          <c:orientation val="minMax"/>
          <c:max val="1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1197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80062134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AE9E6E-27A0-4DF0-BC56-0B427F5FA6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BA7E0F-6270-41E0-8883-3A0438D138F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008026-13B1-4E4C-AC5B-D1118F7B8AD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1BD3BA-FD0E-4E56-A26D-C6597F77885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F9250B9-7214-4A26-BF9D-592D900ED6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103CDD-3015-41B1-AEBB-FDEBFCABBB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E95E71A-E275-4DD3-8B7D-CB393D536C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9B44A6-FDBA-4014-82D8-7867548A418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204DAF-AEE3-4CAF-A300-43CAF4F9C6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C02974-428F-4680-B3A6-F09CF7A846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C829FE-A366-4AA9-8730-3F08E59C9A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ADFC6B-C7C5-4AF9-91CC-679BF6D67C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5259BC0-013B-4CEE-B670-2F5ACB27D9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835AE65-E634-4615-9881-4488B6C0F3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E25B6F-2BC0-454B-A6CC-712E1AE38E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193FD4C-1BB7-43EB-91AF-F42DF3072FB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F40CFE-5A46-432E-82F7-4D626687386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6ADD0F8-F748-418C-8939-15D1B08A8B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6BCECF-DA66-4E23-94A6-A40129E648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18C0DE7-DCE8-4954-8BE6-B616C8B86C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3A07CF0-D643-4A4F-945C-AE67C586E9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4C528DE-F1C8-4236-8807-F1DCF669B8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C68A84-4F69-437D-AC52-2CA0BF5306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00001EB-ACEA-446F-8139-D67347F4CE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B5CCA37-AF01-4A6B-8FFB-78AA1A3348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748B0FF-865A-49C5-95A0-A12E5C3E35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AC6D36E-7F0C-43BE-AFBC-FB08943788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3E9D113-125F-4F4A-AD30-8E74490C872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ECF6B77-E4D9-4DA1-99FA-9367EAC3897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8B760F-A48E-4251-A064-5B75515AC6D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92B2961-AF25-42E4-8334-C1037348F5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E93F291-E592-4343-9374-75BBF154BB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A492F3D-56A1-458D-966F-5100962C31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8D7311-8966-47E6-B19A-F4F227A682F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44B79D1-1056-4611-90B4-8785C5775C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A81CA9C-E1FE-4799-A0C0-17CCE04F78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BF5B7B6-6D65-4383-98DB-C3306837F4C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869CB6A-B82C-435D-9114-1CC1783C6E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79227EF-C551-4A39-BB99-C50AAAB5F3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EEB5039-6994-4002-920C-BBEB8B5050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C3C23BB-81D1-4057-9F75-9036C5594D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FEA98C8-E321-4D2D-B530-603702B473F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E035AA2-1A62-4846-9FDB-966DFB3034B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B98EB5-492D-4211-95F5-775865ED42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32AB9B-ABBD-4670-AE8E-4C34D3F5FB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C3FCBB-7071-4283-B0D7-59090DBFCC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742C1D-BC84-4B38-BC25-C6AAB2C777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E37963-00AC-4E31-954D-58C3AED520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14E1ED-D118-4BC0-BF3C-F772F67989A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раз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ец 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заг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оло</a:t>
            </a: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BEE76CF-7F18-4D96-BE1F-2BE04132EAB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7DC2FE0-0B0E-4AD4-9CE0-06796C95A4D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правки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текста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заглавия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щёлкнит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DB96A7-5BF7-45E2-BEB4-BE244905C9B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1523880" y="1680840"/>
            <a:ext cx="9143640" cy="2028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</a:rPr>
              <a:t>Метр и ритм Виктора Сосноры в диахронии 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"/>
          <p:cNvSpPr txBox="1"/>
          <p:nvPr/>
        </p:nvSpPr>
        <p:spPr>
          <a:xfrm>
            <a:off x="6493680" y="5056920"/>
            <a:ext cx="4860000" cy="1343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Time New Roman"/>
              </a:rPr>
              <a:t>Исследование выполнено в рамках проекта НИУ ВШЭ «Сравнительная и квантитативная метрика и ритмика: компьютерный анализ процессов порождения и восприятия стихотворной речи» № 23-00-004 программы «Научный фонд» НИУ ВШЭ</a:t>
            </a:r>
            <a:endParaRPr b="0" lang="ru-RU" sz="1400" spc="-1" strike="noStrike">
              <a:latin typeface="Time New Roman"/>
            </a:endParaRPr>
          </a:p>
        </p:txBody>
      </p:sp>
      <p:sp>
        <p:nvSpPr>
          <p:cNvPr id="166" name=""/>
          <p:cNvSpPr txBox="1"/>
          <p:nvPr/>
        </p:nvSpPr>
        <p:spPr>
          <a:xfrm>
            <a:off x="412200" y="5760000"/>
            <a:ext cx="7147800" cy="37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400" spc="-1" strike="noStrike">
                <a:latin typeface="Time New Roman"/>
              </a:rPr>
              <a:t>Саубанова Софья</a:t>
            </a:r>
            <a:endParaRPr b="0" lang="ru-RU" sz="1400" spc="-1" strike="noStrike">
              <a:latin typeface="Time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 rot="10800000">
            <a:off x="838080" y="-360000"/>
            <a:ext cx="10515240" cy="235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2000"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8" name="Диаграмма 2"/>
          <p:cNvGraphicFramePr/>
          <p:nvPr/>
        </p:nvGraphicFramePr>
        <p:xfrm>
          <a:off x="414000" y="553680"/>
          <a:ext cx="11286000" cy="57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89" name="Таблица 3"/>
          <p:cNvGraphicFramePr/>
          <p:nvPr/>
        </p:nvGraphicFramePr>
        <p:xfrm>
          <a:off x="-946440" y="2810520"/>
          <a:ext cx="114120" cy="1769760"/>
        </p:xfrm>
        <a:graphic>
          <a:graphicData uri="http://schemas.openxmlformats.org/drawingml/2006/table">
            <a:tbl>
              <a:tblPr/>
              <a:tblGrid>
                <a:gridCol w="48240"/>
                <a:gridCol w="48240"/>
                <a:gridCol w="48240"/>
              </a:tblGrid>
              <a:tr h="3431160">
                <a:tc>
                  <a:txBody>
                    <a:bodyPr lIns="6120" rIns="6120" tIns="612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Тамбовская казначейша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Евгений Онегин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821880"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0,816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0,837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821880"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0,91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0,891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821880"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0,442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0,428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02040"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120" rIns="6120" tIns="612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anchor="b" marL="6120" marR="61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sp>
        <p:nvSpPr>
          <p:cNvPr id="190" name="TextBox 5"/>
          <p:cNvSpPr/>
          <p:nvPr/>
        </p:nvSpPr>
        <p:spPr>
          <a:xfrm>
            <a:off x="1860120" y="4110120"/>
            <a:ext cx="749988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92" name=""/>
          <p:cNvGraphicFramePr/>
          <p:nvPr/>
        </p:nvGraphicFramePr>
        <p:xfrm>
          <a:off x="1800000" y="1080000"/>
          <a:ext cx="9179640" cy="4858920"/>
        </p:xfrm>
        <a:graphic>
          <a:graphicData uri="http://schemas.openxmlformats.org/drawingml/2006/table">
            <a:tbl>
              <a:tblPr/>
              <a:tblGrid>
                <a:gridCol w="1528560"/>
                <a:gridCol w="1528560"/>
                <a:gridCol w="1528560"/>
                <a:gridCol w="1528560"/>
                <a:gridCol w="1528560"/>
                <a:gridCol w="1537200"/>
              </a:tblGrid>
              <a:tr h="970920"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300" spc="-1" strike="noStrike">
                          <a:latin typeface="Arial"/>
                        </a:rPr>
                        <a:t>«Какопакриды»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300" spc="-1" strike="noStrike">
                          <a:latin typeface="Arial"/>
                        </a:rPr>
                        <a:t>«Терцины</a:t>
                      </a:r>
                      <a:endParaRPr b="0" lang="ru-RU" sz="1300" spc="-1" strike="noStrike">
                        <a:latin typeface="Arial"/>
                      </a:endParaRPr>
                    </a:p>
                    <a:p>
                      <a:r>
                        <a:rPr b="0" lang="ru-RU" sz="1300" spc="-1" strike="noStrike">
                          <a:latin typeface="Arial"/>
                        </a:rPr>
                        <a:t>(памяти Лили Брик)»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300" spc="-1" strike="noStrike">
                          <a:latin typeface="Arial"/>
                        </a:rPr>
                        <a:t>«По февралю»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300" spc="-1" strike="noStrike">
                          <a:latin typeface="Arial"/>
                        </a:rPr>
                        <a:t>Языковая модель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300" spc="-1" strike="noStrike">
                          <a:latin typeface="Arial"/>
                        </a:rPr>
                        <a:t>Советские младшие поэты</a:t>
                      </a:r>
                      <a:endParaRPr b="0" lang="ru-RU" sz="13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7092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0,823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0,750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0,804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0,734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0,782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7092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0,842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0,875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0,984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0,613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7092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0,473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0,437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0,437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0,359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0,451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7560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Диаграмма 3"/>
          <p:cNvGraphicFramePr/>
          <p:nvPr/>
        </p:nvGraphicFramePr>
        <p:xfrm rot="15600">
          <a:off x="232200" y="579600"/>
          <a:ext cx="10193400" cy="630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"/>
          <p:cNvGraphicFramePr/>
          <p:nvPr/>
        </p:nvGraphicFramePr>
        <p:xfrm>
          <a:off x="540000" y="540000"/>
          <a:ext cx="10259280" cy="5462640"/>
        </p:xfrm>
        <a:graphic>
          <a:graphicData uri="http://schemas.openxmlformats.org/drawingml/2006/table">
            <a:tbl>
              <a:tblPr/>
              <a:tblGrid>
                <a:gridCol w="1281600"/>
                <a:gridCol w="1281600"/>
                <a:gridCol w="1281600"/>
                <a:gridCol w="1281600"/>
                <a:gridCol w="1281600"/>
                <a:gridCol w="1281600"/>
                <a:gridCol w="1281600"/>
                <a:gridCol w="1288440"/>
              </a:tblGrid>
              <a:tr h="1294200"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«Я не </a:t>
                      </a:r>
                      <a:r>
                        <a:rPr b="0" lang="ru-RU" sz="1500" spc="-1" strike="noStrike">
                          <a:latin typeface="Arial"/>
                        </a:rPr>
                        <a:t>хочу...»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«Anno Iva»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«Дидактичес</a:t>
                      </a:r>
                      <a:r>
                        <a:rPr b="0" lang="ru-RU" sz="1500" spc="-1" strike="noStrike">
                          <a:latin typeface="Arial"/>
                        </a:rPr>
                        <a:t>кая поэма»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«Завидуешь,</a:t>
                      </a:r>
                      <a:r>
                        <a:rPr b="0" lang="ru-RU" sz="1500" spc="-1" strike="noStrike">
                          <a:latin typeface="Arial"/>
                        </a:rPr>
                        <a:t>соратник...»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«Традиционн</a:t>
                      </a:r>
                      <a:r>
                        <a:rPr b="0" lang="ru-RU" sz="1500" spc="-1" strike="noStrike">
                          <a:latin typeface="Arial"/>
                        </a:rPr>
                        <a:t>ое»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«Домик в </a:t>
                      </a:r>
                      <a:r>
                        <a:rPr b="0" lang="ru-RU" sz="1500" spc="-1" strike="noStrike">
                          <a:latin typeface="Arial"/>
                        </a:rPr>
                        <a:t>Коломне»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500" spc="-1" strike="noStrike">
                          <a:latin typeface="Arial"/>
                        </a:rPr>
                        <a:t>Языковая </a:t>
                      </a:r>
                      <a:r>
                        <a:rPr b="0" lang="ru-RU" sz="1500" spc="-1" strike="noStrike">
                          <a:latin typeface="Arial"/>
                        </a:rPr>
                        <a:t>модель</a:t>
                      </a:r>
                      <a:endParaRPr b="0" lang="ru-RU" sz="15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83304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0,838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</a:t>
                      </a:r>
                      <a:r>
                        <a:rPr b="0" lang="ru-RU" sz="1800" spc="-1" strike="noStrike">
                          <a:latin typeface="Arial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0,81</a:t>
                      </a:r>
                      <a:r>
                        <a:rPr b="0" lang="ru-RU" sz="1800" spc="-1" strike="noStrike">
                          <a:latin typeface="Arial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0,78</a:t>
                      </a:r>
                      <a:r>
                        <a:rPr b="0" lang="ru-RU" sz="1800" spc="-1" strike="noStrike">
                          <a:latin typeface="Arial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0,86</a:t>
                      </a:r>
                      <a:r>
                        <a:rPr b="0" lang="ru-RU" sz="1800" spc="-1" strike="noStrike">
                          <a:latin typeface="Arial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0,87</a:t>
                      </a:r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3304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</a:t>
                      </a:r>
                      <a:r>
                        <a:rPr b="0" lang="ru-RU" sz="1800" spc="-1" strike="noStrike">
                          <a:latin typeface="Arial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</a:t>
                      </a:r>
                      <a:r>
                        <a:rPr b="0" lang="ru-RU" sz="1800" spc="-1" strike="noStrike">
                          <a:latin typeface="Arial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0,65</a:t>
                      </a:r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0,50</a:t>
                      </a:r>
                      <a:r>
                        <a:rPr b="0" lang="ru-RU" sz="1800" spc="-1" strike="noStrike">
                          <a:latin typeface="Arial"/>
                        </a:rPr>
                        <a:t>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0,81</a:t>
                      </a:r>
                      <a:r>
                        <a:rPr b="0" lang="ru-RU" sz="1800" spc="-1" strike="noStrike">
                          <a:latin typeface="Arial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0,74</a:t>
                      </a:r>
                      <a:r>
                        <a:rPr b="0" lang="ru-RU" sz="1800" spc="-1" strike="noStrike">
                          <a:latin typeface="Arial"/>
                        </a:rPr>
                        <a:t>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0,50</a:t>
                      </a:r>
                      <a:r>
                        <a:rPr b="0" lang="ru-RU" sz="1800" spc="-1" strike="noStrike">
                          <a:latin typeface="Arial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3304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0,89</a:t>
                      </a:r>
                      <a:r>
                        <a:rPr b="0" lang="ru-RU" sz="1800" spc="-1" strike="noStrike">
                          <a:latin typeface="Arial"/>
                        </a:rPr>
                        <a:t>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0,86</a:t>
                      </a:r>
                      <a:r>
                        <a:rPr b="0" lang="ru-RU" sz="1800" spc="-1" strike="noStrike">
                          <a:latin typeface="Arial"/>
                        </a:rPr>
                        <a:t>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0,79</a:t>
                      </a:r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0,813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0,763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0,771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0,690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83304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0,208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0,505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0,368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0,500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0,368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0,482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0,416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836280"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 anchor="t">
                      <a:noAutofit/>
                    </a:bodyPr>
                    <a:p>
                      <a:r>
                        <a:rPr b="0" lang="ru-RU" sz="1800" spc="-1" strike="noStrike">
                          <a:latin typeface="Arial"/>
                        </a:rPr>
                        <a:t>1,000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"/>
          <p:cNvSpPr txBox="1"/>
          <p:nvPr/>
        </p:nvSpPr>
        <p:spPr>
          <a:xfrm>
            <a:off x="4320000" y="2700000"/>
            <a:ext cx="5040000" cy="180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1800" spc="-1" strike="noStrike">
                <a:latin typeface="Arial"/>
              </a:rPr>
              <a:t>Спасибо за внимание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38080" y="431640"/>
            <a:ext cx="10515240" cy="6357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“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В. Кривулин — поэт, работающий со словом как ученый-филолог и текстолог, он обращает внимание на организацию стиха и меньше подвержен «чувствам». Эта поэзия &lt;…&gt; закономерна, она — продолжение линии Белого, Волошина, В. Иванова.</a:t>
            </a:r>
            <a:br>
              <a:rPr sz="2000"/>
            </a:br>
            <a:br>
              <a:rPr sz="2000"/>
            </a:b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&lt;…&gt; Е. Шварц — поэт метафорический. Это зачастую ирония, фантастика. Циклы о Петербурге заслуживают самого пристального внимания. Ее ориентация — школа Заболоцкого.</a:t>
            </a:r>
            <a:br>
              <a:rPr sz="2000"/>
            </a:br>
            <a:br>
              <a:rPr sz="2000"/>
            </a:b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&lt;…&gt; Ни один из этих десяти поэтов </a:t>
            </a:r>
            <a:r>
              <a:rPr b="1" lang="ru-RU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</a:rPr>
              <a:t>не представляет для меня «явленья» 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в том смысле, в каком в свое время была явленьем поэзия Мартынова, Вознесенского, Ахмадулиной.</a:t>
            </a:r>
            <a:br>
              <a:rPr sz="2000"/>
            </a:br>
            <a:br>
              <a:rPr sz="2000"/>
            </a:b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&lt;…&gt; </a:t>
            </a:r>
            <a:r>
              <a:rPr b="1" lang="ru-RU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</a:rPr>
              <a:t>Все это — разные линии единой развивающейся советской поэзии.</a:t>
            </a:r>
            <a:br>
              <a:rPr sz="2000"/>
            </a:br>
            <a:br>
              <a:rPr sz="2000"/>
            </a:b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Сколько же, в каком количестве и где публиковать эти стихи — область не моей компетенции</a:t>
            </a:r>
            <a:r>
              <a:rPr b="1" lang="en-US" sz="2000" spc="-1" strike="noStrike">
                <a:solidFill>
                  <a:srgbClr val="000000"/>
                </a:solidFill>
                <a:latin typeface="Times New Roman"/>
              </a:rPr>
              <a:t>”</a:t>
            </a:r>
            <a:br>
              <a:rPr sz="2000"/>
            </a:b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0929240" y="1515240"/>
            <a:ext cx="336960" cy="1506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4000"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Rectangle 1"/>
          <p:cNvSpPr/>
          <p:nvPr/>
        </p:nvSpPr>
        <p:spPr>
          <a:xfrm>
            <a:off x="3004920" y="1080000"/>
            <a:ext cx="5275080" cy="456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Ну и луг!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И вдоль и поперёк раскошен.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Громкие копыта окутаны рогожей.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Кони сумасбродные под шпорами покорны.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Под луной дымятся потные попоны.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Войско восемь тысяч, и восемь тысяч доблестны.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Латы златокованы, а на латах отблески.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Волки чуют падаль, приумолкли волки.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Тихо!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Сеча!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500" spc="-1" strike="noStrike">
                <a:solidFill>
                  <a:srgbClr val="333333"/>
                </a:solidFill>
                <a:latin typeface="Time New Roman"/>
              </a:rPr>
              <a:t>           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Скоро сеча!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500" spc="-1" strike="noStrike">
                <a:solidFill>
                  <a:srgbClr val="333333"/>
                </a:solidFill>
                <a:latin typeface="Time New Roman"/>
              </a:rPr>
              <a:t>                                 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И – победа,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500" spc="-1" strike="noStrike">
                <a:solidFill>
                  <a:srgbClr val="333333"/>
                </a:solidFill>
                <a:latin typeface="Time New Roman"/>
              </a:rPr>
              <a:t>                                                        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только... </a:t>
            </a:r>
            <a:endParaRPr b="0" lang="ru-RU" sz="1500" spc="-1" strike="noStrike">
              <a:latin typeface="Time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500" spc="-1" strike="noStrike">
                <a:solidFill>
                  <a:srgbClr val="333333"/>
                </a:solidFill>
                <a:latin typeface="Time New Roman"/>
              </a:rPr>
              <a:t>                                                                          </a:t>
            </a:r>
            <a:r>
              <a:rPr b="0" lang="ru-RU" sz="1500" spc="-1" strike="noStrike">
                <a:solidFill>
                  <a:srgbClr val="333333"/>
                </a:solidFill>
                <a:latin typeface="Time New Roman"/>
              </a:rPr>
              <a:t>тихо...</a:t>
            </a:r>
            <a:r>
              <a:rPr b="0" lang="ru-RU" sz="1500" spc="-1" strike="noStrike">
                <a:solidFill>
                  <a:srgbClr val="000000"/>
                </a:solidFill>
                <a:latin typeface="Time New Roman"/>
              </a:rPr>
              <a:t> </a:t>
            </a:r>
            <a:endParaRPr b="0" lang="ru-RU" sz="1500" spc="-1" strike="noStrike">
              <a:latin typeface="Time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313800" y="365040"/>
            <a:ext cx="3567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323280" y="1027800"/>
            <a:ext cx="534672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На Днепре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апрель,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на Днепре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весна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волны валкие выкорчёвывает.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А челны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черны,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от кормы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до весла</a:t>
            </a:r>
            <a:br>
              <a:rPr sz="1800"/>
            </a:b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просмолённые, прокопчённые.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                      </a:t>
            </a:r>
            <a:r>
              <a:rPr b="0" lang="ru-RU" sz="1800" spc="-1" strike="noStrike">
                <a:solidFill>
                  <a:srgbClr val="333333"/>
                </a:solidFill>
                <a:latin typeface="Times New Roman"/>
              </a:rPr>
              <a:t>(«Рогнеда», 1959)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2" name="TextBox 6"/>
          <p:cNvSpPr/>
          <p:nvPr/>
        </p:nvSpPr>
        <p:spPr>
          <a:xfrm>
            <a:off x="3876120" y="1027800"/>
            <a:ext cx="502884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Посох тук-тук...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Плетется калика,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     посох тук-тук...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 портянках плетеных,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     посох тук-тук,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стихарь да коврига,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     посох тук-тук,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 калики в плетенке.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 плечом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летописные списки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 российских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                ликующих кликах.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Напевая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стишок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           византийский,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вперевалку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плетется калика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                    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(«Калика», 1959)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3" name="TextBox 8"/>
          <p:cNvSpPr/>
          <p:nvPr/>
        </p:nvSpPr>
        <p:spPr>
          <a:xfrm>
            <a:off x="7374600" y="973440"/>
            <a:ext cx="65224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Возвращайся, воин, в дом,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 дом дрём,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без руля и без колес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дом грёз,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истреблен и гнет и трон —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дом дрём,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всё взаправду, всё всерьез,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дом грёз.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Возвращайся, воин, к винам,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прекращай обиды битв,</a:t>
            </a:r>
            <a:endParaRPr b="0" lang="ru-RU" sz="1800" spc="-1" strike="noStrike">
              <a:latin typeface="Arial"/>
            </a:endParaRPr>
          </a:p>
          <a:p>
            <a:pPr marL="44964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обращайся, воин, к вилам,</a:t>
            </a:r>
            <a:endParaRPr b="0" lang="ru-RU" sz="1800" spc="-1" strike="noStrike">
              <a:latin typeface="Arial"/>
            </a:endParaRPr>
          </a:p>
          <a:p>
            <a:pPr marL="89928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обещай баклуши бить,</a:t>
            </a:r>
            <a:endParaRPr b="0" lang="ru-RU" sz="1800" spc="-1" strike="noStrike">
              <a:latin typeface="Arial"/>
            </a:endParaRPr>
          </a:p>
          <a:p>
            <a:pPr marL="134892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пригляни себе сутану</a:t>
            </a:r>
            <a:endParaRPr b="0" lang="ru-RU" sz="1800" spc="-1" strike="noStrike">
              <a:latin typeface="Arial"/>
            </a:endParaRPr>
          </a:p>
          <a:p>
            <a:pPr marL="179820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семейную...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Прокляни меня, солдат,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 советы.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                               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                      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(«Последние песни Бояна», 1959)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1354040" y="365040"/>
            <a:ext cx="51840" cy="1325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TextBox 3"/>
          <p:cNvSpPr/>
          <p:nvPr/>
        </p:nvSpPr>
        <p:spPr>
          <a:xfrm>
            <a:off x="1460520" y="485280"/>
            <a:ext cx="6097320" cy="649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Вот он: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ВОРОН!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Он сидит на кресте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(ворон — тот, крест — не тот).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Это радио-крест,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изоляторо-столб.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(С кем пустился в прятки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 — демон ПРАВДЫ?)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Вот он: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ВОРОН!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Посмотрел ворон вверх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(ворон — тот, воздух — нет).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Усмехается месть?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Любопытствует лоб ?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(С кем скиталась дума,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 — демон ДУХА?)</a:t>
            </a:r>
            <a:br>
              <a:rPr sz="2000"/>
            </a:br>
            <a:br>
              <a:rPr sz="2000"/>
            </a:br>
            <a:endParaRPr b="0" lang="ru-RU" sz="2000" spc="-1" strike="noStrike">
              <a:latin typeface="Arial"/>
            </a:endParaRPr>
          </a:p>
        </p:txBody>
      </p:sp>
      <p:sp>
        <p:nvSpPr>
          <p:cNvPr id="176" name="TextBox 5"/>
          <p:cNvSpPr/>
          <p:nvPr/>
        </p:nvSpPr>
        <p:spPr>
          <a:xfrm>
            <a:off x="6095880" y="1690560"/>
            <a:ext cx="6097320" cy="344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Вот он: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ВОРОН!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Ни суда, ни стыда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(ворон — тот, время — тут!).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Если есть я себе,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дай мне смерти в судьбе.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(С кем мне клясться в космос,</a:t>
            </a: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ворон-демон-ГОЛОС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?)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           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(«Ворон», 1976 – 1979)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267720" y="-1152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1" lang="ru-RU" sz="3600" spc="-1" strike="noStrike">
                <a:solidFill>
                  <a:srgbClr val="000000"/>
                </a:solidFill>
                <a:latin typeface="Calibri Light"/>
              </a:rPr>
              <a:t>«Слово о полку Игореве»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TextBox 3"/>
          <p:cNvSpPr/>
          <p:nvPr/>
        </p:nvSpPr>
        <p:spPr>
          <a:xfrm>
            <a:off x="248400" y="729360"/>
            <a:ext cx="6426720" cy="56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ru-RU" sz="1600" spc="-1" strike="noStrike">
                <a:solidFill>
                  <a:srgbClr val="000000"/>
                </a:solidFill>
                <a:latin typeface="Book Antiqua"/>
              </a:rPr>
              <a:t>Братья!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600" spc="-1" strike="noStrike">
                <a:solidFill>
                  <a:srgbClr val="000000"/>
                </a:solidFill>
                <a:latin typeface="Book Antiqua"/>
              </a:rPr>
              <a:t>Настала година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600" spc="-1" strike="noStrike">
                <a:solidFill>
                  <a:srgbClr val="000000"/>
                </a:solidFill>
                <a:latin typeface="Book Antiqua"/>
              </a:rPr>
              <a:t>браться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600" spc="-1" strike="noStrike">
                <a:solidFill>
                  <a:srgbClr val="000000"/>
                </a:solidFill>
                <a:latin typeface="Book Antiqua"/>
              </a:rPr>
              <a:t>за Слово Великое!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sz="1600"/>
            </a:b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У Бояна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стозвонные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гусли,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а на гуслях</a:t>
            </a:r>
            <a:endParaRPr b="0" lang="ru-RU" sz="1600" spc="-1" strike="noStrike">
              <a:latin typeface="Arial"/>
            </a:endParaRPr>
          </a:p>
          <a:p>
            <a:pPr marL="44964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русский орнамент,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гусли могут стенать, как гуси,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могут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и клекотать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орлами,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могут мудростью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с дубом спорить,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спорить скоростью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с волком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могут,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радость князю —</a:t>
            </a:r>
            <a:endParaRPr b="0" lang="ru-RU" sz="1600" spc="-1" strike="noStrike">
              <a:latin typeface="Arial"/>
            </a:endParaRPr>
          </a:p>
          <a:p>
            <a:pPr marL="449640" indent="44964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ликуют,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горе —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Book Antiqua"/>
              </a:rPr>
              <a:t>разом с князем горестно молкнут.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79" name="TextBox 5"/>
          <p:cNvSpPr/>
          <p:nvPr/>
        </p:nvSpPr>
        <p:spPr>
          <a:xfrm>
            <a:off x="4140000" y="1620000"/>
            <a:ext cx="6435720" cy="325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Тогда Игорь поднял глаза на солнце,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тогда Игорь опустил глаза на войско,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тогда Игорь увидел: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солнце затмилось,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а войско было во тьме и мигало металлом.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Семьдесят ковуев в полотняных латах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ускакали без оружия,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а много тысяч воинов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поднимали к темному солнцу руки,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а руки были голые, как свечи,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потому что тяжелые,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связанные из железа рукава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соскальзывали к плечам.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И собаки не лаяли.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Они сидели в позе лягушек</a:t>
            </a:r>
            <a:endParaRPr b="0" lang="ru-RU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300" spc="-1" strike="noStrike">
                <a:solidFill>
                  <a:srgbClr val="000000"/>
                </a:solidFill>
                <a:latin typeface="Book Antiqua"/>
              </a:rPr>
              <a:t>и закрывали глаза.</a:t>
            </a:r>
            <a:endParaRPr b="0" lang="ru-RU" sz="1300" spc="-1" strike="noStrike">
              <a:latin typeface="Arial"/>
            </a:endParaRPr>
          </a:p>
        </p:txBody>
      </p:sp>
      <p:sp>
        <p:nvSpPr>
          <p:cNvPr id="180" name="TextBox 7"/>
          <p:cNvSpPr/>
          <p:nvPr/>
        </p:nvSpPr>
        <p:spPr>
          <a:xfrm>
            <a:off x="8393040" y="1800000"/>
            <a:ext cx="366696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Горе!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Запах трупов прелый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всюду ощутим.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Лисы-псы остервенело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лают на щиты. —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sz="1800"/>
            </a:br>
            <a:r>
              <a:rPr b="0" i="1" lang="ru-RU" sz="1800" spc="-1" strike="noStrike">
                <a:solidFill>
                  <a:srgbClr val="000000"/>
                </a:solidFill>
                <a:latin typeface="Book Antiqua"/>
              </a:rPr>
              <a:t>В пятницу на Сюурлий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ru-RU" sz="1800" spc="-1" strike="noStrike">
                <a:solidFill>
                  <a:srgbClr val="000000"/>
                </a:solidFill>
                <a:latin typeface="Book Antiqua"/>
              </a:rPr>
              <a:t>потоптал Игорь полки половецкие.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 грязь —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ковры и аксамиты!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Шелком —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топь мостить!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Половчанок неумытых —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 теплые кусты!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Имитация античных размеров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: “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Но амфимакр у нас еще не наш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”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TextBox 3"/>
          <p:cNvSpPr/>
          <p:nvPr/>
        </p:nvSpPr>
        <p:spPr>
          <a:xfrm>
            <a:off x="507600" y="1414440"/>
            <a:ext cx="6097320" cy="55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Розы, как птицы, меня окружают, листами махая,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трогаю, и шипят, и кусают, рты разевая.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Птицы, как лодки, меня окружают и, как парашюты десанта,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веслами бьют и, приседая на крыше, стреляют из ружей,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окна открыты с луной, коршуны, жаворонки, чайки и цапли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вьются у горла веревкой, в рот набиваются паклей.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Снится, что я черная птица, лечу как чугунный,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снизу охотник стреляет, а пули из воска и тают, как капли,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и падают в бездну.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И,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опрокинуты когти,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падаю в бездну.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333333"/>
                </a:solidFill>
                <a:latin typeface="PT Serif"/>
              </a:rPr>
              <a:t>(1999)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83" name="TextBox 7"/>
          <p:cNvSpPr/>
          <p:nvPr/>
        </p:nvSpPr>
        <p:spPr>
          <a:xfrm>
            <a:off x="7020000" y="1260000"/>
            <a:ext cx="6585840" cy="55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Привет, птицы,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европ, азий,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билет — в климат!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Сто раз по сто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сто лет по сто,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их лёт — эхо!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Как три тучи!..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На трех тронах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вождей вижу: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вот мой ворон,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войной — филин,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восьмой — аист, —</a:t>
            </a:r>
            <a:br>
              <a:rPr sz="1800"/>
            </a:b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галер циркуль,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в веслах гоплит,</a:t>
            </a:r>
            <a:br>
              <a:rPr sz="1800"/>
            </a:b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гребец свадеб!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Book Antiqua"/>
              </a:rPr>
              <a:t>(«Прощание Аристофана»)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 rot="21597000">
            <a:off x="1090440" y="2520"/>
            <a:ext cx="3847680" cy="6800400"/>
          </a:xfrm>
          <a:prstGeom prst="rect">
            <a:avLst/>
          </a:prstGeom>
          <a:ln w="0">
            <a:noFill/>
          </a:ln>
        </p:spPr>
      </p:pic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 rot="13200">
            <a:off x="4921920" y="10440"/>
            <a:ext cx="5039640" cy="685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"/>
          <p:cNvGraphicFramePr/>
          <p:nvPr/>
        </p:nvGraphicFramePr>
        <p:xfrm rot="17400">
          <a:off x="-192600" y="1290240"/>
          <a:ext cx="12036960" cy="495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Application>LibreOffice/7.3.6.2$Linux_X86_64 LibreOffice_project/30$Build-2</Application>
  <AppVersion>15.0000</AppVersion>
  <Words>1410</Words>
  <Paragraphs>209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2022-11-07T21:26:32Z</dcterms:created>
  <dc:creator>Софья</dc:creator>
  <dc:description/>
  <dc:language>ru-RU</dc:language>
  <cp:lastModifiedBy/>
  <dcterms:modified xsi:type="dcterms:W3CDTF">2023-02-10T02:12:50Z</dcterms:modified>
  <cp:revision>8</cp:revision>
  <dc:subject/>
  <dc:title>Цели и задачи работы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12</vt:i4>
  </property>
</Properties>
</file>