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2" r:id="rId4"/>
    <p:sldId id="281" r:id="rId5"/>
    <p:sldId id="259" r:id="rId6"/>
    <p:sldId id="263" r:id="rId7"/>
    <p:sldId id="266" r:id="rId8"/>
    <p:sldId id="270" r:id="rId9"/>
    <p:sldId id="276" r:id="rId10"/>
    <p:sldId id="269" r:id="rId11"/>
    <p:sldId id="283" r:id="rId12"/>
    <p:sldId id="284" r:id="rId13"/>
    <p:sldId id="282" r:id="rId14"/>
    <p:sldId id="278" r:id="rId15"/>
    <p:sldId id="280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3\Documents\University\&#1089;&#1090;&#1080;&#1093;&#1086;&#1074;&#1077;&#1076;&#1077;&#1085;&#1080;&#1077;\&#1084;&#1072;&#1075;&#1080;&#1089;&#1090;&#1088;&#1072;&#1090;&#1091;&#1088;&#1072;\&#1088;&#1086;&#1089;&#1090;&#1086;&#1087;&#1095;&#1080;&#1085;&#1072;_&#1095;&#1080;&#1085;&#1099;%20&#1080;%20&#1076;&#1077;&#1085;&#1100;&#1075;&#108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3\Documents\University\&#1089;&#1090;&#1080;&#1093;&#1086;&#1074;&#1077;&#1076;&#1077;&#1085;&#1080;&#1077;\&#1084;&#1072;&#1075;&#1080;&#1089;&#1090;&#1088;&#1072;&#1090;&#1091;&#1088;&#1072;\&#1088;&#1086;&#1089;&#1090;&#1086;&#1087;&#1095;&#1080;&#1085;&#1072;_&#1095;&#1080;&#1085;&#1099;%20&#1080;%20&#1076;&#1077;&#1085;&#1100;&#1075;&#108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23\Documents\University\&#1089;&#1090;&#1080;&#1093;&#1086;&#1074;&#1077;&#1076;&#1077;&#1085;&#1080;&#1077;\&#1084;&#1072;&#1075;&#1080;&#1089;&#1090;&#1088;&#1072;&#1090;&#1091;&#1088;&#1072;\&#1088;&#1086;&#1089;&#1090;&#1086;&#1087;&#1095;&#1080;&#1085;&#1072;_&#1095;&#1080;&#1085;&#1099;%20&#1080;%20&#1076;&#1077;&#1085;&#1100;&#1075;&#108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Kate\University\&#1089;&#1090;&#1080;&#1093;&#1086;&#1074;&#1077;&#1076;&#1077;&#1085;&#1080;&#1077;\&#1082;&#1091;&#1088;&#1089;&#1072;&#1095;\&#1089;&#1090;&#1072;&#1090;&#1100;&#1103;\&#1089;&#1088;&#1072;&#1074;&#1085;&#1077;&#1085;&#1080;&#1077;%20&#1071;&#105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ЯМ!$B$55</c:f>
              <c:strCache>
                <c:ptCount val="1"/>
                <c:pt idx="0">
                  <c:v>ЯМ(эв)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ЯМ!$A$56:$A$61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ЯМ!$B$56:$B$61</c:f>
              <c:numCache>
                <c:formatCode>General</c:formatCode>
                <c:ptCount val="6"/>
                <c:pt idx="0">
                  <c:v>0.1245</c:v>
                </c:pt>
                <c:pt idx="1">
                  <c:v>3.8800000000000001E-2</c:v>
                </c:pt>
                <c:pt idx="2">
                  <c:v>0.29709999999999998</c:v>
                </c:pt>
                <c:pt idx="3">
                  <c:v>0.34610000000000002</c:v>
                </c:pt>
                <c:pt idx="4">
                  <c:v>9.8199999999999996E-2</c:v>
                </c:pt>
                <c:pt idx="5">
                  <c:v>9.5399999999999999E-2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4-4ED0-83A0-5F49D1046D71}"/>
            </c:ext>
          </c:extLst>
        </c:ser>
        <c:ser>
          <c:idx val="1"/>
          <c:order val="1"/>
          <c:tx>
            <c:strRef>
              <c:f>ЯМ!$C$55</c:f>
              <c:strCache>
                <c:ptCount val="1"/>
                <c:pt idx="0">
                  <c:v>ЯМ(пп)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ЯМ!$A$56:$A$61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ЯМ!$C$56:$C$61</c:f>
              <c:numCache>
                <c:formatCode>General</c:formatCode>
                <c:ptCount val="6"/>
                <c:pt idx="0">
                  <c:v>8.8300000000000003E-2</c:v>
                </c:pt>
                <c:pt idx="1">
                  <c:v>4.7500000000000001E-2</c:v>
                </c:pt>
                <c:pt idx="2">
                  <c:v>0.28050000000000003</c:v>
                </c:pt>
                <c:pt idx="3">
                  <c:v>0.3049</c:v>
                </c:pt>
                <c:pt idx="4">
                  <c:v>0.17280000000000001</c:v>
                </c:pt>
                <c:pt idx="5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4-4ED0-83A0-5F49D1046D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7694296"/>
        <c:axId val="447694624"/>
      </c:barChart>
      <c:catAx>
        <c:axId val="4476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694624"/>
        <c:crosses val="autoZero"/>
        <c:auto val="1"/>
        <c:lblAlgn val="ctr"/>
        <c:lblOffset val="100"/>
        <c:noMultiLvlLbl val="0"/>
      </c:catAx>
      <c:valAx>
        <c:axId val="44769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76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Лист1!$F$9</c:f>
              <c:strCache>
                <c:ptCount val="1"/>
                <c:pt idx="0">
                  <c:v>РМ (Египетские Ночи)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Лист1!$F$10:$F$13</c:f>
              <c:numCache>
                <c:formatCode>General</c:formatCode>
                <c:ptCount val="4"/>
                <c:pt idx="0">
                  <c:v>0.61363000000000001</c:v>
                </c:pt>
                <c:pt idx="1">
                  <c:v>0.77271999999999996</c:v>
                </c:pt>
                <c:pt idx="2">
                  <c:v>0.31818000000000002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25-4496-826F-E00DF6A06E40}"/>
            </c:ext>
          </c:extLst>
        </c:ser>
        <c:ser>
          <c:idx val="0"/>
          <c:order val="1"/>
          <c:tx>
            <c:strRef>
              <c:f>Лист1!$G$9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Лист1!$G$10:$G$13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25-4496-826F-E00DF6A06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6559472"/>
        <c:axId val="286560128"/>
      </c:lineChart>
      <c:catAx>
        <c:axId val="28655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560128"/>
        <c:crosses val="autoZero"/>
        <c:auto val="1"/>
        <c:lblAlgn val="ctr"/>
        <c:lblOffset val="100"/>
        <c:noMultiLvlLbl val="0"/>
      </c:catAx>
      <c:valAx>
        <c:axId val="2865601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6559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Лист1!$F$1</c:f>
              <c:strCache>
                <c:ptCount val="1"/>
                <c:pt idx="0">
                  <c:v>РМ (Египетские Ночи)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0.15909999999999999</c:v>
                </c:pt>
                <c:pt idx="1">
                  <c:v>4.5499999999999999E-2</c:v>
                </c:pt>
                <c:pt idx="2">
                  <c:v>0.11360000000000001</c:v>
                </c:pt>
                <c:pt idx="3">
                  <c:v>0.2273</c:v>
                </c:pt>
                <c:pt idx="4">
                  <c:v>0.34089999999999998</c:v>
                </c:pt>
                <c:pt idx="5">
                  <c:v>0.11360000000000001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7F-48B4-B654-7880CD97A2E7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ЯМ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8.9300000000000004E-2</c:v>
                </c:pt>
                <c:pt idx="1">
                  <c:v>4.6899999999999997E-2</c:v>
                </c:pt>
                <c:pt idx="2">
                  <c:v>0.27739999999999998</c:v>
                </c:pt>
                <c:pt idx="3">
                  <c:v>0.29799999999999999</c:v>
                </c:pt>
                <c:pt idx="4">
                  <c:v>0.16700000000000001</c:v>
                </c:pt>
                <c:pt idx="5">
                  <c:v>0.1193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F-48B4-B654-7880CD97A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073456"/>
        <c:axId val="461076408"/>
      </c:barChart>
      <c:catAx>
        <c:axId val="4610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1076408"/>
        <c:crosses val="autoZero"/>
        <c:auto val="1"/>
        <c:lblAlgn val="ctr"/>
        <c:lblOffset val="100"/>
        <c:noMultiLvlLbl val="0"/>
      </c:catAx>
      <c:valAx>
        <c:axId val="46107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10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/>
              <a:t>РМ ("Чины и деньги")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582334816843548E-2"/>
          <c:y val="0.10825245016590301"/>
          <c:w val="0.94954809996576517"/>
          <c:h val="0.7572758080388147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Таблица1!$C$1</c:f>
              <c:strCache>
                <c:ptCount val="1"/>
                <c:pt idx="0">
                  <c:v>РМ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Таблица1!$A$2:$A$7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Таблица1!$C$2:$C$7</c:f>
              <c:numCache>
                <c:formatCode>General</c:formatCode>
                <c:ptCount val="6"/>
                <c:pt idx="0">
                  <c:v>0.19526627218934911</c:v>
                </c:pt>
                <c:pt idx="1">
                  <c:v>0.10650887573964497</c:v>
                </c:pt>
                <c:pt idx="2">
                  <c:v>0.18343195266272189</c:v>
                </c:pt>
                <c:pt idx="3">
                  <c:v>0.27218934911242604</c:v>
                </c:pt>
                <c:pt idx="4">
                  <c:v>0.19526627218934911</c:v>
                </c:pt>
                <c:pt idx="5">
                  <c:v>4.7337278106508875E-2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B-415A-8D19-2B7901DC9D7E}"/>
            </c:ext>
          </c:extLst>
        </c:ser>
        <c:ser>
          <c:idx val="2"/>
          <c:order val="2"/>
          <c:tx>
            <c:strRef>
              <c:f>Таблица1!$D$1</c:f>
              <c:strCache>
                <c:ptCount val="1"/>
                <c:pt idx="0">
                  <c:v>ЯМ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Таблица1!$A$2:$A$7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Таблица1!$D$2:$D$7</c:f>
              <c:numCache>
                <c:formatCode>General</c:formatCode>
                <c:ptCount val="6"/>
                <c:pt idx="0">
                  <c:v>8.5000000000000006E-2</c:v>
                </c:pt>
                <c:pt idx="1">
                  <c:v>5.8000000000000003E-2</c:v>
                </c:pt>
                <c:pt idx="2">
                  <c:v>0.26600000000000001</c:v>
                </c:pt>
                <c:pt idx="3">
                  <c:v>0.28100000000000003</c:v>
                </c:pt>
                <c:pt idx="4">
                  <c:v>0.19600000000000001</c:v>
                </c:pt>
                <c:pt idx="5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B-415A-8D19-2B7901DC9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4022616"/>
        <c:axId val="8940229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Таблица1!$B$1</c15:sqref>
                        </c15:formulaRef>
                      </c:ext>
                    </c:extLst>
                    <c:strCache>
                      <c:ptCount val="1"/>
                      <c:pt idx="0">
                        <c:v>Абсолютный показатель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Таблица1!$A$2:$A$7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6</c:v>
                      </c:pt>
                      <c:pt idx="5">
                        <c:v>7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Таблица1!$B$2:$B$7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33</c:v>
                      </c:pt>
                      <c:pt idx="1">
                        <c:v>18</c:v>
                      </c:pt>
                      <c:pt idx="2">
                        <c:v>31</c:v>
                      </c:pt>
                      <c:pt idx="3">
                        <c:v>46</c:v>
                      </c:pt>
                      <c:pt idx="4">
                        <c:v>33</c:v>
                      </c:pt>
                      <c:pt idx="5">
                        <c:v>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7FB-415A-8D19-2B7901DC9D7E}"/>
                  </c:ext>
                </c:extLst>
              </c15:ser>
            </c15:filteredBarSeries>
          </c:ext>
        </c:extLst>
      </c:barChart>
      <c:catAx>
        <c:axId val="89402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022976"/>
        <c:crosses val="autoZero"/>
        <c:auto val="1"/>
        <c:lblAlgn val="ctr"/>
        <c:lblOffset val="100"/>
        <c:noMultiLvlLbl val="0"/>
      </c:catAx>
      <c:valAx>
        <c:axId val="89402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02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Профиль</a:t>
            </a:r>
            <a:r>
              <a:rPr lang="ru-RU" sz="2000" baseline="0"/>
              <a:t> Ударности ("Чины и деньги")</a:t>
            </a:r>
            <a:endParaRPr lang="ru-RU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659629502833887E-2"/>
          <c:y val="9.5527213361287902E-2"/>
          <c:w val="0.95505534634257672"/>
          <c:h val="0.78387097320494104"/>
        </c:manualLayout>
      </c:layout>
      <c:lineChart>
        <c:grouping val="standard"/>
        <c:varyColors val="0"/>
        <c:ser>
          <c:idx val="1"/>
          <c:order val="1"/>
          <c:tx>
            <c:strRef>
              <c:f>Таблица1!$C$10</c:f>
              <c:strCache>
                <c:ptCount val="1"/>
                <c:pt idx="0">
                  <c:v>ПУ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Таблица1!$A$11:$A$14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Таблица1!$C$11:$C$14</c:f>
              <c:numCache>
                <c:formatCode>General</c:formatCode>
                <c:ptCount val="4"/>
                <c:pt idx="0">
                  <c:v>0.69822485207100593</c:v>
                </c:pt>
                <c:pt idx="1">
                  <c:v>0.76923076923076927</c:v>
                </c:pt>
                <c:pt idx="2">
                  <c:v>0.48520710059171596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94-4349-B253-8FA05F426CFC}"/>
            </c:ext>
          </c:extLst>
        </c:ser>
        <c:ser>
          <c:idx val="2"/>
          <c:order val="2"/>
          <c:tx>
            <c:strRef>
              <c:f>Таблица1!$D$10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Таблица1!$A$11:$A$14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Таблица1!$D$11:$D$14</c:f>
              <c:numCache>
                <c:formatCode>General</c:formatCode>
                <c:ptCount val="4"/>
                <c:pt idx="0">
                  <c:v>0.747</c:v>
                </c:pt>
                <c:pt idx="1">
                  <c:v>0.61899999999999999</c:v>
                </c:pt>
                <c:pt idx="2">
                  <c:v>0.40899999999999997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94-4349-B253-8FA05F426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4019376"/>
        <c:axId val="89402621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Таблица1!$B$10</c15:sqref>
                        </c15:formulaRef>
                      </c:ext>
                    </c:extLst>
                    <c:strCache>
                      <c:ptCount val="1"/>
                      <c:pt idx="0">
                        <c:v>АП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Таблица1!$A$11:$A$14</c15:sqref>
                        </c15:formulaRef>
                      </c:ext>
                    </c:extLst>
                    <c:strCache>
                      <c:ptCount val="4"/>
                      <c:pt idx="0">
                        <c:v>I</c:v>
                      </c:pt>
                      <c:pt idx="1">
                        <c:v>II</c:v>
                      </c:pt>
                      <c:pt idx="2">
                        <c:v>III</c:v>
                      </c:pt>
                      <c:pt idx="3">
                        <c:v>IV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Таблица1!$B$11:$B$14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118</c:v>
                      </c:pt>
                      <c:pt idx="1">
                        <c:v>130</c:v>
                      </c:pt>
                      <c:pt idx="2">
                        <c:v>82</c:v>
                      </c:pt>
                      <c:pt idx="3">
                        <c:v>169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7194-4349-B253-8FA05F426CFC}"/>
                  </c:ext>
                </c:extLst>
              </c15:ser>
            </c15:filteredLineSeries>
          </c:ext>
        </c:extLst>
      </c:lineChart>
      <c:catAx>
        <c:axId val="89401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026216"/>
        <c:crosses val="autoZero"/>
        <c:auto val="1"/>
        <c:lblAlgn val="ctr"/>
        <c:lblOffset val="100"/>
        <c:noMultiLvlLbl val="0"/>
      </c:catAx>
      <c:valAx>
        <c:axId val="8940262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401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182441097348143E-2"/>
          <c:y val="2.2633748523014245E-2"/>
          <c:w val="0.95857201336228315"/>
          <c:h val="0.83892758480405449"/>
        </c:manualLayout>
      </c:layout>
      <c:lineChart>
        <c:grouping val="standard"/>
        <c:varyColors val="0"/>
        <c:ser>
          <c:idx val="0"/>
          <c:order val="0"/>
          <c:tx>
            <c:strRef>
              <c:f>Таблица1!$B$25</c:f>
              <c:strCache>
                <c:ptCount val="1"/>
                <c:pt idx="0">
                  <c:v>РМ («Пиковая Дама»)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Таблица1!$A$26:$A$30</c:f>
              <c:strCache>
                <c:ptCount val="5"/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</c:strCache>
            </c:strRef>
          </c:cat>
          <c:val>
            <c:numRef>
              <c:f>Таблица1!$B$26:$B$30</c:f>
              <c:numCache>
                <c:formatCode>General</c:formatCode>
                <c:ptCount val="5"/>
                <c:pt idx="1">
                  <c:v>0.753</c:v>
                </c:pt>
                <c:pt idx="2">
                  <c:v>0.72199999999999998</c:v>
                </c:pt>
                <c:pt idx="3">
                  <c:v>0.36099999999999999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48-4497-AF83-8AA4F0C8353F}"/>
            </c:ext>
          </c:extLst>
        </c:ser>
        <c:ser>
          <c:idx val="1"/>
          <c:order val="1"/>
          <c:tx>
            <c:strRef>
              <c:f>Таблица1!$C$25</c:f>
              <c:strCache>
                <c:ptCount val="1"/>
                <c:pt idx="0">
                  <c:v>РМ (данные Прохорова)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Таблица1!$A$26:$A$30</c:f>
              <c:strCache>
                <c:ptCount val="5"/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</c:strCache>
            </c:strRef>
          </c:cat>
          <c:val>
            <c:numRef>
              <c:f>Таблица1!$C$26:$C$30</c:f>
              <c:numCache>
                <c:formatCode>General</c:formatCode>
                <c:ptCount val="5"/>
                <c:pt idx="1">
                  <c:v>0.77700000000000002</c:v>
                </c:pt>
                <c:pt idx="2">
                  <c:v>0.67100000000000004</c:v>
                </c:pt>
                <c:pt idx="3">
                  <c:v>0.40699999999999997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48-4497-AF83-8AA4F0C8353F}"/>
            </c:ext>
          </c:extLst>
        </c:ser>
        <c:ser>
          <c:idx val="2"/>
          <c:order val="2"/>
          <c:tx>
            <c:strRef>
              <c:f>Таблица1!$D$25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Таблица1!$A$26:$A$30</c:f>
              <c:strCache>
                <c:ptCount val="5"/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</c:strCache>
            </c:strRef>
          </c:cat>
          <c:val>
            <c:numRef>
              <c:f>Таблица1!$D$26:$D$30</c:f>
              <c:numCache>
                <c:formatCode>General</c:formatCode>
                <c:ptCount val="5"/>
                <c:pt idx="1">
                  <c:v>0.747</c:v>
                </c:pt>
                <c:pt idx="2">
                  <c:v>0.61899999999999999</c:v>
                </c:pt>
                <c:pt idx="3">
                  <c:v>0.40899999999999997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48-4497-AF83-8AA4F0C8353F}"/>
            </c:ext>
          </c:extLst>
        </c:ser>
        <c:ser>
          <c:idx val="3"/>
          <c:order val="3"/>
          <c:tx>
            <c:strRef>
              <c:f>Таблица1!$E$25</c:f>
              <c:strCache>
                <c:ptCount val="1"/>
                <c:pt idx="0">
                  <c:v>Стих (ранние поэмы)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Таблица1!$A$26:$A$30</c:f>
              <c:strCache>
                <c:ptCount val="5"/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</c:strCache>
            </c:strRef>
          </c:cat>
          <c:val>
            <c:numRef>
              <c:f>Таблица1!$E$26:$E$30</c:f>
              <c:numCache>
                <c:formatCode>General</c:formatCode>
                <c:ptCount val="5"/>
                <c:pt idx="1">
                  <c:v>0.91</c:v>
                </c:pt>
                <c:pt idx="2">
                  <c:v>0.89800000000000002</c:v>
                </c:pt>
                <c:pt idx="3">
                  <c:v>0.372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48-4497-AF83-8AA4F0C8353F}"/>
            </c:ext>
          </c:extLst>
        </c:ser>
        <c:ser>
          <c:idx val="4"/>
          <c:order val="4"/>
          <c:tx>
            <c:strRef>
              <c:f>Таблица1!$F$25</c:f>
              <c:strCache>
                <c:ptCount val="1"/>
                <c:pt idx="0">
                  <c:v>ПУ ("Чины и деньги")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Таблица1!$A$26:$A$30</c:f>
              <c:strCache>
                <c:ptCount val="5"/>
                <c:pt idx="1">
                  <c:v>I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</c:strCache>
            </c:strRef>
          </c:cat>
          <c:val>
            <c:numRef>
              <c:f>Таблица1!$F$26:$F$30</c:f>
              <c:numCache>
                <c:formatCode>General</c:formatCode>
                <c:ptCount val="5"/>
                <c:pt idx="1">
                  <c:v>0.69822499999999998</c:v>
                </c:pt>
                <c:pt idx="2">
                  <c:v>0.769231</c:v>
                </c:pt>
                <c:pt idx="3">
                  <c:v>0.485207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48-4497-AF83-8AA4F0C83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7794488"/>
        <c:axId val="387798088"/>
      </c:lineChart>
      <c:catAx>
        <c:axId val="38779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798088"/>
        <c:crosses val="autoZero"/>
        <c:auto val="1"/>
        <c:lblAlgn val="ctr"/>
        <c:lblOffset val="100"/>
        <c:noMultiLvlLbl val="0"/>
      </c:catAx>
      <c:valAx>
        <c:axId val="387798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794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754572795253951E-2"/>
          <c:y val="0.88828049776100848"/>
          <c:w val="0.93786862642145186"/>
          <c:h val="9.93738212264380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Лист1!$B$9</c:f>
              <c:strCache>
                <c:ptCount val="1"/>
                <c:pt idx="0">
                  <c:v>РМ (Дубровский)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  <a:prstDash val="dash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Лист1!$B$10:$B$13</c:f>
              <c:numCache>
                <c:formatCode>General</c:formatCode>
                <c:ptCount val="4"/>
                <c:pt idx="0">
                  <c:v>0.74012999999999995</c:v>
                </c:pt>
                <c:pt idx="1">
                  <c:v>0.66447000000000001</c:v>
                </c:pt>
                <c:pt idx="2">
                  <c:v>0.38815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BB-4C1E-809A-2F55164966E3}"/>
            </c:ext>
          </c:extLst>
        </c:ser>
        <c:ser>
          <c:idx val="1"/>
          <c:order val="1"/>
          <c:tx>
            <c:strRef>
              <c:f>Лист1!$C$9</c:f>
              <c:strCache>
                <c:ptCount val="1"/>
                <c:pt idx="0">
                  <c:v>РМ (Пиковая Дама)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9050">
                <a:solidFill>
                  <a:sysClr val="windowText" lastClr="000000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Лист1!$C$10:$C$13</c:f>
              <c:numCache>
                <c:formatCode>General</c:formatCode>
                <c:ptCount val="4"/>
                <c:pt idx="0">
                  <c:v>0.75260000000000005</c:v>
                </c:pt>
                <c:pt idx="1">
                  <c:v>0.72160000000000002</c:v>
                </c:pt>
                <c:pt idx="2">
                  <c:v>0.36080000000000001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BB-4C1E-809A-2F55164966E3}"/>
            </c:ext>
          </c:extLst>
        </c:ser>
        <c:ser>
          <c:idx val="2"/>
          <c:order val="2"/>
          <c:tx>
            <c:strRef>
              <c:f>Лист1!$D$9</c:f>
              <c:strCache>
                <c:ptCount val="1"/>
                <c:pt idx="0">
                  <c:v>РМ (Капитанская Дочка)</c:v>
                </c:pt>
              </c:strCache>
            </c:strRef>
          </c:tx>
          <c:spPr>
            <a:ln w="28575" cap="rnd" cmpd="dbl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Лист1!$D$10:$D$13</c:f>
              <c:numCache>
                <c:formatCode>General</c:formatCode>
                <c:ptCount val="4"/>
                <c:pt idx="0">
                  <c:v>0.72419999999999995</c:v>
                </c:pt>
                <c:pt idx="1">
                  <c:v>0.7268</c:v>
                </c:pt>
                <c:pt idx="2">
                  <c:v>0.38140000000000002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BB-4C1E-809A-2F55164966E3}"/>
            </c:ext>
          </c:extLst>
        </c:ser>
        <c:ser>
          <c:idx val="3"/>
          <c:order val="3"/>
          <c:tx>
            <c:strRef>
              <c:f>Лист1!$E$9</c:f>
              <c:strCache>
                <c:ptCount val="1"/>
                <c:pt idx="0">
                  <c:v>РМ (Кирджали)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Лист1!$E$10:$E$13</c:f>
              <c:numCache>
                <c:formatCode>General</c:formatCode>
                <c:ptCount val="4"/>
                <c:pt idx="0">
                  <c:v>0.7429</c:v>
                </c:pt>
                <c:pt idx="1">
                  <c:v>0.5988</c:v>
                </c:pt>
                <c:pt idx="2">
                  <c:v>0.44790000000000002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BB-4C1E-809A-2F55164966E3}"/>
            </c:ext>
          </c:extLst>
        </c:ser>
        <c:ser>
          <c:idx val="4"/>
          <c:order val="4"/>
          <c:tx>
            <c:strRef>
              <c:f>Лист1!$F$9</c:f>
              <c:strCache>
                <c:ptCount val="1"/>
                <c:pt idx="0">
                  <c:v>РМ (Египетские Ночи)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Лист1!$F$10:$F$13</c:f>
              <c:numCache>
                <c:formatCode>General</c:formatCode>
                <c:ptCount val="4"/>
                <c:pt idx="0">
                  <c:v>0.61363000000000001</c:v>
                </c:pt>
                <c:pt idx="1">
                  <c:v>0.77271999999999996</c:v>
                </c:pt>
                <c:pt idx="2">
                  <c:v>0.31818000000000002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BB-4C1E-809A-2F55164966E3}"/>
            </c:ext>
          </c:extLst>
        </c:ser>
        <c:ser>
          <c:idx val="5"/>
          <c:order val="5"/>
          <c:tx>
            <c:strRef>
              <c:f>Лист1!$G$9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  <a:prstDash val="sysDash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Лист1!$G$10:$G$13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BB-4C1E-809A-2F5516496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229896"/>
        <c:axId val="386230224"/>
      </c:lineChart>
      <c:catAx>
        <c:axId val="38622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230224"/>
        <c:crosses val="autoZero"/>
        <c:auto val="1"/>
        <c:lblAlgn val="ctr"/>
        <c:lblOffset val="100"/>
        <c:noMultiLvlLbl val="0"/>
      </c:catAx>
      <c:valAx>
        <c:axId val="3862302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6229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909998022027051E-2"/>
          <c:y val="0.90589190252067309"/>
          <c:w val="0.89273141231477549"/>
          <c:h val="7.93461341382025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Лист1!$B$9</c:f>
              <c:strCache>
                <c:ptCount val="1"/>
                <c:pt idx="0">
                  <c:v>РМ (Дубровский)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Лист1!$B$10:$B$13</c:f>
              <c:numCache>
                <c:formatCode>General</c:formatCode>
                <c:ptCount val="4"/>
                <c:pt idx="0">
                  <c:v>0.74012999999999995</c:v>
                </c:pt>
                <c:pt idx="1">
                  <c:v>0.66447000000000001</c:v>
                </c:pt>
                <c:pt idx="2">
                  <c:v>0.38815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28-4171-B719-6D55906A6A04}"/>
            </c:ext>
          </c:extLst>
        </c:ser>
        <c:ser>
          <c:idx val="0"/>
          <c:order val="1"/>
          <c:tx>
            <c:strRef>
              <c:f>Лист1!$G$9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Лист1!$G$10:$G$13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28-4171-B719-6D55906A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428768"/>
        <c:axId val="474432704"/>
      </c:lineChart>
      <c:catAx>
        <c:axId val="47442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432704"/>
        <c:crosses val="autoZero"/>
        <c:auto val="1"/>
        <c:lblAlgn val="ctr"/>
        <c:lblOffset val="100"/>
        <c:noMultiLvlLbl val="0"/>
      </c:catAx>
      <c:valAx>
        <c:axId val="4744327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442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РМ (Дубровский)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9.2100000000000001E-2</c:v>
                </c:pt>
                <c:pt idx="1">
                  <c:v>6.9099999999999995E-2</c:v>
                </c:pt>
                <c:pt idx="2">
                  <c:v>0.22697000000000001</c:v>
                </c:pt>
                <c:pt idx="3">
                  <c:v>0.3125</c:v>
                </c:pt>
                <c:pt idx="4">
                  <c:v>0.19078000000000001</c:v>
                </c:pt>
                <c:pt idx="5">
                  <c:v>0.10854999999999999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9-49BC-BA8C-7CCA8ED4AD2D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ЯМ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8.9300000000000004E-2</c:v>
                </c:pt>
                <c:pt idx="1">
                  <c:v>4.6899999999999997E-2</c:v>
                </c:pt>
                <c:pt idx="2">
                  <c:v>0.27739999999999998</c:v>
                </c:pt>
                <c:pt idx="3">
                  <c:v>0.29799999999999999</c:v>
                </c:pt>
                <c:pt idx="4">
                  <c:v>0.16700000000000001</c:v>
                </c:pt>
                <c:pt idx="5">
                  <c:v>0.1193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9-49BC-BA8C-7CCA8ED4A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531288"/>
        <c:axId val="394528008"/>
      </c:barChart>
      <c:catAx>
        <c:axId val="394531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4528008"/>
        <c:crosses val="autoZero"/>
        <c:auto val="1"/>
        <c:lblAlgn val="ctr"/>
        <c:lblOffset val="100"/>
        <c:noMultiLvlLbl val="0"/>
      </c:catAx>
      <c:valAx>
        <c:axId val="39452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4531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Лист1!$N$1</c:f>
              <c:strCache>
                <c:ptCount val="1"/>
                <c:pt idx="0">
                  <c:v>ЯМ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Лист1!$M$2:$M$7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Лист1!$N$2:$N$7</c:f>
              <c:numCache>
                <c:formatCode>General</c:formatCode>
                <c:ptCount val="6"/>
                <c:pt idx="0">
                  <c:v>8.9300000000000004E-2</c:v>
                </c:pt>
                <c:pt idx="1">
                  <c:v>4.6899999999999997E-2</c:v>
                </c:pt>
                <c:pt idx="2">
                  <c:v>0.27739999999999998</c:v>
                </c:pt>
                <c:pt idx="3">
                  <c:v>0.29799999999999999</c:v>
                </c:pt>
                <c:pt idx="4">
                  <c:v>0.16700000000000001</c:v>
                </c:pt>
                <c:pt idx="5">
                  <c:v>0.1193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48-4097-8903-1ECCC84516C4}"/>
            </c:ext>
          </c:extLst>
        </c:ser>
        <c:ser>
          <c:idx val="2"/>
          <c:order val="1"/>
          <c:tx>
            <c:strRef>
              <c:f>Лист1!$P$1</c:f>
              <c:strCache>
                <c:ptCount val="1"/>
                <c:pt idx="0">
                  <c:v>РМ, Прохоров (Пиковая Дама)</c:v>
                </c:pt>
              </c:strCache>
            </c:strRef>
          </c:tx>
          <c:spPr>
            <a:pattFill prst="dkHorz">
              <a:fgClr>
                <a:schemeClr val="tx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Лист1!$M$2:$M$7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Лист1!$P$2:$P$7</c:f>
              <c:numCache>
                <c:formatCode>General</c:formatCode>
                <c:ptCount val="6"/>
                <c:pt idx="0">
                  <c:v>0.108</c:v>
                </c:pt>
                <c:pt idx="1">
                  <c:v>7.3999999999999996E-2</c:v>
                </c:pt>
                <c:pt idx="2">
                  <c:v>0.222</c:v>
                </c:pt>
                <c:pt idx="3">
                  <c:v>0.34399999999999997</c:v>
                </c:pt>
                <c:pt idx="4">
                  <c:v>0.14499999999999999</c:v>
                </c:pt>
                <c:pt idx="5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48-4097-8903-1ECCC84516C4}"/>
            </c:ext>
          </c:extLst>
        </c:ser>
        <c:ser>
          <c:idx val="1"/>
          <c:order val="2"/>
          <c:tx>
            <c:strRef>
              <c:f>Лист1!$O$1</c:f>
              <c:strCache>
                <c:ptCount val="1"/>
                <c:pt idx="0">
                  <c:v>РМ (Пиковая Дама)</c:v>
                </c:pt>
              </c:strCache>
            </c:strRef>
          </c:tx>
          <c:spPr>
            <a:pattFill prst="wd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Лист1!$M$2:$M$7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Лист1!$O$2:$O$7</c:f>
              <c:numCache>
                <c:formatCode>General</c:formatCode>
                <c:ptCount val="6"/>
                <c:pt idx="0">
                  <c:v>0.10309</c:v>
                </c:pt>
                <c:pt idx="1">
                  <c:v>9.2780000000000001E-2</c:v>
                </c:pt>
                <c:pt idx="2">
                  <c:v>0.16494</c:v>
                </c:pt>
                <c:pt idx="3">
                  <c:v>0.37113000000000002</c:v>
                </c:pt>
                <c:pt idx="4">
                  <c:v>0.15462999999999999</c:v>
                </c:pt>
                <c:pt idx="5">
                  <c:v>0.1134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48-4097-8903-1ECCC8451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567672"/>
        <c:axId val="286568000"/>
      </c:barChart>
      <c:catAx>
        <c:axId val="28656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6568000"/>
        <c:crosses val="autoZero"/>
        <c:auto val="1"/>
        <c:lblAlgn val="ctr"/>
        <c:lblOffset val="100"/>
        <c:noMultiLvlLbl val="0"/>
      </c:catAx>
      <c:valAx>
        <c:axId val="28656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86567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394153070224286E-2"/>
          <c:y val="0.88158386486726337"/>
          <c:w val="0.85979510913050394"/>
          <c:h val="0.11841613513273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088111308936782E-2"/>
          <c:y val="3.4700733836841822E-2"/>
          <c:w val="0.89668609527898768"/>
          <c:h val="0.7972774117521024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Лист1!$N$9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Лист1!$M$10:$M$13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Лист1!$N$10:$N$13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AD-4991-BEF3-B0051EEC669B}"/>
            </c:ext>
          </c:extLst>
        </c:ser>
        <c:ser>
          <c:idx val="2"/>
          <c:order val="1"/>
          <c:tx>
            <c:strRef>
              <c:f>Лист1!$P$9</c:f>
              <c:strCache>
                <c:ptCount val="1"/>
                <c:pt idx="0">
                  <c:v>РМ, Прохоров (Пиковая Дама)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dashDot"/>
              </a:ln>
              <a:effectLst/>
            </c:spPr>
          </c:marker>
          <c:cat>
            <c:strRef>
              <c:f>Лист1!$M$10:$M$13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Лист1!$P$10:$P$13</c:f>
              <c:numCache>
                <c:formatCode>General</c:formatCode>
                <c:ptCount val="4"/>
                <c:pt idx="0">
                  <c:v>0.77700000000000002</c:v>
                </c:pt>
                <c:pt idx="1">
                  <c:v>0.67100000000000004</c:v>
                </c:pt>
                <c:pt idx="2">
                  <c:v>0.40699999999999997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AD-4991-BEF3-B0051EEC669B}"/>
            </c:ext>
          </c:extLst>
        </c:ser>
        <c:ser>
          <c:idx val="1"/>
          <c:order val="2"/>
          <c:tx>
            <c:strRef>
              <c:f>Лист1!$O$9</c:f>
              <c:strCache>
                <c:ptCount val="1"/>
                <c:pt idx="0">
                  <c:v>РМ (Пиковая Дама)</c:v>
                </c:pt>
              </c:strCache>
            </c:strRef>
          </c:tx>
          <c:spPr>
            <a:ln w="1905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9050">
                <a:solidFill>
                  <a:schemeClr val="tx1"/>
                </a:solidFill>
                <a:prstDash val="sysDot"/>
              </a:ln>
              <a:effectLst/>
            </c:spPr>
          </c:marker>
          <c:cat>
            <c:strRef>
              <c:f>Лист1!$M$10:$M$13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Лист1!$O$10:$O$13</c:f>
              <c:numCache>
                <c:formatCode>General</c:formatCode>
                <c:ptCount val="4"/>
                <c:pt idx="0">
                  <c:v>0.75260000000000005</c:v>
                </c:pt>
                <c:pt idx="1">
                  <c:v>0.72160000000000002</c:v>
                </c:pt>
                <c:pt idx="2">
                  <c:v>0.36080000000000001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AD-4991-BEF3-B0051EEC6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040312"/>
        <c:axId val="390041296"/>
      </c:lineChart>
      <c:catAx>
        <c:axId val="390040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0041296"/>
        <c:crosses val="autoZero"/>
        <c:auto val="1"/>
        <c:lblAlgn val="ctr"/>
        <c:lblOffset val="100"/>
        <c:noMultiLvlLbl val="0"/>
      </c:catAx>
      <c:valAx>
        <c:axId val="3900412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0040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0364992705382977E-2"/>
          <c:y val="0.88421832985162563"/>
          <c:w val="0.93688860002139918"/>
          <c:h val="9.94551395361294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Лист1!$D$9</c:f>
              <c:strCache>
                <c:ptCount val="1"/>
                <c:pt idx="0">
                  <c:v>РМ (Капитанская Дочка)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Лист1!$D$10:$D$13</c:f>
              <c:numCache>
                <c:formatCode>General</c:formatCode>
                <c:ptCount val="4"/>
                <c:pt idx="0">
                  <c:v>0.72419999999999995</c:v>
                </c:pt>
                <c:pt idx="1">
                  <c:v>0.7268</c:v>
                </c:pt>
                <c:pt idx="2">
                  <c:v>0.38140000000000002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A9-4B75-9B23-C98C6934E97C}"/>
            </c:ext>
          </c:extLst>
        </c:ser>
        <c:ser>
          <c:idx val="0"/>
          <c:order val="1"/>
          <c:tx>
            <c:strRef>
              <c:f>Лист1!$G$9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Лист1!$G$10:$G$13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A9-4B75-9B23-C98C6934E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687272"/>
        <c:axId val="390687600"/>
      </c:lineChart>
      <c:catAx>
        <c:axId val="39068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0687600"/>
        <c:crosses val="autoZero"/>
        <c:auto val="1"/>
        <c:lblAlgn val="ctr"/>
        <c:lblOffset val="100"/>
        <c:noMultiLvlLbl val="0"/>
      </c:catAx>
      <c:valAx>
        <c:axId val="3906876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068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Лист1!$D$1</c:f>
              <c:strCache>
                <c:ptCount val="1"/>
                <c:pt idx="0">
                  <c:v>РМ (Капитанская дочка)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0.1108</c:v>
                </c:pt>
                <c:pt idx="1">
                  <c:v>7.4700000000000003E-2</c:v>
                </c:pt>
                <c:pt idx="2">
                  <c:v>0.1933</c:v>
                </c:pt>
                <c:pt idx="3">
                  <c:v>0.3402</c:v>
                </c:pt>
                <c:pt idx="4">
                  <c:v>0.19850000000000001</c:v>
                </c:pt>
                <c:pt idx="5">
                  <c:v>7.9899999999999999E-2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8-4658-8CF1-CF8846498947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ЯМ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8.9300000000000004E-2</c:v>
                </c:pt>
                <c:pt idx="1">
                  <c:v>4.6899999999999997E-2</c:v>
                </c:pt>
                <c:pt idx="2">
                  <c:v>0.27739999999999998</c:v>
                </c:pt>
                <c:pt idx="3">
                  <c:v>0.29799999999999999</c:v>
                </c:pt>
                <c:pt idx="4">
                  <c:v>0.16700000000000001</c:v>
                </c:pt>
                <c:pt idx="5">
                  <c:v>0.1193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8-4658-8CF1-CF8846498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533912"/>
        <c:axId val="394527024"/>
      </c:barChart>
      <c:catAx>
        <c:axId val="39453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4527024"/>
        <c:crosses val="autoZero"/>
        <c:auto val="1"/>
        <c:lblAlgn val="ctr"/>
        <c:lblOffset val="100"/>
        <c:noMultiLvlLbl val="0"/>
      </c:catAx>
      <c:valAx>
        <c:axId val="394527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453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Лист1!$E$9</c:f>
              <c:strCache>
                <c:ptCount val="1"/>
                <c:pt idx="0">
                  <c:v>РМ (Кирджали)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  <a:prstDash val="sysDot"/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Лист1!$E$10:$E$13</c:f>
              <c:numCache>
                <c:formatCode>General</c:formatCode>
                <c:ptCount val="4"/>
                <c:pt idx="0">
                  <c:v>0.7429</c:v>
                </c:pt>
                <c:pt idx="1">
                  <c:v>0.5988</c:v>
                </c:pt>
                <c:pt idx="2">
                  <c:v>0.44790000000000002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AB-45E5-960A-6B48EC93950C}"/>
            </c:ext>
          </c:extLst>
        </c:ser>
        <c:ser>
          <c:idx val="0"/>
          <c:order val="1"/>
          <c:tx>
            <c:strRef>
              <c:f>Лист1!$G$9</c:f>
              <c:strCache>
                <c:ptCount val="1"/>
                <c:pt idx="0">
                  <c:v>ЯМ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Лист1!$A$10:$A$13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Лист1!$G$10:$G$13</c:f>
              <c:numCache>
                <c:formatCode>General</c:formatCode>
                <c:ptCount val="4"/>
                <c:pt idx="0">
                  <c:v>0.78410000000000002</c:v>
                </c:pt>
                <c:pt idx="1">
                  <c:v>0.60140000000000005</c:v>
                </c:pt>
                <c:pt idx="2">
                  <c:v>0.41539999999999999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AB-45E5-960A-6B48EC939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610328"/>
        <c:axId val="396617872"/>
      </c:lineChart>
      <c:catAx>
        <c:axId val="39661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617872"/>
        <c:crosses val="autoZero"/>
        <c:auto val="1"/>
        <c:lblAlgn val="ctr"/>
        <c:lblOffset val="100"/>
        <c:noMultiLvlLbl val="0"/>
      </c:catAx>
      <c:valAx>
        <c:axId val="3966178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9661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Лист1!$H$1</c:f>
              <c:strCache>
                <c:ptCount val="1"/>
                <c:pt idx="0">
                  <c:v>РМ (Кирджали)</c:v>
                </c:pt>
              </c:strCache>
            </c:strRef>
          </c:tx>
          <c:spPr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9.8900000000000002E-2</c:v>
                </c:pt>
                <c:pt idx="1">
                  <c:v>0.10290000000000001</c:v>
                </c:pt>
                <c:pt idx="2">
                  <c:v>0.246</c:v>
                </c:pt>
                <c:pt idx="3">
                  <c:v>0.24279999999999999</c:v>
                </c:pt>
                <c:pt idx="4">
                  <c:v>0.1542</c:v>
                </c:pt>
                <c:pt idx="5">
                  <c:v>0.1552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1F-4C93-B3EA-955D93D8FFD6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ЯМ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8.9300000000000004E-2</c:v>
                </c:pt>
                <c:pt idx="1">
                  <c:v>4.6899999999999997E-2</c:v>
                </c:pt>
                <c:pt idx="2">
                  <c:v>0.27739999999999998</c:v>
                </c:pt>
                <c:pt idx="3">
                  <c:v>0.29799999999999999</c:v>
                </c:pt>
                <c:pt idx="4">
                  <c:v>0.16700000000000001</c:v>
                </c:pt>
                <c:pt idx="5">
                  <c:v>0.1193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1F-4C93-B3EA-955D93D8F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688824"/>
        <c:axId val="388693416"/>
      </c:barChart>
      <c:catAx>
        <c:axId val="3886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693416"/>
        <c:crosses val="autoZero"/>
        <c:auto val="1"/>
        <c:lblAlgn val="ctr"/>
        <c:lblOffset val="100"/>
        <c:noMultiLvlLbl val="0"/>
      </c:catAx>
      <c:valAx>
        <c:axId val="38869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868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56160-5234-437B-95BE-0BFB59242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1E0C55-7C7B-4B92-BCFE-C2D16CAF9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BAE85-3B69-4309-AD11-665DC0767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9CFAF4-C7EE-4F09-8E59-26064FFC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F85D6A-F5D7-4033-ADB5-FD38143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5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BE625-1312-4D19-B2AB-0052CD8A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5E8704-EEEB-4918-A37A-AF5300844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664824-B7EB-420B-A041-0787384B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18AF6D-9723-4265-8098-0B4BF85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38D99-591A-419F-B80E-3251D663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7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EC4F5D-AD01-453C-B36B-6DBF4D0C2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6B83B6-DEC1-466A-B340-A01622F95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F708A-149A-4606-A498-4A7F8297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9269ED-8A3E-46C0-A5C8-D50F5B57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3AF340-0D38-41AD-A652-F7E7A325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795B1-D243-4184-A551-0EBACF63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A5256A-9655-4095-8577-AFA3060E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BCDD1F-6057-4244-94B6-9A09B7A1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5C7993-23FA-4D27-B2C6-94B828C4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4199AD-5BE3-4847-BB8A-451376062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9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7A8D78-5131-47FC-A5B7-5C51FCC9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4E2F9F-9F31-4C0A-B6B1-C16BF49CE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A3F01E-AD59-4BCF-BDB2-9E7555C4C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D6618-8B3F-4271-8514-49633524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7BBD69-2CDA-4815-A90A-A77DEFFD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2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2E75E-B876-46A6-9AE3-DEE7B26E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A3CCB-BB8F-4FBF-B4BE-DD01F8536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FBF360-1B2C-471A-B5C2-3A0494049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CDE0C1-3D10-4CB4-AAE9-C3210F2B1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8FAEDA-3EE9-4DE4-A6DA-FA8FD5CC3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72A26E-1F66-41D1-A197-6AA5B6324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7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D0BEA8-7D5C-4D4C-960B-830CA016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D2227C-0CC0-40AA-A7FF-B8978E80D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4CA80E-B541-479A-8F97-B82E85659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AE478-ACBA-439E-86B3-206246059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473A5D-1CEE-4628-B220-2E7D2B414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88CEE6-264C-474C-A57F-DE8F3E0B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96AB9D-9B84-4583-AAFC-6F23F9AB3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C49966-209C-491E-9A13-5E3EBB207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14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EE61B-D844-4B52-9A6F-0F3E022D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29EA5D-B8E2-4E03-804C-7E70A3A7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EE0E0B-7DF4-4196-8A2D-C90DB0069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BEE77A-744B-4924-BA6A-9D7D04633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7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36CCA66-EB35-4312-BACF-304B3E5D8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9B0E4D-6A04-49D5-902E-48A4A9E5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8D74CC-208A-4CF7-9904-5B0B259B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659AC-C79B-491B-B5DD-BD3EDEBDF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CAC8FC-0C80-45CD-B9CB-1C91EAF4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E1E8ED-97F9-4208-8EAA-B9965BF41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876891-70CB-4580-9CBD-3B121D58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9FDEFC-9D81-47C1-BB68-C574ABE1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3CD802-2F1C-4497-A93B-0E874569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4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F29F3-2A76-4C70-901A-1F909E55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4579673-49F9-46AD-86F8-51B843A0C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4872BE-B900-4C1B-9E1F-267926E14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D88C61-BCCA-4C4D-837E-14E4AAE7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AF0276-F3D9-43C8-BE15-29FF5C04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73476E-40DE-402D-B2E8-7F80C22B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85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CB471-A7AD-42CD-B21A-72C3C652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2A8896-B9B0-4F5D-A4FE-A11C806DE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147596-4368-4E03-9AEF-AC4A8418C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8BB1-E99D-4867-A07D-754A15A7DEB1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82C61A-E772-4E0D-978D-56BE923DC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FD6E5-EC13-4AC1-A90B-2DE1196B9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5178-899C-45B6-926C-B1FD3DF5F8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1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67277-8FAB-4BF7-A8BA-6D6B554BD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69" y="1052024"/>
            <a:ext cx="9378462" cy="2964805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Стихоподобные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фрагменты в прозе А. С. Пушкина и Е. П. Ростопчиной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CC895B-DBF8-4081-A62F-143408D60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0761" y="4104362"/>
            <a:ext cx="10423000" cy="2579241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Е. Т. Наконечная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Е. В. Казарцев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выполнено в рамках проекта НИУ ВШЭ «Сравнительная и квантитативная метрика и ритмика: компьютерный анализ процессов порождения и восприятия стихотворной речи» № 23-00-004 программы «Научный фонд» НИУ ВШЭ</a:t>
            </a:r>
          </a:p>
        </p:txBody>
      </p:sp>
    </p:spTree>
    <p:extLst>
      <p:ext uri="{BB962C8B-B14F-4D97-AF65-F5344CB8AC3E}">
        <p14:creationId xmlns:p14="http://schemas.microsoft.com/office/powerpoint/2010/main" val="288771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EE837-C59A-483F-8C4D-DE00A979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 «Египетских ночей» на фоне ЯМ</a:t>
            </a:r>
            <a:endParaRPr lang="ru-RU" sz="36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8B37BEC-F1FF-4BAB-AEB4-6DF23E426AE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5373771"/>
              </p:ext>
            </p:extLst>
          </p:nvPr>
        </p:nvGraphicFramePr>
        <p:xfrm>
          <a:off x="6172199" y="1558339"/>
          <a:ext cx="57994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810CF2C-9C30-4B0F-930E-D1F613473E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0273102"/>
              </p:ext>
            </p:extLst>
          </p:nvPr>
        </p:nvGraphicFramePr>
        <p:xfrm>
          <a:off x="220393" y="1558339"/>
          <a:ext cx="579940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8809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DB0478-7D7D-7B31-D762-B25AD8942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654013"/>
              </p:ext>
            </p:extLst>
          </p:nvPr>
        </p:nvGraphicFramePr>
        <p:xfrm>
          <a:off x="587829" y="555171"/>
          <a:ext cx="10765971" cy="5621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74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CFF499E-E85B-884B-20BA-02FE1657F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150436"/>
              </p:ext>
            </p:extLst>
          </p:nvPr>
        </p:nvGraphicFramePr>
        <p:xfrm>
          <a:off x="838200" y="272143"/>
          <a:ext cx="10515600" cy="590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99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32B9994-77B9-3573-5567-2787F372D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589892"/>
              </p:ext>
            </p:extLst>
          </p:nvPr>
        </p:nvGraphicFramePr>
        <p:xfrm>
          <a:off x="391885" y="381000"/>
          <a:ext cx="11408230" cy="6172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280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63725-3EAD-4A7D-AB9E-6949741A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384AB-AA2A-4810-AB34-B8343DAB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464358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о бессознательном проявлении автором себя, именно, как поэта находит поддержку в настоящей работе: расхождения числовых показателей ЯМ и РМ позволяют сделать вывод о том, что ритмика стиха влияет на ритмику прозы. В так называемой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микроситуации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стиха поэт «обнаруживает» свой поэтический опыт, который отражается на ритмической структуре прозаического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42358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9D84FB1-9477-4B60-A5F8-28CBBF2909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758981"/>
              </p:ext>
            </p:extLst>
          </p:nvPr>
        </p:nvGraphicFramePr>
        <p:xfrm>
          <a:off x="422031" y="98474"/>
          <a:ext cx="11394831" cy="6513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754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BED591-7313-45F8-B378-2A43636F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0196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3011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8EEE23-A069-4269-8C36-C2BECCC3C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26" y="355209"/>
            <a:ext cx="10636348" cy="614758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гипотезу о бессознательном проявлении влияния стихотворного опыта поэта на ритмику прозы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Поздние прозаические сочинения поэта, написанные после 1830 г.: «Дубровский», «Пиковая дама», «Капитанская дочка»,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Кирджали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«Египетские ночи».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Е. П. Ростопчина «Чины и деньги»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А. С. Пушкин «Роман в письмах»</a:t>
            </a:r>
          </a:p>
        </p:txBody>
      </p:sp>
    </p:spTree>
    <p:extLst>
      <p:ext uri="{BB962C8B-B14F-4D97-AF65-F5344CB8AC3E}">
        <p14:creationId xmlns:p14="http://schemas.microsoft.com/office/powerpoint/2010/main" val="393609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F3183-3324-4B4B-BC7B-6121EF833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3"/>
            <a:ext cx="10515600" cy="120984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 случайных Я4</a:t>
            </a:r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1F9484D5-2200-415D-85C0-87BEA8412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99" y="1367755"/>
            <a:ext cx="7891849" cy="1586460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4B6E572-52A0-4ABB-9DE0-72B552C21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158" y="3643532"/>
            <a:ext cx="7727133" cy="21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0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FBEE3-55E3-B930-F7DB-193E6FE0B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Конфигурации</a:t>
            </a:r>
            <a:r>
              <a:rPr lang="en-US" sz="4100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kern="12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ямба</a:t>
            </a:r>
            <a:endParaRPr lang="en-US" sz="4100" kern="12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714105D-1ACC-C66A-FBBE-7013CDCA4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6143" y="492573"/>
            <a:ext cx="3088903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1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4F63A-B28F-4F36-8109-7C2D6F4D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ЯМ пушкинской прозы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фоне ЯМ эталонных вероятностей 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3A6E9A6-6915-4D07-AEC3-2CBC41D66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161664"/>
              </p:ext>
            </p:extLst>
          </p:nvPr>
        </p:nvGraphicFramePr>
        <p:xfrm>
          <a:off x="838200" y="1524000"/>
          <a:ext cx="10515600" cy="512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71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AB25D-43CE-4816-8CE5-F1C0FC8E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 «Дубровского» на фоне ЯМ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E73DBD-F490-4442-8D48-D73D2C64BE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9922416"/>
              </p:ext>
            </p:extLst>
          </p:nvPr>
        </p:nvGraphicFramePr>
        <p:xfrm>
          <a:off x="6172199" y="1960562"/>
          <a:ext cx="577127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21C39F49-9E7E-4CDB-BDCE-C7FB3721F3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7951364"/>
              </p:ext>
            </p:extLst>
          </p:nvPr>
        </p:nvGraphicFramePr>
        <p:xfrm>
          <a:off x="248529" y="1960563"/>
          <a:ext cx="5771271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993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1B15AD3-B88A-420B-B159-A488AADB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 «Пиковой дамы» на фоне ЯМ</a:t>
            </a:r>
            <a:endParaRPr lang="ru-RU" sz="36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BDAAD8F-2C23-4B90-B748-F0D5C7D81C7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202486"/>
              </p:ext>
            </p:extLst>
          </p:nvPr>
        </p:nvGraphicFramePr>
        <p:xfrm>
          <a:off x="253220" y="1692617"/>
          <a:ext cx="5766582" cy="4800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6">
            <a:extLst>
              <a:ext uri="{FF2B5EF4-FFF2-40B4-BE49-F238E27FC236}">
                <a16:creationId xmlns:a16="http://schemas.microsoft.com/office/drawing/2014/main" id="{83027F28-897F-4432-B058-46D58EDD3FF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0472525"/>
              </p:ext>
            </p:extLst>
          </p:nvPr>
        </p:nvGraphicFramePr>
        <p:xfrm>
          <a:off x="6172199" y="1825625"/>
          <a:ext cx="5766581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503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E9889-2554-40F9-838E-593020DD9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 «Капитанской дочки» на фоне ЯМ</a:t>
            </a:r>
            <a:endParaRPr lang="ru-RU" sz="36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4E28C6A-159D-475D-9032-615C5BDA9D7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8527141"/>
              </p:ext>
            </p:extLst>
          </p:nvPr>
        </p:nvGraphicFramePr>
        <p:xfrm>
          <a:off x="6248400" y="1690688"/>
          <a:ext cx="580761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117AB41-FE46-4097-8FE8-81A52E60D8F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613524"/>
              </p:ext>
            </p:extLst>
          </p:nvPr>
        </p:nvGraphicFramePr>
        <p:xfrm>
          <a:off x="212188" y="1690688"/>
          <a:ext cx="5883812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86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D4E8A-8441-4898-AE4D-8C3D1ED1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РМ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Кирджали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фоне ЯМ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522052F-C7E1-4D4F-B84A-6F6C05572F7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0413067"/>
              </p:ext>
            </p:extLst>
          </p:nvPr>
        </p:nvGraphicFramePr>
        <p:xfrm>
          <a:off x="6296465" y="1690688"/>
          <a:ext cx="569858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3816175-4879-4F5D-8BA7-090D6DCFB3D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0853719"/>
              </p:ext>
            </p:extLst>
          </p:nvPr>
        </p:nvGraphicFramePr>
        <p:xfrm>
          <a:off x="196949" y="1690688"/>
          <a:ext cx="569858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689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255</Words>
  <Application>Microsoft Office PowerPoint</Application>
  <PresentationFormat>Widescreen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Стихоподобные фрагменты в прозе А. С. Пушкина и Е. П. Ростопчиной</vt:lpstr>
      <vt:lpstr>PowerPoint Presentation</vt:lpstr>
      <vt:lpstr>Выборка случайных Я4</vt:lpstr>
      <vt:lpstr>Конфигурации ямба</vt:lpstr>
      <vt:lpstr>ЯМ пушкинской прозы  на фоне ЯМ эталонных вероятностей </vt:lpstr>
      <vt:lpstr>РМ «Дубровского» на фоне ЯМ</vt:lpstr>
      <vt:lpstr>РМ «Пиковой дамы» на фоне ЯМ</vt:lpstr>
      <vt:lpstr>РМ «Капитанской дочки» на фоне ЯМ</vt:lpstr>
      <vt:lpstr>РМ «Кирджали» на фоне ЯМ</vt:lpstr>
      <vt:lpstr>РМ «Египетских ночей» на фоне ЯМ</vt:lpstr>
      <vt:lpstr>PowerPoint Presentation</vt:lpstr>
      <vt:lpstr>PowerPoint Presentation</vt:lpstr>
      <vt:lpstr>PowerPoint Presentation</vt:lpstr>
      <vt:lpstr>Выводы</vt:lpstr>
      <vt:lpstr>PowerPoint Presentation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Стихоподобные фрагменты пушкинской прозы </dc:title>
  <dc:creator>Екатерина Наконечная</dc:creator>
  <cp:lastModifiedBy>Maria Yakimova</cp:lastModifiedBy>
  <cp:revision>46</cp:revision>
  <dcterms:created xsi:type="dcterms:W3CDTF">2019-04-16T18:52:59Z</dcterms:created>
  <dcterms:modified xsi:type="dcterms:W3CDTF">2023-03-17T18:11:55Z</dcterms:modified>
</cp:coreProperties>
</file>