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8.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9.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10.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11.xml" ContentType="application/vnd.openxmlformats-officedocument.themeOverr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12.xml" ContentType="application/vnd.openxmlformats-officedocument.themeOverr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13.xml" ContentType="application/vnd.openxmlformats-officedocument.themeOverr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14.xml" ContentType="application/vnd.openxmlformats-officedocument.themeOverr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theme/themeOverride15.xml" ContentType="application/vnd.openxmlformats-officedocument.themeOverr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theme/themeOverride16.xml" ContentType="application/vnd.openxmlformats-officedocument.themeOverr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theme/themeOverride17.xml" ContentType="application/vnd.openxmlformats-officedocument.themeOverr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theme/themeOverride18.xml" ContentType="application/vnd.openxmlformats-officedocument.themeOverr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theme/themeOverride19.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60" r:id="rId2"/>
    <p:sldId id="261" r:id="rId3"/>
    <p:sldId id="264" r:id="rId4"/>
    <p:sldId id="273" r:id="rId5"/>
    <p:sldId id="274" r:id="rId6"/>
    <p:sldId id="290" r:id="rId7"/>
    <p:sldId id="289" r:id="rId8"/>
    <p:sldId id="278" r:id="rId9"/>
    <p:sldId id="279" r:id="rId10"/>
    <p:sldId id="280" r:id="rId11"/>
    <p:sldId id="281" r:id="rId12"/>
    <p:sldId id="282" r:id="rId13"/>
    <p:sldId id="285" r:id="rId14"/>
    <p:sldId id="286" r:id="rId15"/>
    <p:sldId id="287" r:id="rId16"/>
    <p:sldId id="288" r:id="rId17"/>
    <p:sldId id="299" r:id="rId18"/>
    <p:sldId id="301" r:id="rId19"/>
    <p:sldId id="298" r:id="rId20"/>
    <p:sldId id="291" r:id="rId21"/>
    <p:sldId id="292" r:id="rId22"/>
    <p:sldId id="293" r:id="rId23"/>
    <p:sldId id="300" r:id="rId24"/>
    <p:sldId id="269" r:id="rId2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11.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12.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13.xm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3" Type="http://schemas.openxmlformats.org/officeDocument/2006/relationships/themeOverride" Target="../theme/themeOverride14.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15.xml"/><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3" Type="http://schemas.openxmlformats.org/officeDocument/2006/relationships/themeOverride" Target="../theme/themeOverride16.xml"/><Relationship Id="rId2" Type="http://schemas.microsoft.com/office/2011/relationships/chartColorStyle" Target="colors16.xml"/><Relationship Id="rId1" Type="http://schemas.microsoft.com/office/2011/relationships/chartStyle" Target="style16.xml"/><Relationship Id="rId4"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3" Type="http://schemas.openxmlformats.org/officeDocument/2006/relationships/themeOverride" Target="../theme/themeOverride17.xml"/><Relationship Id="rId2" Type="http://schemas.microsoft.com/office/2011/relationships/chartColorStyle" Target="colors17.xml"/><Relationship Id="rId1" Type="http://schemas.microsoft.com/office/2011/relationships/chartStyle" Target="style17.xml"/><Relationship Id="rId4"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3" Type="http://schemas.openxmlformats.org/officeDocument/2006/relationships/themeOverride" Target="../theme/themeOverride18.xml"/><Relationship Id="rId2" Type="http://schemas.microsoft.com/office/2011/relationships/chartColorStyle" Target="colors18.xml"/><Relationship Id="rId1" Type="http://schemas.microsoft.com/office/2011/relationships/chartStyle" Target="style18.xml"/><Relationship Id="rId4"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3" Type="http://schemas.openxmlformats.org/officeDocument/2006/relationships/themeOverride" Target="../theme/themeOverride19.xml"/><Relationship Id="rId2" Type="http://schemas.microsoft.com/office/2011/relationships/chartColorStyle" Target="colors19.xml"/><Relationship Id="rId1" Type="http://schemas.microsoft.com/office/2011/relationships/chartStyle" Target="style19.xml"/><Relationship Id="rId4"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0680956547098278E-2"/>
          <c:y val="8.0208289598237489E-2"/>
          <c:w val="0.84672645086030918"/>
          <c:h val="0.69149177191992872"/>
        </c:manualLayout>
      </c:layout>
      <c:lineChart>
        <c:grouping val="standard"/>
        <c:varyColors val="0"/>
        <c:ser>
          <c:idx val="0"/>
          <c:order val="0"/>
          <c:tx>
            <c:strRef>
              <c:f>Лист1!$B$1</c:f>
              <c:strCache>
                <c:ptCount val="1"/>
                <c:pt idx="0">
                  <c:v>Усредненный профиль ударности по "Еўгенію Анегіну"</c:v>
                </c:pt>
              </c:strCache>
            </c:strRef>
          </c:tx>
          <c:spPr>
            <a:ln w="28575" cap="rnd">
              <a:solidFill>
                <a:schemeClr val="accent1"/>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0.81</c:v>
                </c:pt>
                <c:pt idx="1">
                  <c:v>0.78</c:v>
                </c:pt>
                <c:pt idx="2">
                  <c:v>0.44</c:v>
                </c:pt>
                <c:pt idx="3">
                  <c:v>1</c:v>
                </c:pt>
              </c:numCache>
            </c:numRef>
          </c:val>
          <c:smooth val="0"/>
          <c:extLst>
            <c:ext xmlns:c16="http://schemas.microsoft.com/office/drawing/2014/chart" uri="{C3380CC4-5D6E-409C-BE32-E72D297353CC}">
              <c16:uniqueId val="{00000000-166D-4944-A28E-BA9124C6BF7B}"/>
            </c:ext>
          </c:extLst>
        </c:ser>
        <c:ser>
          <c:idx val="1"/>
          <c:order val="1"/>
          <c:tx>
            <c:strRef>
              <c:f>Лист1!$C$1</c:f>
              <c:strCache>
                <c:ptCount val="1"/>
                <c:pt idx="0">
                  <c:v>Усредненный профиль ударности по произведениям Дударя</c:v>
                </c:pt>
              </c:strCache>
            </c:strRef>
          </c:tx>
          <c:spPr>
            <a:ln w="2857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0.81</c:v>
                </c:pt>
                <c:pt idx="1">
                  <c:v>0.92</c:v>
                </c:pt>
                <c:pt idx="2">
                  <c:v>0.42</c:v>
                </c:pt>
                <c:pt idx="3">
                  <c:v>1</c:v>
                </c:pt>
              </c:numCache>
            </c:numRef>
          </c:val>
          <c:smooth val="0"/>
          <c:extLst>
            <c:ext xmlns:c16="http://schemas.microsoft.com/office/drawing/2014/chart" uri="{C3380CC4-5D6E-409C-BE32-E72D297353CC}">
              <c16:uniqueId val="{00000001-166D-4944-A28E-BA9124C6BF7B}"/>
            </c:ext>
          </c:extLst>
        </c:ser>
        <c:ser>
          <c:idx val="2"/>
          <c:order val="2"/>
          <c:tx>
            <c:strRef>
              <c:f>Лист1!$D$1</c:f>
              <c:strCache>
                <c:ptCount val="1"/>
                <c:pt idx="0">
                  <c:v>Усредненный профиль ударности II периода</c:v>
                </c:pt>
              </c:strCache>
            </c:strRef>
          </c:tx>
          <c:spPr>
            <a:ln w="28575" cap="rnd">
              <a:solidFill>
                <a:schemeClr val="accent3"/>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0.83</c:v>
                </c:pt>
                <c:pt idx="1">
                  <c:v>0.97</c:v>
                </c:pt>
                <c:pt idx="2">
                  <c:v>0.43</c:v>
                </c:pt>
                <c:pt idx="3">
                  <c:v>1</c:v>
                </c:pt>
              </c:numCache>
            </c:numRef>
          </c:val>
          <c:smooth val="0"/>
          <c:extLst>
            <c:ext xmlns:c16="http://schemas.microsoft.com/office/drawing/2014/chart" uri="{C3380CC4-5D6E-409C-BE32-E72D297353CC}">
              <c16:uniqueId val="{00000002-166D-4944-A28E-BA9124C6BF7B}"/>
            </c:ext>
          </c:extLst>
        </c:ser>
        <c:dLbls>
          <c:showLegendKey val="0"/>
          <c:showVal val="0"/>
          <c:showCatName val="0"/>
          <c:showSerName val="0"/>
          <c:showPercent val="0"/>
          <c:showBubbleSize val="0"/>
        </c:dLbls>
        <c:smooth val="0"/>
        <c:axId val="1139194143"/>
        <c:axId val="1639529103"/>
      </c:lineChart>
      <c:catAx>
        <c:axId val="1139194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639529103"/>
        <c:crosses val="autoZero"/>
        <c:auto val="1"/>
        <c:lblAlgn val="ctr"/>
        <c:lblOffset val="100"/>
        <c:noMultiLvlLbl val="0"/>
      </c:catAx>
      <c:valAx>
        <c:axId val="1639529103"/>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13919414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6081932070281775E-2"/>
          <c:y val="4.9662995280478191E-2"/>
          <c:w val="0.83942045794333264"/>
          <c:h val="0.68653233061691521"/>
        </c:manualLayout>
      </c:layout>
      <c:lineChart>
        <c:grouping val="standard"/>
        <c:varyColors val="0"/>
        <c:ser>
          <c:idx val="0"/>
          <c:order val="0"/>
          <c:tx>
            <c:strRef>
              <c:f>Лист1!$B$1</c:f>
              <c:strCache>
                <c:ptCount val="1"/>
                <c:pt idx="0">
                  <c:v>Профиль ударности по 6 главе "Евгения Онегина"</c:v>
                </c:pt>
              </c:strCache>
            </c:strRef>
          </c:tx>
          <c:spPr>
            <a:ln w="28575" cap="rnd">
              <a:solidFill>
                <a:schemeClr val="accent1"/>
              </a:solidFill>
              <a:round/>
              <a:tailEnd type="none"/>
            </a:ln>
            <a:effectLst/>
          </c:spPr>
          <c:marker>
            <c:symbol val="none"/>
          </c:marker>
          <c:dPt>
            <c:idx val="2"/>
            <c:marker>
              <c:symbol val="none"/>
            </c:marker>
            <c:bubble3D val="0"/>
            <c:extLst>
              <c:ext xmlns:c16="http://schemas.microsoft.com/office/drawing/2014/chart" uri="{C3380CC4-5D6E-409C-BE32-E72D297353CC}">
                <c16:uniqueId val="{00000000-D80E-4554-BF95-44097DFAEDE1}"/>
              </c:ext>
            </c:extLst>
          </c:dPt>
          <c:cat>
            <c:strRef>
              <c:f>Лист1!$A$2:$A$5</c:f>
              <c:strCache>
                <c:ptCount val="4"/>
                <c:pt idx="0">
                  <c:v>I</c:v>
                </c:pt>
                <c:pt idx="1">
                  <c:v>II</c:v>
                </c:pt>
                <c:pt idx="2">
                  <c:v>III</c:v>
                </c:pt>
                <c:pt idx="3">
                  <c:v>IV</c:v>
                </c:pt>
              </c:strCache>
            </c:strRef>
          </c:cat>
          <c:val>
            <c:numRef>
              <c:f>Лист1!$B$2:$B$5</c:f>
              <c:numCache>
                <c:formatCode>General</c:formatCode>
                <c:ptCount val="4"/>
                <c:pt idx="0">
                  <c:v>0.83699999999999997</c:v>
                </c:pt>
                <c:pt idx="1">
                  <c:v>0.91600000000000004</c:v>
                </c:pt>
                <c:pt idx="2">
                  <c:v>0.41299999999999998</c:v>
                </c:pt>
                <c:pt idx="3">
                  <c:v>1</c:v>
                </c:pt>
              </c:numCache>
            </c:numRef>
          </c:val>
          <c:smooth val="0"/>
          <c:extLst>
            <c:ext xmlns:c16="http://schemas.microsoft.com/office/drawing/2014/chart" uri="{C3380CC4-5D6E-409C-BE32-E72D297353CC}">
              <c16:uniqueId val="{00000001-D80E-4554-BF95-44097DFAEDE1}"/>
            </c:ext>
          </c:extLst>
        </c:ser>
        <c:ser>
          <c:idx val="1"/>
          <c:order val="1"/>
          <c:tx>
            <c:strRef>
              <c:f>Лист1!$C$1</c:f>
              <c:strCache>
                <c:ptCount val="1"/>
                <c:pt idx="0">
                  <c:v>Профиль ударности по 6 главе "Еўгенія Анегіна" (Дударь)</c:v>
                </c:pt>
              </c:strCache>
            </c:strRef>
          </c:tx>
          <c:spPr>
            <a:ln w="28575" cap="rnd">
              <a:solidFill>
                <a:srgbClr val="DCDEE0">
                  <a:lumMod val="75000"/>
                </a:srgbClr>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0.80900000000000005</c:v>
                </c:pt>
                <c:pt idx="1">
                  <c:v>0.79800000000000004</c:v>
                </c:pt>
                <c:pt idx="2">
                  <c:v>0.42699999999999999</c:v>
                </c:pt>
                <c:pt idx="3">
                  <c:v>1</c:v>
                </c:pt>
              </c:numCache>
            </c:numRef>
          </c:val>
          <c:smooth val="0"/>
          <c:extLst>
            <c:ext xmlns:c16="http://schemas.microsoft.com/office/drawing/2014/chart" uri="{C3380CC4-5D6E-409C-BE32-E72D297353CC}">
              <c16:uniqueId val="{00000002-D80E-4554-BF95-44097DFAEDE1}"/>
            </c:ext>
          </c:extLst>
        </c:ser>
        <c:ser>
          <c:idx val="2"/>
          <c:order val="2"/>
          <c:tx>
            <c:strRef>
              <c:f>Лист1!$D$1</c:f>
              <c:strCache>
                <c:ptCount val="1"/>
                <c:pt idx="0">
                  <c:v>Профиль ударности по 6 главе "Яўгенія Анегіна" (Кулешов)</c:v>
                </c:pt>
              </c:strCache>
            </c:strRef>
          </c:tx>
          <c:spPr>
            <a:ln w="28575" cap="rnd">
              <a:solidFill>
                <a:srgbClr val="DE6A10">
                  <a:lumMod val="60000"/>
                  <a:lumOff val="40000"/>
                </a:srgbClr>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0.746</c:v>
                </c:pt>
                <c:pt idx="1">
                  <c:v>0.77900000000000003</c:v>
                </c:pt>
                <c:pt idx="2">
                  <c:v>0.39300000000000002</c:v>
                </c:pt>
                <c:pt idx="3">
                  <c:v>1</c:v>
                </c:pt>
              </c:numCache>
            </c:numRef>
          </c:val>
          <c:smooth val="0"/>
          <c:extLst>
            <c:ext xmlns:c16="http://schemas.microsoft.com/office/drawing/2014/chart" uri="{C3380CC4-5D6E-409C-BE32-E72D297353CC}">
              <c16:uniqueId val="{00000003-D80E-4554-BF95-44097DFAEDE1}"/>
            </c:ext>
          </c:extLst>
        </c:ser>
        <c:dLbls>
          <c:showLegendKey val="0"/>
          <c:showVal val="0"/>
          <c:showCatName val="0"/>
          <c:showSerName val="0"/>
          <c:showPercent val="0"/>
          <c:showBubbleSize val="0"/>
        </c:dLbls>
        <c:smooth val="0"/>
        <c:axId val="491974928"/>
        <c:axId val="491975760"/>
      </c:lineChart>
      <c:catAx>
        <c:axId val="491974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5760"/>
        <c:crosses val="autoZero"/>
        <c:auto val="1"/>
        <c:lblAlgn val="ctr"/>
        <c:lblOffset val="100"/>
        <c:noMultiLvlLbl val="0"/>
      </c:catAx>
      <c:valAx>
        <c:axId val="491975760"/>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4928"/>
        <c:crosses val="autoZero"/>
        <c:crossBetween val="between"/>
        <c:majorUnit val="0.1"/>
      </c:valAx>
      <c:spPr>
        <a:noFill/>
        <a:ln>
          <a:noFill/>
        </a:ln>
        <a:effectLst/>
      </c:spPr>
    </c:plotArea>
    <c:legend>
      <c:legendPos val="b"/>
      <c:layout>
        <c:manualLayout>
          <c:xMode val="edge"/>
          <c:yMode val="edge"/>
          <c:x val="0.19806770589393632"/>
          <c:y val="0.80258404252325066"/>
          <c:w val="0.74361142389629031"/>
          <c:h val="0.1657923468630174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ru-RU"/>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6081932070281775E-2"/>
          <c:y val="4.9662995280478191E-2"/>
          <c:w val="0.83942045794333264"/>
          <c:h val="0.68653233061691521"/>
        </c:manualLayout>
      </c:layout>
      <c:lineChart>
        <c:grouping val="standard"/>
        <c:varyColors val="0"/>
        <c:ser>
          <c:idx val="0"/>
          <c:order val="0"/>
          <c:tx>
            <c:strRef>
              <c:f>Лист1!$B$1</c:f>
              <c:strCache>
                <c:ptCount val="1"/>
                <c:pt idx="0">
                  <c:v>Профиль ударности по 7 главе "Евгения Онегина"</c:v>
                </c:pt>
              </c:strCache>
            </c:strRef>
          </c:tx>
          <c:spPr>
            <a:ln w="28575" cap="rnd">
              <a:solidFill>
                <a:schemeClr val="accent1"/>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0.83599999999999997</c:v>
                </c:pt>
                <c:pt idx="1">
                  <c:v>0.91100000000000003</c:v>
                </c:pt>
                <c:pt idx="2">
                  <c:v>0.36499999999999999</c:v>
                </c:pt>
                <c:pt idx="3">
                  <c:v>1</c:v>
                </c:pt>
              </c:numCache>
            </c:numRef>
          </c:val>
          <c:smooth val="0"/>
          <c:extLst>
            <c:ext xmlns:c16="http://schemas.microsoft.com/office/drawing/2014/chart" uri="{C3380CC4-5D6E-409C-BE32-E72D297353CC}">
              <c16:uniqueId val="{00000001-D80E-4554-BF95-44097DFAEDE1}"/>
            </c:ext>
          </c:extLst>
        </c:ser>
        <c:ser>
          <c:idx val="1"/>
          <c:order val="1"/>
          <c:tx>
            <c:strRef>
              <c:f>Лист1!$C$1</c:f>
              <c:strCache>
                <c:ptCount val="1"/>
                <c:pt idx="0">
                  <c:v>Профиль ударности по 7 главе "Еўгенія Анегіна" (Дударь)</c:v>
                </c:pt>
              </c:strCache>
            </c:strRef>
          </c:tx>
          <c:spPr>
            <a:ln w="28575" cap="rnd">
              <a:solidFill>
                <a:srgbClr val="53585F">
                  <a:lumMod val="60000"/>
                  <a:lumOff val="40000"/>
                </a:srgbClr>
              </a:solidFill>
              <a:round/>
              <a:tailEnd type="none"/>
            </a:ln>
            <a:effectLst/>
          </c:spPr>
          <c:marker>
            <c:symbol val="none"/>
          </c:marker>
          <c:dPt>
            <c:idx val="2"/>
            <c:marker>
              <c:symbol val="none"/>
            </c:marker>
            <c:bubble3D val="0"/>
            <c:extLst>
              <c:ext xmlns:c16="http://schemas.microsoft.com/office/drawing/2014/chart" uri="{C3380CC4-5D6E-409C-BE32-E72D297353CC}">
                <c16:uniqueId val="{00000000-4FBF-4E0D-A08C-9D3AEF762BE3}"/>
              </c:ext>
            </c:extLst>
          </c:dPt>
          <c:cat>
            <c:strRef>
              <c:f>Лист1!$A$2:$A$5</c:f>
              <c:strCache>
                <c:ptCount val="4"/>
                <c:pt idx="0">
                  <c:v>I</c:v>
                </c:pt>
                <c:pt idx="1">
                  <c:v>II</c:v>
                </c:pt>
                <c:pt idx="2">
                  <c:v>III</c:v>
                </c:pt>
                <c:pt idx="3">
                  <c:v>IV</c:v>
                </c:pt>
              </c:strCache>
            </c:strRef>
          </c:cat>
          <c:val>
            <c:numRef>
              <c:f>Лист1!$C$2:$C$5</c:f>
              <c:numCache>
                <c:formatCode>General</c:formatCode>
                <c:ptCount val="4"/>
                <c:pt idx="0">
                  <c:v>0.85899999999999999</c:v>
                </c:pt>
                <c:pt idx="1">
                  <c:v>0.84799999999999998</c:v>
                </c:pt>
                <c:pt idx="2">
                  <c:v>0.42499999999999999</c:v>
                </c:pt>
                <c:pt idx="3">
                  <c:v>1</c:v>
                </c:pt>
              </c:numCache>
            </c:numRef>
          </c:val>
          <c:smooth val="0"/>
          <c:extLst>
            <c:ext xmlns:c16="http://schemas.microsoft.com/office/drawing/2014/chart" uri="{C3380CC4-5D6E-409C-BE32-E72D297353CC}">
              <c16:uniqueId val="{00000002-D80E-4554-BF95-44097DFAEDE1}"/>
            </c:ext>
          </c:extLst>
        </c:ser>
        <c:ser>
          <c:idx val="2"/>
          <c:order val="2"/>
          <c:tx>
            <c:strRef>
              <c:f>Лист1!$D$1</c:f>
              <c:strCache>
                <c:ptCount val="1"/>
                <c:pt idx="0">
                  <c:v>Профиль ударности по 7 главе "Яўгенія Анегіна" (Кулешов)</c:v>
                </c:pt>
              </c:strCache>
            </c:strRef>
          </c:tx>
          <c:spPr>
            <a:ln w="28575" cap="rnd">
              <a:solidFill>
                <a:srgbClr val="DE6A10">
                  <a:lumMod val="60000"/>
                  <a:lumOff val="40000"/>
                </a:srgbClr>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0.83699999999999997</c:v>
                </c:pt>
                <c:pt idx="1">
                  <c:v>0.83199999999999996</c:v>
                </c:pt>
                <c:pt idx="2">
                  <c:v>0.41699999999999998</c:v>
                </c:pt>
                <c:pt idx="3">
                  <c:v>1</c:v>
                </c:pt>
              </c:numCache>
            </c:numRef>
          </c:val>
          <c:smooth val="0"/>
          <c:extLst>
            <c:ext xmlns:c16="http://schemas.microsoft.com/office/drawing/2014/chart" uri="{C3380CC4-5D6E-409C-BE32-E72D297353CC}">
              <c16:uniqueId val="{00000003-D80E-4554-BF95-44097DFAEDE1}"/>
            </c:ext>
          </c:extLst>
        </c:ser>
        <c:dLbls>
          <c:showLegendKey val="0"/>
          <c:showVal val="0"/>
          <c:showCatName val="0"/>
          <c:showSerName val="0"/>
          <c:showPercent val="0"/>
          <c:showBubbleSize val="0"/>
        </c:dLbls>
        <c:smooth val="0"/>
        <c:axId val="491974928"/>
        <c:axId val="491975760"/>
      </c:lineChart>
      <c:catAx>
        <c:axId val="491974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5760"/>
        <c:crosses val="autoZero"/>
        <c:auto val="1"/>
        <c:lblAlgn val="ctr"/>
        <c:lblOffset val="100"/>
        <c:noMultiLvlLbl val="0"/>
      </c:catAx>
      <c:valAx>
        <c:axId val="491975760"/>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4928"/>
        <c:crosses val="autoZero"/>
        <c:crossBetween val="between"/>
        <c:majorUnit val="0.1"/>
      </c:valAx>
      <c:spPr>
        <a:noFill/>
        <a:ln>
          <a:noFill/>
        </a:ln>
        <a:effectLst/>
      </c:spPr>
    </c:plotArea>
    <c:legend>
      <c:legendPos val="b"/>
      <c:layout>
        <c:manualLayout>
          <c:xMode val="edge"/>
          <c:yMode val="edge"/>
          <c:x val="0.26005988966415167"/>
          <c:y val="0.80258404252325066"/>
          <c:w val="0.63474710117786337"/>
          <c:h val="0.1974159574767493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ru-RU"/>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06179455168829"/>
          <c:y val="4.9662995280478191E-2"/>
          <c:w val="0.83942045794333264"/>
          <c:h val="0.68653233061691521"/>
        </c:manualLayout>
      </c:layout>
      <c:lineChart>
        <c:grouping val="standard"/>
        <c:varyColors val="0"/>
        <c:ser>
          <c:idx val="0"/>
          <c:order val="0"/>
          <c:tx>
            <c:strRef>
              <c:f>Лист1!$B$1</c:f>
              <c:strCache>
                <c:ptCount val="1"/>
                <c:pt idx="0">
                  <c:v>Профиль ударности по 8 главе "Евгения Онегина"</c:v>
                </c:pt>
              </c:strCache>
            </c:strRef>
          </c:tx>
          <c:spPr>
            <a:ln w="28575" cap="rnd">
              <a:solidFill>
                <a:schemeClr val="accent1"/>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0.81200000000000006</c:v>
                </c:pt>
                <c:pt idx="1">
                  <c:v>0.93400000000000005</c:v>
                </c:pt>
                <c:pt idx="2">
                  <c:v>0.432</c:v>
                </c:pt>
                <c:pt idx="3">
                  <c:v>1</c:v>
                </c:pt>
              </c:numCache>
            </c:numRef>
          </c:val>
          <c:smooth val="0"/>
          <c:extLst>
            <c:ext xmlns:c16="http://schemas.microsoft.com/office/drawing/2014/chart" uri="{C3380CC4-5D6E-409C-BE32-E72D297353CC}">
              <c16:uniqueId val="{00000001-D80E-4554-BF95-44097DFAEDE1}"/>
            </c:ext>
          </c:extLst>
        </c:ser>
        <c:ser>
          <c:idx val="1"/>
          <c:order val="1"/>
          <c:tx>
            <c:strRef>
              <c:f>Лист1!$C$1</c:f>
              <c:strCache>
                <c:ptCount val="1"/>
                <c:pt idx="0">
                  <c:v>Профиль ударности по 8 главе "Еўгенія Анегіна" (Дударь)</c:v>
                </c:pt>
              </c:strCache>
            </c:strRef>
          </c:tx>
          <c:spPr>
            <a:ln w="28575" cap="rnd">
              <a:solidFill>
                <a:srgbClr val="53585F">
                  <a:lumMod val="60000"/>
                  <a:lumOff val="40000"/>
                </a:srgbClr>
              </a:solidFill>
              <a:round/>
              <a:tailEnd type="none"/>
            </a:ln>
            <a:effectLst/>
          </c:spPr>
          <c:marker>
            <c:symbol val="none"/>
          </c:marker>
          <c:dPt>
            <c:idx val="2"/>
            <c:marker>
              <c:symbol val="none"/>
            </c:marker>
            <c:bubble3D val="0"/>
            <c:extLst>
              <c:ext xmlns:c16="http://schemas.microsoft.com/office/drawing/2014/chart" uri="{C3380CC4-5D6E-409C-BE32-E72D297353CC}">
                <c16:uniqueId val="{00000000-79B0-4CFA-B7C7-49523F77E333}"/>
              </c:ext>
            </c:extLst>
          </c:dPt>
          <c:cat>
            <c:strRef>
              <c:f>Лист1!$A$2:$A$5</c:f>
              <c:strCache>
                <c:ptCount val="4"/>
                <c:pt idx="0">
                  <c:v>I</c:v>
                </c:pt>
                <c:pt idx="1">
                  <c:v>II</c:v>
                </c:pt>
                <c:pt idx="2">
                  <c:v>III</c:v>
                </c:pt>
                <c:pt idx="3">
                  <c:v>IV</c:v>
                </c:pt>
              </c:strCache>
            </c:strRef>
          </c:cat>
          <c:val>
            <c:numRef>
              <c:f>Лист1!$C$2:$C$5</c:f>
              <c:numCache>
                <c:formatCode>General</c:formatCode>
                <c:ptCount val="4"/>
                <c:pt idx="0">
                  <c:v>0.84399999999999997</c:v>
                </c:pt>
                <c:pt idx="1">
                  <c:v>0.85599999999999998</c:v>
                </c:pt>
                <c:pt idx="2">
                  <c:v>0.47</c:v>
                </c:pt>
                <c:pt idx="3">
                  <c:v>1</c:v>
                </c:pt>
              </c:numCache>
            </c:numRef>
          </c:val>
          <c:smooth val="0"/>
          <c:extLst>
            <c:ext xmlns:c16="http://schemas.microsoft.com/office/drawing/2014/chart" uri="{C3380CC4-5D6E-409C-BE32-E72D297353CC}">
              <c16:uniqueId val="{00000002-D80E-4554-BF95-44097DFAEDE1}"/>
            </c:ext>
          </c:extLst>
        </c:ser>
        <c:ser>
          <c:idx val="2"/>
          <c:order val="2"/>
          <c:tx>
            <c:strRef>
              <c:f>Лист1!$D$1</c:f>
              <c:strCache>
                <c:ptCount val="1"/>
                <c:pt idx="0">
                  <c:v>Профиль ударности по 8 главе "Яўгенія Анегіна" (Кулешов)</c:v>
                </c:pt>
              </c:strCache>
            </c:strRef>
          </c:tx>
          <c:spPr>
            <a:ln w="28575" cap="rnd">
              <a:solidFill>
                <a:srgbClr val="DE6A10">
                  <a:lumMod val="60000"/>
                  <a:lumOff val="40000"/>
                </a:srgbClr>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0.84899999999999998</c:v>
                </c:pt>
                <c:pt idx="1">
                  <c:v>0.84599999999999997</c:v>
                </c:pt>
                <c:pt idx="2">
                  <c:v>0.48099999999999998</c:v>
                </c:pt>
                <c:pt idx="3">
                  <c:v>1</c:v>
                </c:pt>
              </c:numCache>
            </c:numRef>
          </c:val>
          <c:smooth val="0"/>
          <c:extLst>
            <c:ext xmlns:c16="http://schemas.microsoft.com/office/drawing/2014/chart" uri="{C3380CC4-5D6E-409C-BE32-E72D297353CC}">
              <c16:uniqueId val="{00000003-D80E-4554-BF95-44097DFAEDE1}"/>
            </c:ext>
          </c:extLst>
        </c:ser>
        <c:dLbls>
          <c:showLegendKey val="0"/>
          <c:showVal val="0"/>
          <c:showCatName val="0"/>
          <c:showSerName val="0"/>
          <c:showPercent val="0"/>
          <c:showBubbleSize val="0"/>
        </c:dLbls>
        <c:smooth val="0"/>
        <c:axId val="491974928"/>
        <c:axId val="491975760"/>
      </c:lineChart>
      <c:catAx>
        <c:axId val="491974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5760"/>
        <c:crosses val="autoZero"/>
        <c:auto val="1"/>
        <c:lblAlgn val="ctr"/>
        <c:lblOffset val="100"/>
        <c:noMultiLvlLbl val="0"/>
      </c:catAx>
      <c:valAx>
        <c:axId val="491975760"/>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4928"/>
        <c:crosses val="autoZero"/>
        <c:crossBetween val="between"/>
        <c:majorUnit val="0.1"/>
      </c:valAx>
      <c:spPr>
        <a:noFill/>
        <a:ln>
          <a:noFill/>
        </a:ln>
        <a:effectLst/>
      </c:spPr>
    </c:plotArea>
    <c:legend>
      <c:legendPos val="b"/>
      <c:layout>
        <c:manualLayout>
          <c:xMode val="edge"/>
          <c:yMode val="edge"/>
          <c:x val="0.24342784035994755"/>
          <c:y val="0.80258404252325066"/>
          <c:w val="0.6846432490904758"/>
          <c:h val="0.1657923468630174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ru-RU"/>
    </a:p>
  </c:txPr>
  <c:externalData r:id="rId4">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5299320397219737E-2"/>
          <c:y val="2.4728976593744807E-2"/>
          <c:w val="0.88376348789734616"/>
          <c:h val="0.6447602708284802"/>
        </c:manualLayout>
      </c:layout>
      <c:lineChart>
        <c:grouping val="standard"/>
        <c:varyColors val="0"/>
        <c:ser>
          <c:idx val="0"/>
          <c:order val="0"/>
          <c:tx>
            <c:strRef>
              <c:f>Лист1!$B$1</c:f>
              <c:strCache>
                <c:ptCount val="1"/>
                <c:pt idx="0">
                  <c:v>Профиль ударности «Цыганы» (Кулешов)</c:v>
                </c:pt>
              </c:strCache>
            </c:strRef>
          </c:tx>
          <c:spPr>
            <a:ln w="28575" cap="rnd">
              <a:solidFill>
                <a:srgbClr val="000000"/>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0.88700000000000001</c:v>
                </c:pt>
                <c:pt idx="1">
                  <c:v>0.8</c:v>
                </c:pt>
                <c:pt idx="2">
                  <c:v>0.47499999999999998</c:v>
                </c:pt>
                <c:pt idx="3">
                  <c:v>1</c:v>
                </c:pt>
              </c:numCache>
            </c:numRef>
          </c:val>
          <c:smooth val="0"/>
          <c:extLst>
            <c:ext xmlns:c16="http://schemas.microsoft.com/office/drawing/2014/chart" uri="{C3380CC4-5D6E-409C-BE32-E72D297353CC}">
              <c16:uniqueId val="{00000002-565A-4D80-882E-B634CDD4A4F8}"/>
            </c:ext>
          </c:extLst>
        </c:ser>
        <c:ser>
          <c:idx val="1"/>
          <c:order val="1"/>
          <c:tx>
            <c:strRef>
              <c:f>Лист1!$C$1</c:f>
              <c:strCache>
                <c:ptCount val="1"/>
                <c:pt idx="0">
                  <c:v>Усредненный профиль ударности по "Яўгенію Анегіну" (Кулешов)</c:v>
                </c:pt>
              </c:strCache>
            </c:strRef>
          </c:tx>
          <c:spPr>
            <a:ln w="2857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0.81899999999999995</c:v>
                </c:pt>
                <c:pt idx="1">
                  <c:v>0.82399999999999995</c:v>
                </c:pt>
                <c:pt idx="2">
                  <c:v>0.443</c:v>
                </c:pt>
                <c:pt idx="3">
                  <c:v>1</c:v>
                </c:pt>
              </c:numCache>
            </c:numRef>
          </c:val>
          <c:smooth val="0"/>
          <c:extLst>
            <c:ext xmlns:c16="http://schemas.microsoft.com/office/drawing/2014/chart" uri="{C3380CC4-5D6E-409C-BE32-E72D297353CC}">
              <c16:uniqueId val="{00000003-565A-4D80-882E-B634CDD4A4F8}"/>
            </c:ext>
          </c:extLst>
        </c:ser>
        <c:ser>
          <c:idx val="2"/>
          <c:order val="2"/>
          <c:tx>
            <c:strRef>
              <c:f>Лист1!$D$1</c:f>
              <c:strCache>
                <c:ptCount val="1"/>
                <c:pt idx="0">
                  <c:v>Профиль ударности «Цыганы" (Пушкин)</c:v>
                </c:pt>
              </c:strCache>
            </c:strRef>
          </c:tx>
          <c:spPr>
            <a:ln w="28575" cap="rnd">
              <a:solidFill>
                <a:srgbClr val="0365C0"/>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0.86499999999999999</c:v>
                </c:pt>
                <c:pt idx="1">
                  <c:v>0.89600000000000002</c:v>
                </c:pt>
                <c:pt idx="2">
                  <c:v>0.47799999999999998</c:v>
                </c:pt>
                <c:pt idx="3">
                  <c:v>1</c:v>
                </c:pt>
              </c:numCache>
            </c:numRef>
          </c:val>
          <c:smooth val="0"/>
          <c:extLst>
            <c:ext xmlns:c16="http://schemas.microsoft.com/office/drawing/2014/chart" uri="{C3380CC4-5D6E-409C-BE32-E72D297353CC}">
              <c16:uniqueId val="{00000004-565A-4D80-882E-B634CDD4A4F8}"/>
            </c:ext>
          </c:extLst>
        </c:ser>
        <c:dLbls>
          <c:showLegendKey val="0"/>
          <c:showVal val="0"/>
          <c:showCatName val="0"/>
          <c:showSerName val="0"/>
          <c:showPercent val="0"/>
          <c:showBubbleSize val="0"/>
        </c:dLbls>
        <c:smooth val="0"/>
        <c:axId val="1139194143"/>
        <c:axId val="1639529103"/>
      </c:lineChart>
      <c:catAx>
        <c:axId val="1139194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639529103"/>
        <c:crosses val="autoZero"/>
        <c:auto val="1"/>
        <c:lblAlgn val="ctr"/>
        <c:lblOffset val="100"/>
        <c:noMultiLvlLbl val="0"/>
      </c:catAx>
      <c:valAx>
        <c:axId val="1639529103"/>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139194143"/>
        <c:crosses val="autoZero"/>
        <c:crossBetween val="between"/>
        <c:majorUnit val="0.1"/>
      </c:valAx>
      <c:spPr>
        <a:noFill/>
        <a:ln>
          <a:noFill/>
        </a:ln>
        <a:effectLst/>
      </c:spPr>
    </c:plotArea>
    <c:legend>
      <c:legendPos val="b"/>
      <c:layout>
        <c:manualLayout>
          <c:xMode val="edge"/>
          <c:yMode val="edge"/>
          <c:x val="0.17248597672945307"/>
          <c:y val="0.73956923028693577"/>
          <c:w val="0.76535343561343461"/>
          <c:h val="0.26043076971306423"/>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5299320397219737E-2"/>
          <c:y val="5.200164130902514E-2"/>
          <c:w val="0.88376348789734616"/>
          <c:h val="0.71878988642199848"/>
        </c:manualLayout>
      </c:layout>
      <c:lineChart>
        <c:grouping val="standard"/>
        <c:varyColors val="0"/>
        <c:ser>
          <c:idx val="0"/>
          <c:order val="0"/>
          <c:tx>
            <c:strRef>
              <c:f>Лист1!$B$1</c:f>
              <c:strCache>
                <c:ptCount val="1"/>
                <c:pt idx="0">
                  <c:v>Усредненный профиль ударности по "Цыганам"</c:v>
                </c:pt>
              </c:strCache>
            </c:strRef>
          </c:tx>
          <c:spPr>
            <a:ln w="28575" cap="rnd">
              <a:solidFill>
                <a:srgbClr val="000000"/>
              </a:solidFill>
              <a:round/>
            </a:ln>
            <a:effectLst/>
          </c:spPr>
          <c:marker>
            <c:symbol val="none"/>
          </c:marker>
          <c:dPt>
            <c:idx val="0"/>
            <c:marker>
              <c:symbol val="none"/>
            </c:marker>
            <c:bubble3D val="0"/>
            <c:spPr>
              <a:ln w="28575" cap="rnd">
                <a:solidFill>
                  <a:srgbClr val="000000"/>
                </a:solidFill>
                <a:round/>
              </a:ln>
              <a:effectLst/>
            </c:spPr>
            <c:extLst>
              <c:ext xmlns:c16="http://schemas.microsoft.com/office/drawing/2014/chart" uri="{C3380CC4-5D6E-409C-BE32-E72D297353CC}">
                <c16:uniqueId val="{00000001-565A-4D80-882E-B634CDD4A4F8}"/>
              </c:ext>
            </c:extLst>
          </c:dPt>
          <c:cat>
            <c:strRef>
              <c:f>Лист1!$A$2:$A$5</c:f>
              <c:strCache>
                <c:ptCount val="4"/>
                <c:pt idx="0">
                  <c:v>I</c:v>
                </c:pt>
                <c:pt idx="1">
                  <c:v>II</c:v>
                </c:pt>
                <c:pt idx="2">
                  <c:v>III</c:v>
                </c:pt>
                <c:pt idx="3">
                  <c:v>IV</c:v>
                </c:pt>
              </c:strCache>
            </c:strRef>
          </c:cat>
          <c:val>
            <c:numRef>
              <c:f>Лист1!$B$2:$B$5</c:f>
              <c:numCache>
                <c:formatCode>General</c:formatCode>
                <c:ptCount val="4"/>
                <c:pt idx="0">
                  <c:v>0.88700000000000001</c:v>
                </c:pt>
                <c:pt idx="1">
                  <c:v>0.8</c:v>
                </c:pt>
                <c:pt idx="2">
                  <c:v>0.47499999999999998</c:v>
                </c:pt>
                <c:pt idx="3">
                  <c:v>1</c:v>
                </c:pt>
              </c:numCache>
            </c:numRef>
          </c:val>
          <c:smooth val="0"/>
          <c:extLst>
            <c:ext xmlns:c16="http://schemas.microsoft.com/office/drawing/2014/chart" uri="{C3380CC4-5D6E-409C-BE32-E72D297353CC}">
              <c16:uniqueId val="{00000002-565A-4D80-882E-B634CDD4A4F8}"/>
            </c:ext>
          </c:extLst>
        </c:ser>
        <c:ser>
          <c:idx val="1"/>
          <c:order val="1"/>
          <c:tx>
            <c:strRef>
              <c:f>Лист1!$C$1</c:f>
              <c:strCache>
                <c:ptCount val="1"/>
                <c:pt idx="0">
                  <c:v>Усредненный профиль ударности III периода</c:v>
                </c:pt>
              </c:strCache>
            </c:strRef>
          </c:tx>
          <c:spPr>
            <a:ln w="28575" cap="rnd">
              <a:solidFill>
                <a:schemeClr val="accent3"/>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0.9</c:v>
                </c:pt>
                <c:pt idx="1">
                  <c:v>0.81</c:v>
                </c:pt>
                <c:pt idx="2">
                  <c:v>0.61</c:v>
                </c:pt>
                <c:pt idx="3">
                  <c:v>1</c:v>
                </c:pt>
              </c:numCache>
            </c:numRef>
          </c:val>
          <c:smooth val="0"/>
          <c:extLst>
            <c:ext xmlns:c16="http://schemas.microsoft.com/office/drawing/2014/chart" uri="{C3380CC4-5D6E-409C-BE32-E72D297353CC}">
              <c16:uniqueId val="{00000003-565A-4D80-882E-B634CDD4A4F8}"/>
            </c:ext>
          </c:extLst>
        </c:ser>
        <c:ser>
          <c:idx val="2"/>
          <c:order val="2"/>
          <c:tx>
            <c:strRef>
              <c:f>Лист1!$D$1</c:f>
              <c:strCache>
                <c:ptCount val="1"/>
                <c:pt idx="0">
                  <c:v>Усредненный рамочный профиль по произведениям Кулешова</c:v>
                </c:pt>
              </c:strCache>
            </c:strRef>
          </c:tx>
          <c:spPr>
            <a:ln w="2857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0.86</c:v>
                </c:pt>
                <c:pt idx="1">
                  <c:v>0.73</c:v>
                </c:pt>
                <c:pt idx="2">
                  <c:v>0.56000000000000005</c:v>
                </c:pt>
                <c:pt idx="3">
                  <c:v>1</c:v>
                </c:pt>
              </c:numCache>
            </c:numRef>
          </c:val>
          <c:smooth val="0"/>
          <c:extLst>
            <c:ext xmlns:c16="http://schemas.microsoft.com/office/drawing/2014/chart" uri="{C3380CC4-5D6E-409C-BE32-E72D297353CC}">
              <c16:uniqueId val="{00000004-565A-4D80-882E-B634CDD4A4F8}"/>
            </c:ext>
          </c:extLst>
        </c:ser>
        <c:dLbls>
          <c:showLegendKey val="0"/>
          <c:showVal val="0"/>
          <c:showCatName val="0"/>
          <c:showSerName val="0"/>
          <c:showPercent val="0"/>
          <c:showBubbleSize val="0"/>
        </c:dLbls>
        <c:smooth val="0"/>
        <c:axId val="1139194143"/>
        <c:axId val="1639529103"/>
      </c:lineChart>
      <c:catAx>
        <c:axId val="1139194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639529103"/>
        <c:crosses val="autoZero"/>
        <c:auto val="1"/>
        <c:lblAlgn val="ctr"/>
        <c:lblOffset val="100"/>
        <c:noMultiLvlLbl val="0"/>
      </c:catAx>
      <c:valAx>
        <c:axId val="1639529103"/>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139194143"/>
        <c:crosses val="autoZero"/>
        <c:crossBetween val="between"/>
        <c:majorUnit val="0.1"/>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4">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1040265560255205E-2"/>
          <c:y val="7.6139155539379902E-2"/>
          <c:w val="0.85895509857853114"/>
          <c:h val="0.81153152232390635"/>
        </c:manualLayout>
      </c:layout>
      <c:barChart>
        <c:barDir val="col"/>
        <c:grouping val="clustered"/>
        <c:varyColors val="0"/>
        <c:ser>
          <c:idx val="0"/>
          <c:order val="0"/>
          <c:tx>
            <c:strRef>
              <c:f>Лист1!$B$1</c:f>
              <c:strCache>
                <c:ptCount val="1"/>
                <c:pt idx="0">
                  <c:v>Цыганы (Пушкин)</c:v>
                </c:pt>
              </c:strCache>
            </c:strRef>
          </c:tx>
          <c:spPr>
            <a:solidFill>
              <a:srgbClr val="0365C0">
                <a:lumMod val="60000"/>
                <a:lumOff val="40000"/>
              </a:srgbClr>
            </a:solidFill>
            <a:ln>
              <a:noFill/>
            </a:ln>
            <a:effectLst/>
          </c:spPr>
          <c:invertIfNegative val="0"/>
          <c:cat>
            <c:strRef>
              <c:f>Лист1!$A$2:$A$7</c:f>
              <c:strCache>
                <c:ptCount val="6"/>
                <c:pt idx="0">
                  <c:v>форма 1</c:v>
                </c:pt>
                <c:pt idx="1">
                  <c:v>форма 2 </c:v>
                </c:pt>
                <c:pt idx="2">
                  <c:v>форма 3 </c:v>
                </c:pt>
                <c:pt idx="3">
                  <c:v>форма 4 </c:v>
                </c:pt>
                <c:pt idx="4">
                  <c:v>форма 6</c:v>
                </c:pt>
                <c:pt idx="5">
                  <c:v>форма 7</c:v>
                </c:pt>
              </c:strCache>
            </c:strRef>
          </c:cat>
          <c:val>
            <c:numRef>
              <c:f>Лист1!$B$2:$B$7</c:f>
              <c:numCache>
                <c:formatCode>General</c:formatCode>
                <c:ptCount val="6"/>
                <c:pt idx="0">
                  <c:v>0.31900000000000001</c:v>
                </c:pt>
                <c:pt idx="1">
                  <c:v>5.6000000000000001E-2</c:v>
                </c:pt>
                <c:pt idx="2">
                  <c:v>0.10299999999999999</c:v>
                </c:pt>
                <c:pt idx="3">
                  <c:v>0.443</c:v>
                </c:pt>
                <c:pt idx="4">
                  <c:v>7.6999999999999999E-2</c:v>
                </c:pt>
                <c:pt idx="5">
                  <c:v>0</c:v>
                </c:pt>
              </c:numCache>
            </c:numRef>
          </c:val>
          <c:extLst xmlns:c15="http://schemas.microsoft.com/office/drawing/2012/chart">
            <c:ext xmlns:c16="http://schemas.microsoft.com/office/drawing/2014/chart" uri="{C3380CC4-5D6E-409C-BE32-E72D297353CC}">
              <c16:uniqueId val="{00000000-178F-4012-AE65-73A9314F66D7}"/>
            </c:ext>
          </c:extLst>
        </c:ser>
        <c:ser>
          <c:idx val="1"/>
          <c:order val="1"/>
          <c:tx>
            <c:strRef>
              <c:f>Лист1!$C$1</c:f>
              <c:strCache>
                <c:ptCount val="1"/>
                <c:pt idx="0">
                  <c:v>Кулешов (Цыганы)</c:v>
                </c:pt>
              </c:strCache>
            </c:strRef>
          </c:tx>
          <c:spPr>
            <a:solidFill>
              <a:srgbClr val="773F9B"/>
            </a:solidFill>
            <a:ln>
              <a:noFill/>
            </a:ln>
            <a:effectLst/>
          </c:spPr>
          <c:invertIfNegative val="0"/>
          <c:cat>
            <c:strRef>
              <c:f>Лист1!$A$2:$A$7</c:f>
              <c:strCache>
                <c:ptCount val="6"/>
                <c:pt idx="0">
                  <c:v>форма 1</c:v>
                </c:pt>
                <c:pt idx="1">
                  <c:v>форма 2 </c:v>
                </c:pt>
                <c:pt idx="2">
                  <c:v>форма 3 </c:v>
                </c:pt>
                <c:pt idx="3">
                  <c:v>форма 4 </c:v>
                </c:pt>
                <c:pt idx="4">
                  <c:v>форма 6</c:v>
                </c:pt>
                <c:pt idx="5">
                  <c:v>форма 7</c:v>
                </c:pt>
              </c:strCache>
            </c:strRef>
          </c:cat>
          <c:val>
            <c:numRef>
              <c:f>Лист1!$C$2:$C$7</c:f>
              <c:numCache>
                <c:formatCode>General</c:formatCode>
                <c:ptCount val="6"/>
                <c:pt idx="0">
                  <c:v>0.249</c:v>
                </c:pt>
                <c:pt idx="1">
                  <c:v>0.05</c:v>
                </c:pt>
                <c:pt idx="2">
                  <c:v>0.17599999999999999</c:v>
                </c:pt>
                <c:pt idx="3">
                  <c:v>0.439</c:v>
                </c:pt>
                <c:pt idx="4">
                  <c:v>6.0999999999999999E-2</c:v>
                </c:pt>
                <c:pt idx="5">
                  <c:v>2.3E-2</c:v>
                </c:pt>
              </c:numCache>
            </c:numRef>
          </c:val>
          <c:extLst xmlns:c15="http://schemas.microsoft.com/office/drawing/2012/chart">
            <c:ext xmlns:c16="http://schemas.microsoft.com/office/drawing/2014/chart" uri="{C3380CC4-5D6E-409C-BE32-E72D297353CC}">
              <c16:uniqueId val="{00000001-178F-4012-AE65-73A9314F66D7}"/>
            </c:ext>
          </c:extLst>
        </c:ser>
        <c:ser>
          <c:idx val="2"/>
          <c:order val="2"/>
          <c:tx>
            <c:strRef>
              <c:f>Лист1!$D$1</c:f>
              <c:strCache>
                <c:ptCount val="1"/>
                <c:pt idx="0">
                  <c:v>Кулешов (Онегин)</c:v>
                </c:pt>
              </c:strCache>
            </c:strRef>
          </c:tx>
          <c:spPr>
            <a:solidFill>
              <a:srgbClr val="DE6A10"/>
            </a:solidFill>
            <a:ln w="28575" cap="rnd">
              <a:noFill/>
              <a:round/>
            </a:ln>
            <a:effectLst/>
          </c:spPr>
          <c:invertIfNegative val="0"/>
          <c:cat>
            <c:strRef>
              <c:f>Лист1!$A$2:$A$7</c:f>
              <c:strCache>
                <c:ptCount val="6"/>
                <c:pt idx="0">
                  <c:v>форма 1</c:v>
                </c:pt>
                <c:pt idx="1">
                  <c:v>форма 2 </c:v>
                </c:pt>
                <c:pt idx="2">
                  <c:v>форма 3 </c:v>
                </c:pt>
                <c:pt idx="3">
                  <c:v>форма 4 </c:v>
                </c:pt>
                <c:pt idx="4">
                  <c:v>форма 6</c:v>
                </c:pt>
                <c:pt idx="5">
                  <c:v>форма 7</c:v>
                </c:pt>
              </c:strCache>
            </c:strRef>
          </c:cat>
          <c:val>
            <c:numRef>
              <c:f>Лист1!$D$2:$D$7</c:f>
              <c:numCache>
                <c:formatCode>General</c:formatCode>
                <c:ptCount val="6"/>
                <c:pt idx="0">
                  <c:v>0.223</c:v>
                </c:pt>
                <c:pt idx="1">
                  <c:v>7.0999999999999994E-2</c:v>
                </c:pt>
                <c:pt idx="2">
                  <c:v>0.14699999999999999</c:v>
                </c:pt>
                <c:pt idx="3">
                  <c:v>0.42199999999999999</c:v>
                </c:pt>
                <c:pt idx="4">
                  <c:v>0.107</c:v>
                </c:pt>
                <c:pt idx="5">
                  <c:v>2.4E-2</c:v>
                </c:pt>
              </c:numCache>
            </c:numRef>
          </c:val>
          <c:extLst xmlns:c15="http://schemas.microsoft.com/office/drawing/2012/chart">
            <c:ext xmlns:c16="http://schemas.microsoft.com/office/drawing/2014/chart" uri="{C3380CC4-5D6E-409C-BE32-E72D297353CC}">
              <c16:uniqueId val="{00000002-178F-4012-AE65-73A9314F66D7}"/>
            </c:ext>
          </c:extLst>
        </c:ser>
        <c:ser>
          <c:idx val="3"/>
          <c:order val="3"/>
          <c:tx>
            <c:strRef>
              <c:f>Лист1!$E$1</c:f>
              <c:strCache>
                <c:ptCount val="1"/>
                <c:pt idx="0">
                  <c:v>Дударь (Онегин)</c:v>
                </c:pt>
              </c:strCache>
            </c:strRef>
          </c:tx>
          <c:spPr>
            <a:solidFill>
              <a:srgbClr val="FFFFFF">
                <a:lumMod val="75000"/>
              </a:srgbClr>
            </a:solidFill>
            <a:ln w="28575" cap="rnd">
              <a:noFill/>
              <a:round/>
            </a:ln>
            <a:effectLst/>
          </c:spPr>
          <c:invertIfNegative val="0"/>
          <c:cat>
            <c:strRef>
              <c:f>Лист1!$A$2:$A$7</c:f>
              <c:strCache>
                <c:ptCount val="6"/>
                <c:pt idx="0">
                  <c:v>форма 1</c:v>
                </c:pt>
                <c:pt idx="1">
                  <c:v>форма 2 </c:v>
                </c:pt>
                <c:pt idx="2">
                  <c:v>форма 3 </c:v>
                </c:pt>
                <c:pt idx="3">
                  <c:v>форма 4 </c:v>
                </c:pt>
                <c:pt idx="4">
                  <c:v>форма 6</c:v>
                </c:pt>
                <c:pt idx="5">
                  <c:v>форма 7</c:v>
                </c:pt>
              </c:strCache>
            </c:strRef>
          </c:cat>
          <c:val>
            <c:numRef>
              <c:f>Лист1!$E$2:$E$7</c:f>
              <c:numCache>
                <c:formatCode>General</c:formatCode>
                <c:ptCount val="6"/>
                <c:pt idx="0">
                  <c:v>0.20799999999999999</c:v>
                </c:pt>
                <c:pt idx="1">
                  <c:v>7.6999999999999999E-2</c:v>
                </c:pt>
                <c:pt idx="2">
                  <c:v>0.16400000000000001</c:v>
                </c:pt>
                <c:pt idx="3">
                  <c:v>0.44500000000000001</c:v>
                </c:pt>
                <c:pt idx="4">
                  <c:v>8.8999999999999996E-2</c:v>
                </c:pt>
                <c:pt idx="5">
                  <c:v>1.7000000000000001E-2</c:v>
                </c:pt>
              </c:numCache>
            </c:numRef>
          </c:val>
          <c:extLst>
            <c:ext xmlns:c16="http://schemas.microsoft.com/office/drawing/2014/chart" uri="{C3380CC4-5D6E-409C-BE32-E72D297353CC}">
              <c16:uniqueId val="{00000000-63E9-460E-9138-A600EC9FD67B}"/>
            </c:ext>
          </c:extLst>
        </c:ser>
        <c:ser>
          <c:idx val="4"/>
          <c:order val="4"/>
          <c:tx>
            <c:strRef>
              <c:f>Лист1!$F$1</c:f>
              <c:strCache>
                <c:ptCount val="1"/>
                <c:pt idx="0">
                  <c:v>Евгений Онегин (Пушкин)  </c:v>
                </c:pt>
              </c:strCache>
            </c:strRef>
          </c:tx>
          <c:spPr>
            <a:solidFill>
              <a:srgbClr val="00882B">
                <a:lumMod val="40000"/>
                <a:lumOff val="60000"/>
              </a:srgbClr>
            </a:solidFill>
            <a:ln>
              <a:noFill/>
            </a:ln>
            <a:effectLst/>
          </c:spPr>
          <c:invertIfNegative val="0"/>
          <c:cat>
            <c:strRef>
              <c:f>Лист1!$A$2:$A$7</c:f>
              <c:strCache>
                <c:ptCount val="6"/>
                <c:pt idx="0">
                  <c:v>форма 1</c:v>
                </c:pt>
                <c:pt idx="1">
                  <c:v>форма 2 </c:v>
                </c:pt>
                <c:pt idx="2">
                  <c:v>форма 3 </c:v>
                </c:pt>
                <c:pt idx="3">
                  <c:v>форма 4 </c:v>
                </c:pt>
                <c:pt idx="4">
                  <c:v>форма 6</c:v>
                </c:pt>
                <c:pt idx="5">
                  <c:v>форма 7</c:v>
                </c:pt>
              </c:strCache>
            </c:strRef>
          </c:cat>
          <c:val>
            <c:numRef>
              <c:f>Лист1!$F$2:$F$7</c:f>
              <c:numCache>
                <c:formatCode>General</c:formatCode>
                <c:ptCount val="6"/>
                <c:pt idx="0">
                  <c:v>0.26</c:v>
                </c:pt>
                <c:pt idx="1">
                  <c:v>6.5000000000000002E-2</c:v>
                </c:pt>
                <c:pt idx="2">
                  <c:v>0.1</c:v>
                </c:pt>
                <c:pt idx="3">
                  <c:v>0.46899999999999997</c:v>
                </c:pt>
                <c:pt idx="4">
                  <c:v>9.5000000000000001E-2</c:v>
                </c:pt>
                <c:pt idx="5">
                  <c:v>8.0000000000000002E-3</c:v>
                </c:pt>
              </c:numCache>
            </c:numRef>
          </c:val>
          <c:extLst>
            <c:ext xmlns:c16="http://schemas.microsoft.com/office/drawing/2014/chart" uri="{C3380CC4-5D6E-409C-BE32-E72D297353CC}">
              <c16:uniqueId val="{00000001-EE33-4543-99A9-B6D861CE274A}"/>
            </c:ext>
          </c:extLst>
        </c:ser>
        <c:dLbls>
          <c:showLegendKey val="0"/>
          <c:showVal val="0"/>
          <c:showCatName val="0"/>
          <c:showSerName val="0"/>
          <c:showPercent val="0"/>
          <c:showBubbleSize val="0"/>
        </c:dLbls>
        <c:gapWidth val="150"/>
        <c:axId val="1847778464"/>
        <c:axId val="1847781792"/>
      </c:barChart>
      <c:catAx>
        <c:axId val="1847778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847781792"/>
        <c:crosses val="autoZero"/>
        <c:auto val="1"/>
        <c:lblAlgn val="ctr"/>
        <c:lblOffset val="100"/>
        <c:noMultiLvlLbl val="0"/>
      </c:catAx>
      <c:valAx>
        <c:axId val="18477817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847778464"/>
        <c:crosses val="autoZero"/>
        <c:crossBetween val="between"/>
      </c:valAx>
      <c:spPr>
        <a:noFill/>
        <a:ln>
          <a:noFill/>
        </a:ln>
        <a:effectLst/>
      </c:spPr>
    </c:plotArea>
    <c:legend>
      <c:legendPos val="b"/>
      <c:layout>
        <c:manualLayout>
          <c:xMode val="edge"/>
          <c:yMode val="edge"/>
          <c:x val="0.81985648957591339"/>
          <c:y val="7.2387576681754953E-2"/>
          <c:w val="0.16000324217791539"/>
          <c:h val="0.5286217464213415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ru-RU"/>
    </a:p>
  </c:txPr>
  <c:externalData r:id="rId4">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5299320397219737E-2"/>
          <c:y val="5.200164130902514E-2"/>
          <c:w val="0.88376348789734616"/>
          <c:h val="0.6447602708284802"/>
        </c:manualLayout>
      </c:layout>
      <c:lineChart>
        <c:grouping val="standard"/>
        <c:varyColors val="0"/>
        <c:ser>
          <c:idx val="0"/>
          <c:order val="0"/>
          <c:tx>
            <c:strRef>
              <c:f>Лист1!$B$1</c:f>
              <c:strCache>
                <c:ptCount val="1"/>
                <c:pt idx="0">
                  <c:v>Профиль ударности «Бородино» Лермонтова</c:v>
                </c:pt>
              </c:strCache>
            </c:strRef>
          </c:tx>
          <c:spPr>
            <a:ln w="28575" cap="rnd">
              <a:solidFill>
                <a:schemeClr val="accent3"/>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0.871</c:v>
                </c:pt>
                <c:pt idx="1">
                  <c:v>0.85699999999999998</c:v>
                </c:pt>
                <c:pt idx="2">
                  <c:v>0.58499999999999996</c:v>
                </c:pt>
                <c:pt idx="3">
                  <c:v>1</c:v>
                </c:pt>
              </c:numCache>
            </c:numRef>
          </c:val>
          <c:smooth val="0"/>
          <c:extLst>
            <c:ext xmlns:c16="http://schemas.microsoft.com/office/drawing/2014/chart" uri="{C3380CC4-5D6E-409C-BE32-E72D297353CC}">
              <c16:uniqueId val="{00000002-565A-4D80-882E-B634CDD4A4F8}"/>
            </c:ext>
          </c:extLst>
        </c:ser>
        <c:ser>
          <c:idx val="1"/>
          <c:order val="1"/>
          <c:tx>
            <c:strRef>
              <c:f>Лист1!$C$1</c:f>
              <c:strCache>
                <c:ptCount val="1"/>
                <c:pt idx="0">
                  <c:v>Профиль ударности «Барадзіно» (Кулешов)
</c:v>
                </c:pt>
              </c:strCache>
            </c:strRef>
          </c:tx>
          <c:spPr>
            <a:ln w="28575" cap="rnd">
              <a:solidFill>
                <a:srgbClr val="00882B">
                  <a:lumMod val="40000"/>
                  <a:lumOff val="60000"/>
                </a:srgbClr>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0.84199999999999997</c:v>
                </c:pt>
                <c:pt idx="1">
                  <c:v>0.84199999999999997</c:v>
                </c:pt>
                <c:pt idx="2">
                  <c:v>0.6</c:v>
                </c:pt>
                <c:pt idx="3">
                  <c:v>1</c:v>
                </c:pt>
              </c:numCache>
            </c:numRef>
          </c:val>
          <c:smooth val="0"/>
          <c:extLst>
            <c:ext xmlns:c16="http://schemas.microsoft.com/office/drawing/2014/chart" uri="{C3380CC4-5D6E-409C-BE32-E72D297353CC}">
              <c16:uniqueId val="{00000003-565A-4D80-882E-B634CDD4A4F8}"/>
            </c:ext>
          </c:extLst>
        </c:ser>
        <c:ser>
          <c:idx val="2"/>
          <c:order val="2"/>
          <c:tx>
            <c:strRef>
              <c:f>Лист1!$D$1</c:f>
              <c:strCache>
                <c:ptCount val="1"/>
                <c:pt idx="0">
                  <c:v>Усредненный профиль ударности по "Яўгенію Анегіну"</c:v>
                </c:pt>
              </c:strCache>
            </c:strRef>
          </c:tx>
          <c:spPr>
            <a:ln w="28575" cap="rnd">
              <a:solidFill>
                <a:srgbClr val="0365C0"/>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0.81899999999999995</c:v>
                </c:pt>
                <c:pt idx="1">
                  <c:v>0.82399999999999995</c:v>
                </c:pt>
                <c:pt idx="2">
                  <c:v>0.443</c:v>
                </c:pt>
                <c:pt idx="3">
                  <c:v>1</c:v>
                </c:pt>
              </c:numCache>
            </c:numRef>
          </c:val>
          <c:smooth val="0"/>
          <c:extLst>
            <c:ext xmlns:c16="http://schemas.microsoft.com/office/drawing/2014/chart" uri="{C3380CC4-5D6E-409C-BE32-E72D297353CC}">
              <c16:uniqueId val="{00000004-565A-4D80-882E-B634CDD4A4F8}"/>
            </c:ext>
          </c:extLst>
        </c:ser>
        <c:dLbls>
          <c:showLegendKey val="0"/>
          <c:showVal val="0"/>
          <c:showCatName val="0"/>
          <c:showSerName val="0"/>
          <c:showPercent val="0"/>
          <c:showBubbleSize val="0"/>
        </c:dLbls>
        <c:smooth val="0"/>
        <c:axId val="1139194143"/>
        <c:axId val="1639529103"/>
      </c:lineChart>
      <c:catAx>
        <c:axId val="1139194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639529103"/>
        <c:crosses val="autoZero"/>
        <c:auto val="1"/>
        <c:lblAlgn val="ctr"/>
        <c:lblOffset val="100"/>
        <c:noMultiLvlLbl val="0"/>
      </c:catAx>
      <c:valAx>
        <c:axId val="1639529103"/>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139194143"/>
        <c:crosses val="autoZero"/>
        <c:crossBetween val="between"/>
        <c:majorUnit val="0.1"/>
      </c:valAx>
      <c:spPr>
        <a:noFill/>
        <a:ln>
          <a:noFill/>
        </a:ln>
        <a:effectLst/>
      </c:spPr>
    </c:plotArea>
    <c:legend>
      <c:legendPos val="b"/>
      <c:layout>
        <c:manualLayout>
          <c:xMode val="edge"/>
          <c:yMode val="edge"/>
          <c:x val="0.19320587978390058"/>
          <c:y val="0.74328940062866877"/>
          <c:w val="0.7171876302053265"/>
          <c:h val="0.24084711031557726"/>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4">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5299320397219737E-2"/>
          <c:y val="5.200164130902514E-2"/>
          <c:w val="0.88376348789734616"/>
          <c:h val="0.57985325236085083"/>
        </c:manualLayout>
      </c:layout>
      <c:lineChart>
        <c:grouping val="standard"/>
        <c:varyColors val="0"/>
        <c:ser>
          <c:idx val="0"/>
          <c:order val="0"/>
          <c:tx>
            <c:strRef>
              <c:f>Лист1!$B$1</c:f>
              <c:strCache>
                <c:ptCount val="1"/>
                <c:pt idx="0">
                  <c:v>Профиль ударности «Мцыри» (Лермонтов)</c:v>
                </c:pt>
              </c:strCache>
            </c:strRef>
          </c:tx>
          <c:spPr>
            <a:ln w="28575" cap="rnd">
              <a:solidFill>
                <a:schemeClr val="accent3"/>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0.85599999999999998</c:v>
                </c:pt>
                <c:pt idx="1">
                  <c:v>0.92700000000000005</c:v>
                </c:pt>
                <c:pt idx="2">
                  <c:v>0.44700000000000001</c:v>
                </c:pt>
                <c:pt idx="3">
                  <c:v>1</c:v>
                </c:pt>
              </c:numCache>
            </c:numRef>
          </c:val>
          <c:smooth val="0"/>
          <c:extLst>
            <c:ext xmlns:c16="http://schemas.microsoft.com/office/drawing/2014/chart" uri="{C3380CC4-5D6E-409C-BE32-E72D297353CC}">
              <c16:uniqueId val="{00000002-565A-4D80-882E-B634CDD4A4F8}"/>
            </c:ext>
          </c:extLst>
        </c:ser>
        <c:ser>
          <c:idx val="1"/>
          <c:order val="1"/>
          <c:tx>
            <c:strRef>
              <c:f>Лист1!$C$1</c:f>
              <c:strCache>
                <c:ptCount val="1"/>
                <c:pt idx="0">
                  <c:v>Профиль ударности «Мцыры» (Кравцов)
</c:v>
                </c:pt>
              </c:strCache>
            </c:strRef>
          </c:tx>
          <c:spPr>
            <a:ln w="2857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0.88600000000000001</c:v>
                </c:pt>
                <c:pt idx="1">
                  <c:v>0.95099999999999996</c:v>
                </c:pt>
                <c:pt idx="2">
                  <c:v>0.45700000000000002</c:v>
                </c:pt>
                <c:pt idx="3">
                  <c:v>1</c:v>
                </c:pt>
              </c:numCache>
            </c:numRef>
          </c:val>
          <c:smooth val="0"/>
          <c:extLst>
            <c:ext xmlns:c16="http://schemas.microsoft.com/office/drawing/2014/chart" uri="{C3380CC4-5D6E-409C-BE32-E72D297353CC}">
              <c16:uniqueId val="{00000003-565A-4D80-882E-B634CDD4A4F8}"/>
            </c:ext>
          </c:extLst>
        </c:ser>
        <c:ser>
          <c:idx val="2"/>
          <c:order val="2"/>
          <c:tx>
            <c:strRef>
              <c:f>Лист1!$D$1</c:f>
              <c:strCache>
                <c:ptCount val="1"/>
                <c:pt idx="0">
                  <c:v>Профиль ударности «Мцыры» (Кулешов)</c:v>
                </c:pt>
              </c:strCache>
            </c:strRef>
          </c:tx>
          <c:spPr>
            <a:ln w="28575" cap="rnd">
              <a:solidFill>
                <a:srgbClr val="00882B">
                  <a:lumMod val="40000"/>
                  <a:lumOff val="60000"/>
                </a:srgbClr>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0.86299999999999999</c:v>
                </c:pt>
                <c:pt idx="1">
                  <c:v>0.82899999999999996</c:v>
                </c:pt>
                <c:pt idx="2">
                  <c:v>0.57599999999999996</c:v>
                </c:pt>
                <c:pt idx="3">
                  <c:v>1</c:v>
                </c:pt>
              </c:numCache>
            </c:numRef>
          </c:val>
          <c:smooth val="0"/>
          <c:extLst>
            <c:ext xmlns:c16="http://schemas.microsoft.com/office/drawing/2014/chart" uri="{C3380CC4-5D6E-409C-BE32-E72D297353CC}">
              <c16:uniqueId val="{00000004-565A-4D80-882E-B634CDD4A4F8}"/>
            </c:ext>
          </c:extLst>
        </c:ser>
        <c:ser>
          <c:idx val="3"/>
          <c:order val="3"/>
          <c:tx>
            <c:strRef>
              <c:f>Лист1!$E$1</c:f>
              <c:strCache>
                <c:ptCount val="1"/>
                <c:pt idx="0">
                  <c:v>Усредненный профиль ударности по "Яўгенію Анегіну"</c:v>
                </c:pt>
              </c:strCache>
            </c:strRef>
          </c:tx>
          <c:spPr>
            <a:ln w="28575" cap="rnd">
              <a:solidFill>
                <a:srgbClr val="0365C0"/>
              </a:solidFill>
              <a:round/>
            </a:ln>
            <a:effectLst/>
          </c:spPr>
          <c:marker>
            <c:symbol val="none"/>
          </c:marker>
          <c:cat>
            <c:strRef>
              <c:f>Лист1!$A$2:$A$5</c:f>
              <c:strCache>
                <c:ptCount val="4"/>
                <c:pt idx="0">
                  <c:v>I</c:v>
                </c:pt>
                <c:pt idx="1">
                  <c:v>II</c:v>
                </c:pt>
                <c:pt idx="2">
                  <c:v>III</c:v>
                </c:pt>
                <c:pt idx="3">
                  <c:v>IV</c:v>
                </c:pt>
              </c:strCache>
            </c:strRef>
          </c:cat>
          <c:val>
            <c:numRef>
              <c:f>Лист1!$E$2:$E$5</c:f>
              <c:numCache>
                <c:formatCode>General</c:formatCode>
                <c:ptCount val="4"/>
                <c:pt idx="0">
                  <c:v>0.81899999999999995</c:v>
                </c:pt>
                <c:pt idx="1">
                  <c:v>0.82399999999999995</c:v>
                </c:pt>
                <c:pt idx="2">
                  <c:v>0.443</c:v>
                </c:pt>
                <c:pt idx="3">
                  <c:v>1</c:v>
                </c:pt>
              </c:numCache>
            </c:numRef>
          </c:val>
          <c:smooth val="0"/>
          <c:extLst>
            <c:ext xmlns:c16="http://schemas.microsoft.com/office/drawing/2014/chart" uri="{C3380CC4-5D6E-409C-BE32-E72D297353CC}">
              <c16:uniqueId val="{00000000-89C3-4001-BA45-D46C97876107}"/>
            </c:ext>
          </c:extLst>
        </c:ser>
        <c:dLbls>
          <c:showLegendKey val="0"/>
          <c:showVal val="0"/>
          <c:showCatName val="0"/>
          <c:showSerName val="0"/>
          <c:showPercent val="0"/>
          <c:showBubbleSize val="0"/>
        </c:dLbls>
        <c:smooth val="0"/>
        <c:axId val="1139194143"/>
        <c:axId val="1639529103"/>
      </c:lineChart>
      <c:catAx>
        <c:axId val="1139194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639529103"/>
        <c:crosses val="autoZero"/>
        <c:auto val="1"/>
        <c:lblAlgn val="ctr"/>
        <c:lblOffset val="100"/>
        <c:noMultiLvlLbl val="0"/>
      </c:catAx>
      <c:valAx>
        <c:axId val="1639529103"/>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139194143"/>
        <c:crosses val="autoZero"/>
        <c:crossBetween val="between"/>
        <c:majorUnit val="0.1"/>
      </c:valAx>
      <c:spPr>
        <a:noFill/>
        <a:ln>
          <a:noFill/>
        </a:ln>
        <a:effectLst/>
      </c:spPr>
    </c:plotArea>
    <c:legend>
      <c:legendPos val="b"/>
      <c:layout>
        <c:manualLayout>
          <c:xMode val="edge"/>
          <c:yMode val="edge"/>
          <c:x val="0.19161204108740459"/>
          <c:y val="0.67838253913961277"/>
          <c:w val="0.72037530759831836"/>
          <c:h val="0.32161746086038723"/>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4">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5299320397219737E-2"/>
          <c:y val="4.2825943673384312E-2"/>
          <c:w val="0.88376348789734616"/>
          <c:h val="0.6447602708284802"/>
        </c:manualLayout>
      </c:layout>
      <c:lineChart>
        <c:grouping val="standard"/>
        <c:varyColors val="0"/>
        <c:ser>
          <c:idx val="0"/>
          <c:order val="0"/>
          <c:tx>
            <c:strRef>
              <c:f>Лист1!$B$1</c:f>
              <c:strCache>
                <c:ptCount val="1"/>
                <c:pt idx="0">
                  <c:v>Профиль ударности «Демон» (Лермонтов)</c:v>
                </c:pt>
              </c:strCache>
            </c:strRef>
          </c:tx>
          <c:spPr>
            <a:ln w="28575" cap="rnd">
              <a:solidFill>
                <a:srgbClr val="DCDEE0">
                  <a:lumMod val="75000"/>
                </a:srgbClr>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0.85699999999999998</c:v>
                </c:pt>
                <c:pt idx="1">
                  <c:v>0.92300000000000004</c:v>
                </c:pt>
                <c:pt idx="2">
                  <c:v>0.35099999999999998</c:v>
                </c:pt>
                <c:pt idx="3">
                  <c:v>1</c:v>
                </c:pt>
              </c:numCache>
            </c:numRef>
          </c:val>
          <c:smooth val="0"/>
          <c:extLst>
            <c:ext xmlns:c16="http://schemas.microsoft.com/office/drawing/2014/chart" uri="{C3380CC4-5D6E-409C-BE32-E72D297353CC}">
              <c16:uniqueId val="{00000002-565A-4D80-882E-B634CDD4A4F8}"/>
            </c:ext>
          </c:extLst>
        </c:ser>
        <c:ser>
          <c:idx val="1"/>
          <c:order val="1"/>
          <c:tx>
            <c:strRef>
              <c:f>Лист1!$C$1</c:f>
              <c:strCache>
                <c:ptCount val="1"/>
                <c:pt idx="0">
                  <c:v>Профиль ударности «Дэман» (Кравцов)
</c:v>
                </c:pt>
              </c:strCache>
            </c:strRef>
          </c:tx>
          <c:spPr>
            <a:ln w="2857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0.82199999999999995</c:v>
                </c:pt>
                <c:pt idx="1">
                  <c:v>0.96199999999999997</c:v>
                </c:pt>
                <c:pt idx="2">
                  <c:v>0.36</c:v>
                </c:pt>
                <c:pt idx="3">
                  <c:v>1</c:v>
                </c:pt>
              </c:numCache>
            </c:numRef>
          </c:val>
          <c:smooth val="0"/>
          <c:extLst>
            <c:ext xmlns:c16="http://schemas.microsoft.com/office/drawing/2014/chart" uri="{C3380CC4-5D6E-409C-BE32-E72D297353CC}">
              <c16:uniqueId val="{00000003-565A-4D80-882E-B634CDD4A4F8}"/>
            </c:ext>
          </c:extLst>
        </c:ser>
        <c:ser>
          <c:idx val="2"/>
          <c:order val="2"/>
          <c:tx>
            <c:strRef>
              <c:f>Лист1!$D$1</c:f>
              <c:strCache>
                <c:ptCount val="1"/>
                <c:pt idx="0">
                  <c:v>Профиль ударности «Дэман» (Колас)</c:v>
                </c:pt>
              </c:strCache>
            </c:strRef>
          </c:tx>
          <c:spPr>
            <a:ln w="28575" cap="rnd">
              <a:solidFill>
                <a:srgbClr val="773F9B">
                  <a:lumMod val="75000"/>
                </a:srgbClr>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0.80200000000000005</c:v>
                </c:pt>
                <c:pt idx="1">
                  <c:v>0.92800000000000005</c:v>
                </c:pt>
                <c:pt idx="2">
                  <c:v>0.40100000000000002</c:v>
                </c:pt>
                <c:pt idx="3">
                  <c:v>1</c:v>
                </c:pt>
              </c:numCache>
            </c:numRef>
          </c:val>
          <c:smooth val="0"/>
          <c:extLst>
            <c:ext xmlns:c16="http://schemas.microsoft.com/office/drawing/2014/chart" uri="{C3380CC4-5D6E-409C-BE32-E72D297353CC}">
              <c16:uniqueId val="{00000004-565A-4D80-882E-B634CDD4A4F8}"/>
            </c:ext>
          </c:extLst>
        </c:ser>
        <c:ser>
          <c:idx val="3"/>
          <c:order val="3"/>
          <c:tx>
            <c:strRef>
              <c:f>Лист1!$E$1</c:f>
              <c:strCache>
                <c:ptCount val="1"/>
                <c:pt idx="0">
                  <c:v>Профиль ударности «Дэман» (Кулешов)</c:v>
                </c:pt>
              </c:strCache>
            </c:strRef>
          </c:tx>
          <c:spPr>
            <a:ln w="28575" cap="rnd">
              <a:solidFill>
                <a:srgbClr val="00882B">
                  <a:lumMod val="60000"/>
                  <a:lumOff val="40000"/>
                </a:srgbClr>
              </a:solidFill>
              <a:round/>
            </a:ln>
            <a:effectLst/>
          </c:spPr>
          <c:marker>
            <c:symbol val="none"/>
          </c:marker>
          <c:cat>
            <c:strRef>
              <c:f>Лист1!$A$2:$A$5</c:f>
              <c:strCache>
                <c:ptCount val="4"/>
                <c:pt idx="0">
                  <c:v>I</c:v>
                </c:pt>
                <c:pt idx="1">
                  <c:v>II</c:v>
                </c:pt>
                <c:pt idx="2">
                  <c:v>III</c:v>
                </c:pt>
                <c:pt idx="3">
                  <c:v>IV</c:v>
                </c:pt>
              </c:strCache>
            </c:strRef>
          </c:cat>
          <c:val>
            <c:numRef>
              <c:f>Лист1!$E$2:$E$5</c:f>
              <c:numCache>
                <c:formatCode>General</c:formatCode>
                <c:ptCount val="4"/>
                <c:pt idx="0">
                  <c:v>0.85</c:v>
                </c:pt>
                <c:pt idx="1">
                  <c:v>0.86</c:v>
                </c:pt>
                <c:pt idx="2">
                  <c:v>0.432</c:v>
                </c:pt>
                <c:pt idx="3">
                  <c:v>1</c:v>
                </c:pt>
              </c:numCache>
            </c:numRef>
          </c:val>
          <c:smooth val="0"/>
          <c:extLst>
            <c:ext xmlns:c16="http://schemas.microsoft.com/office/drawing/2014/chart" uri="{C3380CC4-5D6E-409C-BE32-E72D297353CC}">
              <c16:uniqueId val="{00000000-89C3-4001-BA45-D46C97876107}"/>
            </c:ext>
          </c:extLst>
        </c:ser>
        <c:ser>
          <c:idx val="4"/>
          <c:order val="4"/>
          <c:tx>
            <c:strRef>
              <c:f>Лист1!$F$1</c:f>
              <c:strCache>
                <c:ptCount val="1"/>
                <c:pt idx="0">
                  <c:v>Усредненный профиль ударности по "Яўгенію Анегіну"</c:v>
                </c:pt>
              </c:strCache>
            </c:strRef>
          </c:tx>
          <c:spPr>
            <a:ln w="28575" cap="rnd">
              <a:solidFill>
                <a:srgbClr val="0365C0"/>
              </a:solidFill>
              <a:round/>
            </a:ln>
            <a:effectLst/>
          </c:spPr>
          <c:marker>
            <c:symbol val="none"/>
          </c:marker>
          <c:cat>
            <c:strRef>
              <c:f>Лист1!$A$2:$A$5</c:f>
              <c:strCache>
                <c:ptCount val="4"/>
                <c:pt idx="0">
                  <c:v>I</c:v>
                </c:pt>
                <c:pt idx="1">
                  <c:v>II</c:v>
                </c:pt>
                <c:pt idx="2">
                  <c:v>III</c:v>
                </c:pt>
                <c:pt idx="3">
                  <c:v>IV</c:v>
                </c:pt>
              </c:strCache>
            </c:strRef>
          </c:cat>
          <c:val>
            <c:numRef>
              <c:f>Лист1!$F$2:$F$5</c:f>
              <c:numCache>
                <c:formatCode>General</c:formatCode>
                <c:ptCount val="4"/>
                <c:pt idx="0">
                  <c:v>0.81899999999999995</c:v>
                </c:pt>
                <c:pt idx="1">
                  <c:v>0.82399999999999995</c:v>
                </c:pt>
                <c:pt idx="2">
                  <c:v>0.443</c:v>
                </c:pt>
                <c:pt idx="3">
                  <c:v>1</c:v>
                </c:pt>
              </c:numCache>
            </c:numRef>
          </c:val>
          <c:smooth val="0"/>
          <c:extLst>
            <c:ext xmlns:c16="http://schemas.microsoft.com/office/drawing/2014/chart" uri="{C3380CC4-5D6E-409C-BE32-E72D297353CC}">
              <c16:uniqueId val="{00000000-B85B-4204-B200-D612183CE296}"/>
            </c:ext>
          </c:extLst>
        </c:ser>
        <c:dLbls>
          <c:showLegendKey val="0"/>
          <c:showVal val="0"/>
          <c:showCatName val="0"/>
          <c:showSerName val="0"/>
          <c:showPercent val="0"/>
          <c:showBubbleSize val="0"/>
        </c:dLbls>
        <c:smooth val="0"/>
        <c:axId val="1139194143"/>
        <c:axId val="1639529103"/>
      </c:lineChart>
      <c:catAx>
        <c:axId val="1139194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639529103"/>
        <c:crosses val="autoZero"/>
        <c:auto val="1"/>
        <c:lblAlgn val="ctr"/>
        <c:lblOffset val="100"/>
        <c:noMultiLvlLbl val="0"/>
      </c:catAx>
      <c:valAx>
        <c:axId val="1639529103"/>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139194143"/>
        <c:crosses val="autoZero"/>
        <c:crossBetween val="between"/>
        <c:majorUnit val="0.1"/>
      </c:valAx>
      <c:spPr>
        <a:noFill/>
        <a:ln>
          <a:noFill/>
        </a:ln>
        <a:effectLst/>
      </c:spPr>
    </c:plotArea>
    <c:legend>
      <c:legendPos val="b"/>
      <c:layout>
        <c:manualLayout>
          <c:xMode val="edge"/>
          <c:yMode val="edge"/>
          <c:x val="0.21233194414185214"/>
          <c:y val="0.66039475378697143"/>
          <c:w val="0.69965540454387098"/>
          <c:h val="0.33960524621302868"/>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4">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1040265560255205E-2"/>
          <c:y val="7.6139155539379902E-2"/>
          <c:w val="0.85895509857853114"/>
          <c:h val="0.81153152232390635"/>
        </c:manualLayout>
      </c:layout>
      <c:barChart>
        <c:barDir val="col"/>
        <c:grouping val="clustered"/>
        <c:varyColors val="0"/>
        <c:ser>
          <c:idx val="0"/>
          <c:order val="0"/>
          <c:tx>
            <c:strRef>
              <c:f>Лист1!$B$1</c:f>
              <c:strCache>
                <c:ptCount val="1"/>
                <c:pt idx="0">
                  <c:v>Лермонтов (Бородино)</c:v>
                </c:pt>
              </c:strCache>
            </c:strRef>
          </c:tx>
          <c:spPr>
            <a:solidFill>
              <a:schemeClr val="accent1"/>
            </a:solidFill>
            <a:ln>
              <a:noFill/>
            </a:ln>
            <a:effectLst/>
          </c:spPr>
          <c:invertIfNegative val="0"/>
          <c:cat>
            <c:strRef>
              <c:f>Лист1!$A$2:$A$7</c:f>
              <c:strCache>
                <c:ptCount val="6"/>
                <c:pt idx="0">
                  <c:v>форма 1</c:v>
                </c:pt>
                <c:pt idx="1">
                  <c:v>форма 2 </c:v>
                </c:pt>
                <c:pt idx="2">
                  <c:v>форма 3 </c:v>
                </c:pt>
                <c:pt idx="3">
                  <c:v>форма 4 </c:v>
                </c:pt>
                <c:pt idx="4">
                  <c:v>форма 6</c:v>
                </c:pt>
                <c:pt idx="5">
                  <c:v>форма 7</c:v>
                </c:pt>
              </c:strCache>
            </c:strRef>
          </c:cat>
          <c:val>
            <c:numRef>
              <c:f>Лист1!$B$2:$B$7</c:f>
              <c:numCache>
                <c:formatCode>General</c:formatCode>
                <c:ptCount val="6"/>
                <c:pt idx="0">
                  <c:v>0.41399999999999998</c:v>
                </c:pt>
                <c:pt idx="1">
                  <c:v>2.8000000000000001E-2</c:v>
                </c:pt>
                <c:pt idx="2">
                  <c:v>0.14199999999999999</c:v>
                </c:pt>
                <c:pt idx="3">
                  <c:v>0.314</c:v>
                </c:pt>
                <c:pt idx="4">
                  <c:v>0.1</c:v>
                </c:pt>
                <c:pt idx="5">
                  <c:v>0</c:v>
                </c:pt>
              </c:numCache>
            </c:numRef>
          </c:val>
          <c:extLst xmlns:c15="http://schemas.microsoft.com/office/drawing/2012/chart">
            <c:ext xmlns:c16="http://schemas.microsoft.com/office/drawing/2014/chart" uri="{C3380CC4-5D6E-409C-BE32-E72D297353CC}">
              <c16:uniqueId val="{00000000-178F-4012-AE65-73A9314F66D7}"/>
            </c:ext>
          </c:extLst>
        </c:ser>
        <c:ser>
          <c:idx val="1"/>
          <c:order val="1"/>
          <c:tx>
            <c:strRef>
              <c:f>Лист1!$C$1</c:f>
              <c:strCache>
                <c:ptCount val="1"/>
                <c:pt idx="0">
                  <c:v>Кулешов (Барадзіно)</c:v>
                </c:pt>
              </c:strCache>
            </c:strRef>
          </c:tx>
          <c:spPr>
            <a:solidFill>
              <a:schemeClr val="accent2"/>
            </a:solidFill>
            <a:ln>
              <a:noFill/>
            </a:ln>
            <a:effectLst/>
          </c:spPr>
          <c:invertIfNegative val="0"/>
          <c:cat>
            <c:strRef>
              <c:f>Лист1!$A$2:$A$7</c:f>
              <c:strCache>
                <c:ptCount val="6"/>
                <c:pt idx="0">
                  <c:v>форма 1</c:v>
                </c:pt>
                <c:pt idx="1">
                  <c:v>форма 2 </c:v>
                </c:pt>
                <c:pt idx="2">
                  <c:v>форма 3 </c:v>
                </c:pt>
                <c:pt idx="3">
                  <c:v>форма 4 </c:v>
                </c:pt>
                <c:pt idx="4">
                  <c:v>форма 6</c:v>
                </c:pt>
                <c:pt idx="5">
                  <c:v>форма 7</c:v>
                </c:pt>
              </c:strCache>
            </c:strRef>
          </c:cat>
          <c:val>
            <c:numRef>
              <c:f>Лист1!$C$2:$C$7</c:f>
              <c:numCache>
                <c:formatCode>General</c:formatCode>
                <c:ptCount val="6"/>
                <c:pt idx="0">
                  <c:v>0.35699999999999998</c:v>
                </c:pt>
                <c:pt idx="1">
                  <c:v>8.5000000000000006E-2</c:v>
                </c:pt>
                <c:pt idx="2">
                  <c:v>0.157</c:v>
                </c:pt>
                <c:pt idx="3">
                  <c:v>0.32800000000000001</c:v>
                </c:pt>
                <c:pt idx="4">
                  <c:v>7.0999999999999994E-2</c:v>
                </c:pt>
                <c:pt idx="5">
                  <c:v>0</c:v>
                </c:pt>
              </c:numCache>
            </c:numRef>
          </c:val>
          <c:extLst xmlns:c15="http://schemas.microsoft.com/office/drawing/2012/chart">
            <c:ext xmlns:c16="http://schemas.microsoft.com/office/drawing/2014/chart" uri="{C3380CC4-5D6E-409C-BE32-E72D297353CC}">
              <c16:uniqueId val="{00000001-178F-4012-AE65-73A9314F66D7}"/>
            </c:ext>
          </c:extLst>
        </c:ser>
        <c:ser>
          <c:idx val="2"/>
          <c:order val="2"/>
          <c:tx>
            <c:strRef>
              <c:f>Лист1!$D$1</c:f>
              <c:strCache>
                <c:ptCount val="1"/>
                <c:pt idx="0">
                  <c:v>Лермонтов (Мцыри)</c:v>
                </c:pt>
              </c:strCache>
            </c:strRef>
          </c:tx>
          <c:spPr>
            <a:solidFill>
              <a:schemeClr val="accent3"/>
            </a:solidFill>
            <a:ln>
              <a:noFill/>
            </a:ln>
            <a:effectLst/>
          </c:spPr>
          <c:invertIfNegative val="0"/>
          <c:cat>
            <c:strRef>
              <c:f>Лист1!$A$2:$A$7</c:f>
              <c:strCache>
                <c:ptCount val="6"/>
                <c:pt idx="0">
                  <c:v>форма 1</c:v>
                </c:pt>
                <c:pt idx="1">
                  <c:v>форма 2 </c:v>
                </c:pt>
                <c:pt idx="2">
                  <c:v>форма 3 </c:v>
                </c:pt>
                <c:pt idx="3">
                  <c:v>форма 4 </c:v>
                </c:pt>
                <c:pt idx="4">
                  <c:v>форма 6</c:v>
                </c:pt>
                <c:pt idx="5">
                  <c:v>форма 7</c:v>
                </c:pt>
              </c:strCache>
            </c:strRef>
          </c:cat>
          <c:val>
            <c:numRef>
              <c:f>Лист1!$D$2:$D$7</c:f>
              <c:numCache>
                <c:formatCode>General</c:formatCode>
                <c:ptCount val="6"/>
                <c:pt idx="0">
                  <c:v>0.316</c:v>
                </c:pt>
                <c:pt idx="1">
                  <c:v>6.7000000000000004E-2</c:v>
                </c:pt>
                <c:pt idx="2">
                  <c:v>6.3E-2</c:v>
                </c:pt>
                <c:pt idx="3">
                  <c:v>0.46700000000000003</c:v>
                </c:pt>
                <c:pt idx="4">
                  <c:v>7.4999999999999997E-2</c:v>
                </c:pt>
                <c:pt idx="5">
                  <c:v>8.9999999999999993E-3</c:v>
                </c:pt>
              </c:numCache>
            </c:numRef>
          </c:val>
          <c:extLst xmlns:c15="http://schemas.microsoft.com/office/drawing/2012/chart">
            <c:ext xmlns:c16="http://schemas.microsoft.com/office/drawing/2014/chart" uri="{C3380CC4-5D6E-409C-BE32-E72D297353CC}">
              <c16:uniqueId val="{00000002-178F-4012-AE65-73A9314F66D7}"/>
            </c:ext>
          </c:extLst>
        </c:ser>
        <c:ser>
          <c:idx val="3"/>
          <c:order val="3"/>
          <c:tx>
            <c:strRef>
              <c:f>Лист1!$E$1</c:f>
              <c:strCache>
                <c:ptCount val="1"/>
                <c:pt idx="0">
                  <c:v>Кулешов (Мцыры)</c:v>
                </c:pt>
              </c:strCache>
            </c:strRef>
          </c:tx>
          <c:spPr>
            <a:solidFill>
              <a:schemeClr val="accent4"/>
            </a:solidFill>
            <a:ln>
              <a:noFill/>
            </a:ln>
            <a:effectLst/>
          </c:spPr>
          <c:invertIfNegative val="0"/>
          <c:cat>
            <c:strRef>
              <c:f>Лист1!$A$2:$A$7</c:f>
              <c:strCache>
                <c:ptCount val="6"/>
                <c:pt idx="0">
                  <c:v>форма 1</c:v>
                </c:pt>
                <c:pt idx="1">
                  <c:v>форма 2 </c:v>
                </c:pt>
                <c:pt idx="2">
                  <c:v>форма 3 </c:v>
                </c:pt>
                <c:pt idx="3">
                  <c:v>форма 4 </c:v>
                </c:pt>
                <c:pt idx="4">
                  <c:v>форма 6</c:v>
                </c:pt>
                <c:pt idx="5">
                  <c:v>форма 7</c:v>
                </c:pt>
              </c:strCache>
            </c:strRef>
          </c:cat>
          <c:val>
            <c:numRef>
              <c:f>Лист1!$E$2:$E$7</c:f>
              <c:numCache>
                <c:formatCode>General</c:formatCode>
                <c:ptCount val="6"/>
                <c:pt idx="0">
                  <c:v>0.33600000000000002</c:v>
                </c:pt>
                <c:pt idx="1">
                  <c:v>8.1000000000000003E-2</c:v>
                </c:pt>
                <c:pt idx="2">
                  <c:v>0.153</c:v>
                </c:pt>
                <c:pt idx="3">
                  <c:v>0.35599999999999998</c:v>
                </c:pt>
                <c:pt idx="4">
                  <c:v>5.5E-2</c:v>
                </c:pt>
                <c:pt idx="5">
                  <c:v>1.7000000000000001E-2</c:v>
                </c:pt>
              </c:numCache>
            </c:numRef>
          </c:val>
          <c:extLst>
            <c:ext xmlns:c16="http://schemas.microsoft.com/office/drawing/2014/chart" uri="{C3380CC4-5D6E-409C-BE32-E72D297353CC}">
              <c16:uniqueId val="{00000001-7871-4C7F-8A47-FA9209ED5418}"/>
            </c:ext>
          </c:extLst>
        </c:ser>
        <c:ser>
          <c:idx val="4"/>
          <c:order val="4"/>
          <c:tx>
            <c:strRef>
              <c:f>Лист1!$F$1</c:f>
              <c:strCache>
                <c:ptCount val="1"/>
                <c:pt idx="0">
                  <c:v>Лермонтов (Демон)</c:v>
                </c:pt>
              </c:strCache>
            </c:strRef>
          </c:tx>
          <c:spPr>
            <a:solidFill>
              <a:srgbClr val="0365C0">
                <a:lumMod val="60000"/>
                <a:lumOff val="40000"/>
              </a:srgbClr>
            </a:solidFill>
            <a:ln>
              <a:noFill/>
            </a:ln>
            <a:effectLst/>
          </c:spPr>
          <c:invertIfNegative val="0"/>
          <c:cat>
            <c:strRef>
              <c:f>Лист1!$A$2:$A$7</c:f>
              <c:strCache>
                <c:ptCount val="6"/>
                <c:pt idx="0">
                  <c:v>форма 1</c:v>
                </c:pt>
                <c:pt idx="1">
                  <c:v>форма 2 </c:v>
                </c:pt>
                <c:pt idx="2">
                  <c:v>форма 3 </c:v>
                </c:pt>
                <c:pt idx="3">
                  <c:v>форма 4 </c:v>
                </c:pt>
                <c:pt idx="4">
                  <c:v>форма 6</c:v>
                </c:pt>
                <c:pt idx="5">
                  <c:v>форма 7</c:v>
                </c:pt>
              </c:strCache>
            </c:strRef>
          </c:cat>
          <c:val>
            <c:numRef>
              <c:f>Лист1!$F$2:$F$7</c:f>
              <c:numCache>
                <c:formatCode>General</c:formatCode>
                <c:ptCount val="6"/>
                <c:pt idx="0">
                  <c:v>0.23599999999999999</c:v>
                </c:pt>
                <c:pt idx="1">
                  <c:v>4.2999999999999997E-2</c:v>
                </c:pt>
                <c:pt idx="2">
                  <c:v>7.0999999999999994E-2</c:v>
                </c:pt>
                <c:pt idx="3">
                  <c:v>0.54300000000000004</c:v>
                </c:pt>
                <c:pt idx="4">
                  <c:v>9.8000000000000004E-2</c:v>
                </c:pt>
                <c:pt idx="5">
                  <c:v>5.0000000000000001E-3</c:v>
                </c:pt>
              </c:numCache>
            </c:numRef>
          </c:val>
          <c:extLst>
            <c:ext xmlns:c16="http://schemas.microsoft.com/office/drawing/2014/chart" uri="{C3380CC4-5D6E-409C-BE32-E72D297353CC}">
              <c16:uniqueId val="{00000002-7871-4C7F-8A47-FA9209ED5418}"/>
            </c:ext>
          </c:extLst>
        </c:ser>
        <c:ser>
          <c:idx val="5"/>
          <c:order val="5"/>
          <c:tx>
            <c:strRef>
              <c:f>Лист1!$G$1</c:f>
              <c:strCache>
                <c:ptCount val="1"/>
                <c:pt idx="0">
                  <c:v>Кулешов (Дэман)</c:v>
                </c:pt>
              </c:strCache>
            </c:strRef>
          </c:tx>
          <c:spPr>
            <a:solidFill>
              <a:srgbClr val="773F9B"/>
            </a:solidFill>
            <a:ln>
              <a:noFill/>
            </a:ln>
            <a:effectLst/>
          </c:spPr>
          <c:invertIfNegative val="0"/>
          <c:cat>
            <c:strRef>
              <c:f>Лист1!$A$2:$A$7</c:f>
              <c:strCache>
                <c:ptCount val="6"/>
                <c:pt idx="0">
                  <c:v>форма 1</c:v>
                </c:pt>
                <c:pt idx="1">
                  <c:v>форма 2 </c:v>
                </c:pt>
                <c:pt idx="2">
                  <c:v>форма 3 </c:v>
                </c:pt>
                <c:pt idx="3">
                  <c:v>форма 4 </c:v>
                </c:pt>
                <c:pt idx="4">
                  <c:v>форма 6</c:v>
                </c:pt>
                <c:pt idx="5">
                  <c:v>форма 7</c:v>
                </c:pt>
              </c:strCache>
            </c:strRef>
          </c:cat>
          <c:val>
            <c:numRef>
              <c:f>Лист1!$G$2:$G$7</c:f>
              <c:numCache>
                <c:formatCode>General</c:formatCode>
                <c:ptCount val="6"/>
                <c:pt idx="0">
                  <c:v>0.24</c:v>
                </c:pt>
                <c:pt idx="1">
                  <c:v>7.1999999999999995E-2</c:v>
                </c:pt>
                <c:pt idx="2">
                  <c:v>0.12</c:v>
                </c:pt>
                <c:pt idx="3">
                  <c:v>0.47099999999999997</c:v>
                </c:pt>
                <c:pt idx="4">
                  <c:v>7.5999999999999998E-2</c:v>
                </c:pt>
                <c:pt idx="5">
                  <c:v>1.9E-2</c:v>
                </c:pt>
              </c:numCache>
            </c:numRef>
          </c:val>
          <c:extLst>
            <c:ext xmlns:c16="http://schemas.microsoft.com/office/drawing/2014/chart" uri="{C3380CC4-5D6E-409C-BE32-E72D297353CC}">
              <c16:uniqueId val="{00000003-7871-4C7F-8A47-FA9209ED5418}"/>
            </c:ext>
          </c:extLst>
        </c:ser>
        <c:ser>
          <c:idx val="6"/>
          <c:order val="6"/>
          <c:tx>
            <c:strRef>
              <c:f>Лист1!$H$1</c:f>
              <c:strCache>
                <c:ptCount val="1"/>
                <c:pt idx="0">
                  <c:v>Кулешов (Онегин)</c:v>
                </c:pt>
              </c:strCache>
            </c:strRef>
          </c:tx>
          <c:spPr>
            <a:solidFill>
              <a:srgbClr val="DE6A10"/>
            </a:solidFill>
            <a:ln w="28575" cap="rnd">
              <a:noFill/>
              <a:round/>
            </a:ln>
            <a:effectLst/>
          </c:spPr>
          <c:invertIfNegative val="0"/>
          <c:cat>
            <c:strRef>
              <c:f>Лист1!$A$2:$A$7</c:f>
              <c:strCache>
                <c:ptCount val="6"/>
                <c:pt idx="0">
                  <c:v>форма 1</c:v>
                </c:pt>
                <c:pt idx="1">
                  <c:v>форма 2 </c:v>
                </c:pt>
                <c:pt idx="2">
                  <c:v>форма 3 </c:v>
                </c:pt>
                <c:pt idx="3">
                  <c:v>форма 4 </c:v>
                </c:pt>
                <c:pt idx="4">
                  <c:v>форма 6</c:v>
                </c:pt>
                <c:pt idx="5">
                  <c:v>форма 7</c:v>
                </c:pt>
              </c:strCache>
            </c:strRef>
          </c:cat>
          <c:val>
            <c:numRef>
              <c:f>Лист1!$H$2:$H$7</c:f>
              <c:numCache>
                <c:formatCode>General</c:formatCode>
                <c:ptCount val="6"/>
                <c:pt idx="0">
                  <c:v>0.223</c:v>
                </c:pt>
                <c:pt idx="1">
                  <c:v>7.0999999999999994E-2</c:v>
                </c:pt>
                <c:pt idx="2">
                  <c:v>0.14699999999999999</c:v>
                </c:pt>
                <c:pt idx="3">
                  <c:v>0.42199999999999999</c:v>
                </c:pt>
                <c:pt idx="4">
                  <c:v>0.107</c:v>
                </c:pt>
                <c:pt idx="5">
                  <c:v>2.4E-2</c:v>
                </c:pt>
              </c:numCache>
            </c:numRef>
          </c:val>
          <c:extLst>
            <c:ext xmlns:c16="http://schemas.microsoft.com/office/drawing/2014/chart" uri="{C3380CC4-5D6E-409C-BE32-E72D297353CC}">
              <c16:uniqueId val="{00000004-7871-4C7F-8A47-FA9209ED5418}"/>
            </c:ext>
          </c:extLst>
        </c:ser>
        <c:dLbls>
          <c:showLegendKey val="0"/>
          <c:showVal val="0"/>
          <c:showCatName val="0"/>
          <c:showSerName val="0"/>
          <c:showPercent val="0"/>
          <c:showBubbleSize val="0"/>
        </c:dLbls>
        <c:gapWidth val="150"/>
        <c:axId val="1847778464"/>
        <c:axId val="1847781792"/>
      </c:barChart>
      <c:catAx>
        <c:axId val="1847778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847781792"/>
        <c:crosses val="autoZero"/>
        <c:auto val="1"/>
        <c:lblAlgn val="ctr"/>
        <c:lblOffset val="100"/>
        <c:noMultiLvlLbl val="0"/>
      </c:catAx>
      <c:valAx>
        <c:axId val="18477817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847778464"/>
        <c:crosses val="autoZero"/>
        <c:crossBetween val="between"/>
      </c:valAx>
      <c:spPr>
        <a:noFill/>
        <a:ln>
          <a:noFill/>
        </a:ln>
        <a:effectLst/>
      </c:spPr>
    </c:plotArea>
    <c:legend>
      <c:legendPos val="b"/>
      <c:layout>
        <c:manualLayout>
          <c:xMode val="edge"/>
          <c:yMode val="edge"/>
          <c:x val="0.76726801137757772"/>
          <c:y val="9.1222342396549153E-2"/>
          <c:w val="0.19916487487880377"/>
          <c:h val="0.614723532546115"/>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ru-RU"/>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5299320397219737E-2"/>
          <c:y val="5.200164130902514E-2"/>
          <c:w val="0.88376348789734616"/>
          <c:h val="0.71878988642199848"/>
        </c:manualLayout>
      </c:layout>
      <c:lineChart>
        <c:grouping val="standard"/>
        <c:varyColors val="0"/>
        <c:ser>
          <c:idx val="0"/>
          <c:order val="0"/>
          <c:tx>
            <c:strRef>
              <c:f>Лист1!$B$1</c:f>
              <c:strCache>
                <c:ptCount val="1"/>
                <c:pt idx="0">
                  <c:v>Усредненный профиль ударности по "Яўгенію Анегіну"</c:v>
                </c:pt>
              </c:strCache>
            </c:strRef>
          </c:tx>
          <c:spPr>
            <a:ln w="28575" cap="rnd">
              <a:solidFill>
                <a:schemeClr val="accent1"/>
              </a:solidFill>
              <a:round/>
            </a:ln>
            <a:effectLst/>
          </c:spPr>
          <c:marker>
            <c:symbol val="none"/>
          </c:marker>
          <c:dPt>
            <c:idx val="0"/>
            <c:marker>
              <c:symbol val="none"/>
            </c:marker>
            <c:bubble3D val="0"/>
            <c:spPr>
              <a:ln w="28575" cap="rnd">
                <a:solidFill>
                  <a:schemeClr val="accent2"/>
                </a:solidFill>
                <a:round/>
              </a:ln>
              <a:effectLst/>
            </c:spPr>
            <c:extLst>
              <c:ext xmlns:c16="http://schemas.microsoft.com/office/drawing/2014/chart" uri="{C3380CC4-5D6E-409C-BE32-E72D297353CC}">
                <c16:uniqueId val="{00000001-565A-4D80-882E-B634CDD4A4F8}"/>
              </c:ext>
            </c:extLst>
          </c:dPt>
          <c:cat>
            <c:strRef>
              <c:f>Лист1!$A$2:$A$5</c:f>
              <c:strCache>
                <c:ptCount val="4"/>
                <c:pt idx="0">
                  <c:v>I</c:v>
                </c:pt>
                <c:pt idx="1">
                  <c:v>II</c:v>
                </c:pt>
                <c:pt idx="2">
                  <c:v>III</c:v>
                </c:pt>
                <c:pt idx="3">
                  <c:v>IV</c:v>
                </c:pt>
              </c:strCache>
            </c:strRef>
          </c:cat>
          <c:val>
            <c:numRef>
              <c:f>Лист1!$B$2:$B$5</c:f>
              <c:numCache>
                <c:formatCode>General</c:formatCode>
                <c:ptCount val="4"/>
                <c:pt idx="0">
                  <c:v>0.81899999999999995</c:v>
                </c:pt>
                <c:pt idx="1">
                  <c:v>0.82399999999999995</c:v>
                </c:pt>
                <c:pt idx="2">
                  <c:v>0.443</c:v>
                </c:pt>
                <c:pt idx="3">
                  <c:v>1</c:v>
                </c:pt>
              </c:numCache>
            </c:numRef>
          </c:val>
          <c:smooth val="0"/>
          <c:extLst>
            <c:ext xmlns:c16="http://schemas.microsoft.com/office/drawing/2014/chart" uri="{C3380CC4-5D6E-409C-BE32-E72D297353CC}">
              <c16:uniqueId val="{00000002-565A-4D80-882E-B634CDD4A4F8}"/>
            </c:ext>
          </c:extLst>
        </c:ser>
        <c:ser>
          <c:idx val="1"/>
          <c:order val="1"/>
          <c:tx>
            <c:strRef>
              <c:f>Лист1!$C$1</c:f>
              <c:strCache>
                <c:ptCount val="1"/>
                <c:pt idx="0">
                  <c:v>Усредненный профиль ударности III периода</c:v>
                </c:pt>
              </c:strCache>
            </c:strRef>
          </c:tx>
          <c:spPr>
            <a:ln w="28575" cap="rnd">
              <a:solidFill>
                <a:schemeClr val="accent3"/>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0.9</c:v>
                </c:pt>
                <c:pt idx="1">
                  <c:v>0.81</c:v>
                </c:pt>
                <c:pt idx="2">
                  <c:v>0.61</c:v>
                </c:pt>
                <c:pt idx="3">
                  <c:v>1</c:v>
                </c:pt>
              </c:numCache>
            </c:numRef>
          </c:val>
          <c:smooth val="0"/>
          <c:extLst>
            <c:ext xmlns:c16="http://schemas.microsoft.com/office/drawing/2014/chart" uri="{C3380CC4-5D6E-409C-BE32-E72D297353CC}">
              <c16:uniqueId val="{00000003-565A-4D80-882E-B634CDD4A4F8}"/>
            </c:ext>
          </c:extLst>
        </c:ser>
        <c:ser>
          <c:idx val="2"/>
          <c:order val="2"/>
          <c:tx>
            <c:strRef>
              <c:f>Лист1!$D$1</c:f>
              <c:strCache>
                <c:ptCount val="1"/>
                <c:pt idx="0">
                  <c:v>Усредненный рамочный профиль по произведениям Кулешова</c:v>
                </c:pt>
              </c:strCache>
            </c:strRef>
          </c:tx>
          <c:spPr>
            <a:ln w="2857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0.86</c:v>
                </c:pt>
                <c:pt idx="1">
                  <c:v>0.73</c:v>
                </c:pt>
                <c:pt idx="2">
                  <c:v>0.56000000000000005</c:v>
                </c:pt>
                <c:pt idx="3">
                  <c:v>1</c:v>
                </c:pt>
              </c:numCache>
            </c:numRef>
          </c:val>
          <c:smooth val="0"/>
          <c:extLst>
            <c:ext xmlns:c16="http://schemas.microsoft.com/office/drawing/2014/chart" uri="{C3380CC4-5D6E-409C-BE32-E72D297353CC}">
              <c16:uniqueId val="{00000004-565A-4D80-882E-B634CDD4A4F8}"/>
            </c:ext>
          </c:extLst>
        </c:ser>
        <c:dLbls>
          <c:showLegendKey val="0"/>
          <c:showVal val="0"/>
          <c:showCatName val="0"/>
          <c:showSerName val="0"/>
          <c:showPercent val="0"/>
          <c:showBubbleSize val="0"/>
        </c:dLbls>
        <c:smooth val="0"/>
        <c:axId val="1139194143"/>
        <c:axId val="1639529103"/>
      </c:lineChart>
      <c:catAx>
        <c:axId val="1139194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639529103"/>
        <c:crosses val="autoZero"/>
        <c:auto val="1"/>
        <c:lblAlgn val="ctr"/>
        <c:lblOffset val="100"/>
        <c:noMultiLvlLbl val="0"/>
      </c:catAx>
      <c:valAx>
        <c:axId val="1639529103"/>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139194143"/>
        <c:crosses val="autoZero"/>
        <c:crossBetween val="between"/>
        <c:majorUnit val="0.1"/>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1111747080898678E-2"/>
          <c:y val="5.2248624441683933E-2"/>
          <c:w val="0.91369202858877752"/>
          <c:h val="0.66636841070102848"/>
        </c:manualLayout>
      </c:layout>
      <c:lineChart>
        <c:grouping val="standard"/>
        <c:varyColors val="0"/>
        <c:ser>
          <c:idx val="0"/>
          <c:order val="0"/>
          <c:tx>
            <c:strRef>
              <c:f>Лист1!$B$1</c:f>
              <c:strCache>
                <c:ptCount val="1"/>
                <c:pt idx="0">
                  <c:v>Усредненный профиль ударности по "Евгению Онегину"</c:v>
                </c:pt>
              </c:strCache>
            </c:strRef>
          </c:tx>
          <c:spPr>
            <a:ln w="28575" cap="rnd">
              <a:solidFill>
                <a:schemeClr val="accent1"/>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0.83699999999999997</c:v>
                </c:pt>
                <c:pt idx="1">
                  <c:v>0.89100000000000001</c:v>
                </c:pt>
                <c:pt idx="2">
                  <c:v>0.42799999999999999</c:v>
                </c:pt>
                <c:pt idx="3">
                  <c:v>1</c:v>
                </c:pt>
              </c:numCache>
            </c:numRef>
          </c:val>
          <c:smooth val="0"/>
          <c:extLst>
            <c:ext xmlns:c16="http://schemas.microsoft.com/office/drawing/2014/chart" uri="{C3380CC4-5D6E-409C-BE32-E72D297353CC}">
              <c16:uniqueId val="{00000001-58B3-4FBA-8D3C-1887FD83E3D3}"/>
            </c:ext>
          </c:extLst>
        </c:ser>
        <c:ser>
          <c:idx val="1"/>
          <c:order val="1"/>
          <c:tx>
            <c:strRef>
              <c:f>Лист1!$C$1</c:f>
              <c:strCache>
                <c:ptCount val="1"/>
                <c:pt idx="0">
                  <c:v>Усредненный профиль ударности по "Аўгену Анегіну" (Арсеньева)</c:v>
                </c:pt>
              </c:strCache>
            </c:strRef>
          </c:tx>
          <c:spPr>
            <a:ln w="2857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0.81299999999999994</c:v>
                </c:pt>
                <c:pt idx="1">
                  <c:v>0.89200000000000002</c:v>
                </c:pt>
                <c:pt idx="2">
                  <c:v>0.443</c:v>
                </c:pt>
                <c:pt idx="3">
                  <c:v>1</c:v>
                </c:pt>
              </c:numCache>
            </c:numRef>
          </c:val>
          <c:smooth val="0"/>
          <c:extLst>
            <c:ext xmlns:c16="http://schemas.microsoft.com/office/drawing/2014/chart" uri="{C3380CC4-5D6E-409C-BE32-E72D297353CC}">
              <c16:uniqueId val="{00000002-58B3-4FBA-8D3C-1887FD83E3D3}"/>
            </c:ext>
          </c:extLst>
        </c:ser>
        <c:ser>
          <c:idx val="2"/>
          <c:order val="2"/>
          <c:tx>
            <c:strRef>
              <c:f>Лист1!$D$1</c:f>
              <c:strCache>
                <c:ptCount val="1"/>
                <c:pt idx="0">
                  <c:v>Усредненный профиль ударности по "Яўгенію Анегіну" (Кулешов)</c:v>
                </c:pt>
              </c:strCache>
            </c:strRef>
          </c:tx>
          <c:spPr>
            <a:ln w="28575" cap="rnd">
              <a:solidFill>
                <a:srgbClr val="00882B"/>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0.81899999999999995</c:v>
                </c:pt>
                <c:pt idx="1">
                  <c:v>0.82399999999999995</c:v>
                </c:pt>
                <c:pt idx="2">
                  <c:v>0.443</c:v>
                </c:pt>
                <c:pt idx="3">
                  <c:v>1</c:v>
                </c:pt>
              </c:numCache>
            </c:numRef>
          </c:val>
          <c:smooth val="0"/>
          <c:extLst>
            <c:ext xmlns:c16="http://schemas.microsoft.com/office/drawing/2014/chart" uri="{C3380CC4-5D6E-409C-BE32-E72D297353CC}">
              <c16:uniqueId val="{00000003-58B3-4FBA-8D3C-1887FD83E3D3}"/>
            </c:ext>
          </c:extLst>
        </c:ser>
        <c:ser>
          <c:idx val="3"/>
          <c:order val="3"/>
          <c:tx>
            <c:strRef>
              <c:f>Лист1!$E$1</c:f>
              <c:strCache>
                <c:ptCount val="1"/>
                <c:pt idx="0">
                  <c:v>Усредненный профиль ударности по  "Еўгенію Анегіну" (Дударь)</c:v>
                </c:pt>
              </c:strCache>
            </c:strRef>
          </c:tx>
          <c:spPr>
            <a:ln w="28575" cap="rnd">
              <a:solidFill>
                <a:srgbClr val="000000"/>
              </a:solidFill>
              <a:round/>
              <a:tailEnd type="none"/>
            </a:ln>
            <a:effectLst/>
          </c:spPr>
          <c:marker>
            <c:symbol val="none"/>
          </c:marker>
          <c:dPt>
            <c:idx val="2"/>
            <c:marker>
              <c:symbol val="none"/>
            </c:marker>
            <c:bubble3D val="0"/>
            <c:extLst>
              <c:ext xmlns:c16="http://schemas.microsoft.com/office/drawing/2014/chart" uri="{C3380CC4-5D6E-409C-BE32-E72D297353CC}">
                <c16:uniqueId val="{00000000-CCF6-4956-A750-969AEB3A9C12}"/>
              </c:ext>
            </c:extLst>
          </c:dPt>
          <c:cat>
            <c:strRef>
              <c:f>Лист1!$A$2:$A$5</c:f>
              <c:strCache>
                <c:ptCount val="4"/>
                <c:pt idx="0">
                  <c:v>I</c:v>
                </c:pt>
                <c:pt idx="1">
                  <c:v>II</c:v>
                </c:pt>
                <c:pt idx="2">
                  <c:v>III</c:v>
                </c:pt>
                <c:pt idx="3">
                  <c:v>IV</c:v>
                </c:pt>
              </c:strCache>
            </c:strRef>
          </c:cat>
          <c:val>
            <c:numRef>
              <c:f>Лист1!$E$2:$E$5</c:f>
              <c:numCache>
                <c:formatCode>General</c:formatCode>
                <c:ptCount val="4"/>
                <c:pt idx="0">
                  <c:v>0.82599999999999996</c:v>
                </c:pt>
                <c:pt idx="1">
                  <c:v>0.81</c:v>
                </c:pt>
                <c:pt idx="2">
                  <c:v>0.44500000000000001</c:v>
                </c:pt>
                <c:pt idx="3">
                  <c:v>1</c:v>
                </c:pt>
              </c:numCache>
            </c:numRef>
          </c:val>
          <c:smooth val="0"/>
          <c:extLst>
            <c:ext xmlns:c16="http://schemas.microsoft.com/office/drawing/2014/chart" uri="{C3380CC4-5D6E-409C-BE32-E72D297353CC}">
              <c16:uniqueId val="{00000002-21E8-4A85-81C6-EBF8E91B9CB9}"/>
            </c:ext>
          </c:extLst>
        </c:ser>
        <c:dLbls>
          <c:showLegendKey val="0"/>
          <c:showVal val="0"/>
          <c:showCatName val="0"/>
          <c:showSerName val="0"/>
          <c:showPercent val="0"/>
          <c:showBubbleSize val="0"/>
        </c:dLbls>
        <c:smooth val="0"/>
        <c:axId val="491974928"/>
        <c:axId val="491975760"/>
      </c:lineChart>
      <c:catAx>
        <c:axId val="491974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5760"/>
        <c:crosses val="autoZero"/>
        <c:auto val="1"/>
        <c:lblAlgn val="ctr"/>
        <c:lblOffset val="100"/>
        <c:noMultiLvlLbl val="0"/>
      </c:catAx>
      <c:valAx>
        <c:axId val="491975760"/>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4928"/>
        <c:crosses val="autoZero"/>
        <c:crossBetween val="between"/>
        <c:majorUnit val="0.1"/>
      </c:valAx>
      <c:spPr>
        <a:noFill/>
        <a:ln>
          <a:noFill/>
        </a:ln>
        <a:effectLst/>
      </c:spPr>
    </c:plotArea>
    <c:legend>
      <c:legendPos val="b"/>
      <c:layout>
        <c:manualLayout>
          <c:xMode val="edge"/>
          <c:yMode val="edge"/>
          <c:x val="0.20436732896007329"/>
          <c:y val="0.77326282051282047"/>
          <c:w val="0.66101718113857399"/>
          <c:h val="0.19888630229419704"/>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ru-RU"/>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1040265560255205E-2"/>
          <c:y val="7.6139155539379902E-2"/>
          <c:w val="0.85895509857853114"/>
          <c:h val="0.81153152232390635"/>
        </c:manualLayout>
      </c:layout>
      <c:barChart>
        <c:barDir val="col"/>
        <c:grouping val="clustered"/>
        <c:varyColors val="0"/>
        <c:ser>
          <c:idx val="0"/>
          <c:order val="0"/>
          <c:tx>
            <c:strRef>
              <c:f>Лист1!$B$1</c:f>
              <c:strCache>
                <c:ptCount val="1"/>
                <c:pt idx="0">
                  <c:v>Дударь</c:v>
                </c:pt>
              </c:strCache>
            </c:strRef>
          </c:tx>
          <c:spPr>
            <a:solidFill>
              <a:srgbClr val="000000"/>
            </a:solidFill>
            <a:ln w="28575" cap="rnd">
              <a:solidFill>
                <a:srgbClr val="000000"/>
              </a:solidFill>
              <a:round/>
            </a:ln>
            <a:effectLst/>
          </c:spPr>
          <c:invertIfNegative val="0"/>
          <c:cat>
            <c:strRef>
              <c:f>Лист1!$A$2:$A$7</c:f>
              <c:strCache>
                <c:ptCount val="6"/>
                <c:pt idx="0">
                  <c:v>форма 1</c:v>
                </c:pt>
                <c:pt idx="1">
                  <c:v>форма 2 </c:v>
                </c:pt>
                <c:pt idx="2">
                  <c:v>форма 3 </c:v>
                </c:pt>
                <c:pt idx="3">
                  <c:v>форма 4 </c:v>
                </c:pt>
                <c:pt idx="4">
                  <c:v>форма 6</c:v>
                </c:pt>
                <c:pt idx="5">
                  <c:v>форма 7</c:v>
                </c:pt>
              </c:strCache>
            </c:strRef>
          </c:cat>
          <c:val>
            <c:numRef>
              <c:f>Лист1!$B$2:$B$7</c:f>
              <c:numCache>
                <c:formatCode>General</c:formatCode>
                <c:ptCount val="6"/>
                <c:pt idx="0">
                  <c:v>0.20799999999999999</c:v>
                </c:pt>
                <c:pt idx="1">
                  <c:v>7.6999999999999999E-2</c:v>
                </c:pt>
                <c:pt idx="2">
                  <c:v>0.16400000000000001</c:v>
                </c:pt>
                <c:pt idx="3">
                  <c:v>0.44500000000000001</c:v>
                </c:pt>
                <c:pt idx="4">
                  <c:v>8.8999999999999996E-2</c:v>
                </c:pt>
                <c:pt idx="5">
                  <c:v>1.7000000000000001E-2</c:v>
                </c:pt>
              </c:numCache>
            </c:numRef>
          </c:val>
          <c:extLst xmlns:c15="http://schemas.microsoft.com/office/drawing/2012/chart">
            <c:ext xmlns:c16="http://schemas.microsoft.com/office/drawing/2014/chart" uri="{C3380CC4-5D6E-409C-BE32-E72D297353CC}">
              <c16:uniqueId val="{00000000-178F-4012-AE65-73A9314F66D7}"/>
            </c:ext>
          </c:extLst>
        </c:ser>
        <c:ser>
          <c:idx val="1"/>
          <c:order val="1"/>
          <c:tx>
            <c:strRef>
              <c:f>Лист1!$C$1</c:f>
              <c:strCache>
                <c:ptCount val="1"/>
                <c:pt idx="0">
                  <c:v>Кулешов</c:v>
                </c:pt>
              </c:strCache>
            </c:strRef>
          </c:tx>
          <c:spPr>
            <a:solidFill>
              <a:srgbClr val="00882B"/>
            </a:solidFill>
            <a:ln>
              <a:noFill/>
            </a:ln>
            <a:effectLst/>
          </c:spPr>
          <c:invertIfNegative val="0"/>
          <c:cat>
            <c:strRef>
              <c:f>Лист1!$A$2:$A$7</c:f>
              <c:strCache>
                <c:ptCount val="6"/>
                <c:pt idx="0">
                  <c:v>форма 1</c:v>
                </c:pt>
                <c:pt idx="1">
                  <c:v>форма 2 </c:v>
                </c:pt>
                <c:pt idx="2">
                  <c:v>форма 3 </c:v>
                </c:pt>
                <c:pt idx="3">
                  <c:v>форма 4 </c:v>
                </c:pt>
                <c:pt idx="4">
                  <c:v>форма 6</c:v>
                </c:pt>
                <c:pt idx="5">
                  <c:v>форма 7</c:v>
                </c:pt>
              </c:strCache>
            </c:strRef>
          </c:cat>
          <c:val>
            <c:numRef>
              <c:f>Лист1!$C$2:$C$7</c:f>
              <c:numCache>
                <c:formatCode>General</c:formatCode>
                <c:ptCount val="6"/>
                <c:pt idx="0">
                  <c:v>0.223</c:v>
                </c:pt>
                <c:pt idx="1">
                  <c:v>7.0999999999999994E-2</c:v>
                </c:pt>
                <c:pt idx="2">
                  <c:v>0.14699999999999999</c:v>
                </c:pt>
                <c:pt idx="3">
                  <c:v>0.42199999999999999</c:v>
                </c:pt>
                <c:pt idx="4">
                  <c:v>0.107</c:v>
                </c:pt>
                <c:pt idx="5">
                  <c:v>2.4E-2</c:v>
                </c:pt>
              </c:numCache>
            </c:numRef>
          </c:val>
          <c:extLst xmlns:c15="http://schemas.microsoft.com/office/drawing/2012/chart">
            <c:ext xmlns:c16="http://schemas.microsoft.com/office/drawing/2014/chart" uri="{C3380CC4-5D6E-409C-BE32-E72D297353CC}">
              <c16:uniqueId val="{00000001-178F-4012-AE65-73A9314F66D7}"/>
            </c:ext>
          </c:extLst>
        </c:ser>
        <c:ser>
          <c:idx val="2"/>
          <c:order val="2"/>
          <c:tx>
            <c:strRef>
              <c:f>Лист1!$D$1</c:f>
              <c:strCache>
                <c:ptCount val="1"/>
                <c:pt idx="0">
                  <c:v>Арсеньева</c:v>
                </c:pt>
              </c:strCache>
            </c:strRef>
          </c:tx>
          <c:spPr>
            <a:solidFill>
              <a:srgbClr val="DE6A10"/>
            </a:solidFill>
            <a:ln>
              <a:noFill/>
            </a:ln>
            <a:effectLst/>
          </c:spPr>
          <c:invertIfNegative val="0"/>
          <c:cat>
            <c:strRef>
              <c:f>Лист1!$A$2:$A$7</c:f>
              <c:strCache>
                <c:ptCount val="6"/>
                <c:pt idx="0">
                  <c:v>форма 1</c:v>
                </c:pt>
                <c:pt idx="1">
                  <c:v>форма 2 </c:v>
                </c:pt>
                <c:pt idx="2">
                  <c:v>форма 3 </c:v>
                </c:pt>
                <c:pt idx="3">
                  <c:v>форма 4 </c:v>
                </c:pt>
                <c:pt idx="4">
                  <c:v>форма 6</c:v>
                </c:pt>
                <c:pt idx="5">
                  <c:v>форма 7</c:v>
                </c:pt>
              </c:strCache>
            </c:strRef>
          </c:cat>
          <c:val>
            <c:numRef>
              <c:f>Лист1!$D$2:$D$7</c:f>
              <c:numCache>
                <c:formatCode>General</c:formatCode>
                <c:ptCount val="6"/>
                <c:pt idx="0">
                  <c:v>0.23300000000000001</c:v>
                </c:pt>
                <c:pt idx="1">
                  <c:v>0.104</c:v>
                </c:pt>
                <c:pt idx="2">
                  <c:v>0.104</c:v>
                </c:pt>
                <c:pt idx="3">
                  <c:v>0.47199999999999998</c:v>
                </c:pt>
                <c:pt idx="4">
                  <c:v>7.8E-2</c:v>
                </c:pt>
                <c:pt idx="5">
                  <c:v>2E-3</c:v>
                </c:pt>
              </c:numCache>
            </c:numRef>
          </c:val>
          <c:extLst xmlns:c15="http://schemas.microsoft.com/office/drawing/2012/chart">
            <c:ext xmlns:c16="http://schemas.microsoft.com/office/drawing/2014/chart" uri="{C3380CC4-5D6E-409C-BE32-E72D297353CC}">
              <c16:uniqueId val="{00000002-178F-4012-AE65-73A9314F66D7}"/>
            </c:ext>
          </c:extLst>
        </c:ser>
        <c:ser>
          <c:idx val="3"/>
          <c:order val="3"/>
          <c:tx>
            <c:strRef>
              <c:f>Лист1!$E$1</c:f>
              <c:strCache>
                <c:ptCount val="1"/>
                <c:pt idx="0">
                  <c:v>Пушкин</c:v>
                </c:pt>
              </c:strCache>
            </c:strRef>
          </c:tx>
          <c:spPr>
            <a:solidFill>
              <a:srgbClr val="0365C0"/>
            </a:solidFill>
            <a:ln w="28575" cap="rnd">
              <a:solidFill>
                <a:srgbClr val="0365C0"/>
              </a:solidFill>
              <a:round/>
            </a:ln>
            <a:effectLst/>
          </c:spPr>
          <c:invertIfNegative val="0"/>
          <c:cat>
            <c:strRef>
              <c:f>Лист1!$A$2:$A$7</c:f>
              <c:strCache>
                <c:ptCount val="6"/>
                <c:pt idx="0">
                  <c:v>форма 1</c:v>
                </c:pt>
                <c:pt idx="1">
                  <c:v>форма 2 </c:v>
                </c:pt>
                <c:pt idx="2">
                  <c:v>форма 3 </c:v>
                </c:pt>
                <c:pt idx="3">
                  <c:v>форма 4 </c:v>
                </c:pt>
                <c:pt idx="4">
                  <c:v>форма 6</c:v>
                </c:pt>
                <c:pt idx="5">
                  <c:v>форма 7</c:v>
                </c:pt>
              </c:strCache>
            </c:strRef>
          </c:cat>
          <c:val>
            <c:numRef>
              <c:f>Лист1!$E$2:$E$7</c:f>
              <c:numCache>
                <c:formatCode>General</c:formatCode>
                <c:ptCount val="6"/>
                <c:pt idx="0">
                  <c:v>0.26</c:v>
                </c:pt>
                <c:pt idx="1">
                  <c:v>6.5000000000000002E-2</c:v>
                </c:pt>
                <c:pt idx="2">
                  <c:v>0.1</c:v>
                </c:pt>
                <c:pt idx="3">
                  <c:v>0.46899999999999997</c:v>
                </c:pt>
                <c:pt idx="4">
                  <c:v>9.5000000000000001E-2</c:v>
                </c:pt>
                <c:pt idx="5">
                  <c:v>8.0000000000000002E-3</c:v>
                </c:pt>
              </c:numCache>
            </c:numRef>
          </c:val>
          <c:extLst>
            <c:ext xmlns:c16="http://schemas.microsoft.com/office/drawing/2014/chart" uri="{C3380CC4-5D6E-409C-BE32-E72D297353CC}">
              <c16:uniqueId val="{00000000-63E9-460E-9138-A600EC9FD67B}"/>
            </c:ext>
          </c:extLst>
        </c:ser>
        <c:dLbls>
          <c:showLegendKey val="0"/>
          <c:showVal val="0"/>
          <c:showCatName val="0"/>
          <c:showSerName val="0"/>
          <c:showPercent val="0"/>
          <c:showBubbleSize val="0"/>
        </c:dLbls>
        <c:gapWidth val="150"/>
        <c:axId val="1847778464"/>
        <c:axId val="1847781792"/>
      </c:barChart>
      <c:catAx>
        <c:axId val="1847778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847781792"/>
        <c:crosses val="autoZero"/>
        <c:auto val="1"/>
        <c:lblAlgn val="ctr"/>
        <c:lblOffset val="100"/>
        <c:noMultiLvlLbl val="0"/>
      </c:catAx>
      <c:valAx>
        <c:axId val="18477817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847778464"/>
        <c:crosses val="autoZero"/>
        <c:crossBetween val="between"/>
      </c:valAx>
      <c:spPr>
        <a:noFill/>
        <a:ln>
          <a:noFill/>
        </a:ln>
        <a:effectLst/>
      </c:spPr>
    </c:plotArea>
    <c:legend>
      <c:legendPos val="b"/>
      <c:layout>
        <c:manualLayout>
          <c:xMode val="edge"/>
          <c:yMode val="edge"/>
          <c:x val="0.68059642197317527"/>
          <c:y val="7.5078332428035771E-2"/>
          <c:w val="0.30678491805791785"/>
          <c:h val="5.5061922735087643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ru-RU"/>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061796072959235"/>
          <c:y val="5.2248624441683933E-2"/>
          <c:w val="0.87734635522949644"/>
          <c:h val="0.5970723139045867"/>
        </c:manualLayout>
      </c:layout>
      <c:lineChart>
        <c:grouping val="standard"/>
        <c:varyColors val="0"/>
        <c:ser>
          <c:idx val="0"/>
          <c:order val="0"/>
          <c:tx>
            <c:strRef>
              <c:f>Лист1!$B$1</c:f>
              <c:strCache>
                <c:ptCount val="1"/>
                <c:pt idx="0">
                  <c:v>Профиль ударности по 1 главе "Евгения Онегина"</c:v>
                </c:pt>
              </c:strCache>
            </c:strRef>
          </c:tx>
          <c:spPr>
            <a:ln w="28575" cap="rnd">
              <a:solidFill>
                <a:schemeClr val="accent1"/>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0.82</c:v>
                </c:pt>
                <c:pt idx="1">
                  <c:v>0.85</c:v>
                </c:pt>
                <c:pt idx="2">
                  <c:v>0.48</c:v>
                </c:pt>
                <c:pt idx="3">
                  <c:v>1</c:v>
                </c:pt>
              </c:numCache>
            </c:numRef>
          </c:val>
          <c:smooth val="0"/>
          <c:extLst>
            <c:ext xmlns:c16="http://schemas.microsoft.com/office/drawing/2014/chart" uri="{C3380CC4-5D6E-409C-BE32-E72D297353CC}">
              <c16:uniqueId val="{00000001-58B3-4FBA-8D3C-1887FD83E3D3}"/>
            </c:ext>
          </c:extLst>
        </c:ser>
        <c:ser>
          <c:idx val="1"/>
          <c:order val="1"/>
          <c:tx>
            <c:strRef>
              <c:f>Лист1!$C$1</c:f>
              <c:strCache>
                <c:ptCount val="1"/>
                <c:pt idx="0">
                  <c:v>Профиль ударности по 1 главе "Яўгенія Анегіна" (Кулешов)</c:v>
                </c:pt>
              </c:strCache>
            </c:strRef>
          </c:tx>
          <c:spPr>
            <a:ln w="2857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0.82</c:v>
                </c:pt>
                <c:pt idx="1">
                  <c:v>0.85</c:v>
                </c:pt>
                <c:pt idx="2">
                  <c:v>0.51</c:v>
                </c:pt>
                <c:pt idx="3">
                  <c:v>1</c:v>
                </c:pt>
              </c:numCache>
            </c:numRef>
          </c:val>
          <c:smooth val="0"/>
          <c:extLst>
            <c:ext xmlns:c16="http://schemas.microsoft.com/office/drawing/2014/chart" uri="{C3380CC4-5D6E-409C-BE32-E72D297353CC}">
              <c16:uniqueId val="{00000002-58B3-4FBA-8D3C-1887FD83E3D3}"/>
            </c:ext>
          </c:extLst>
        </c:ser>
        <c:ser>
          <c:idx val="2"/>
          <c:order val="2"/>
          <c:tx>
            <c:strRef>
              <c:f>Лист1!$D$1</c:f>
              <c:strCache>
                <c:ptCount val="1"/>
                <c:pt idx="0">
                  <c:v>Профиль ударности по 1 главе "Еўгенія Анегіна" (Дударь)</c:v>
                </c:pt>
              </c:strCache>
            </c:strRef>
          </c:tx>
          <c:spPr>
            <a:ln w="28575" cap="rnd">
              <a:solidFill>
                <a:schemeClr val="accent3"/>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c:v>
                </c:pt>
                <c:pt idx="1">
                  <c:v>0.76</c:v>
                </c:pt>
                <c:pt idx="2">
                  <c:v>0.47</c:v>
                </c:pt>
                <c:pt idx="3">
                  <c:v>1</c:v>
                </c:pt>
              </c:numCache>
            </c:numRef>
          </c:val>
          <c:smooth val="0"/>
          <c:extLst>
            <c:ext xmlns:c16="http://schemas.microsoft.com/office/drawing/2014/chart" uri="{C3380CC4-5D6E-409C-BE32-E72D297353CC}">
              <c16:uniqueId val="{00000003-58B3-4FBA-8D3C-1887FD83E3D3}"/>
            </c:ext>
          </c:extLst>
        </c:ser>
        <c:dLbls>
          <c:showLegendKey val="0"/>
          <c:showVal val="0"/>
          <c:showCatName val="0"/>
          <c:showSerName val="0"/>
          <c:showPercent val="0"/>
          <c:showBubbleSize val="0"/>
        </c:dLbls>
        <c:smooth val="0"/>
        <c:axId val="491974928"/>
        <c:axId val="491975760"/>
      </c:lineChart>
      <c:catAx>
        <c:axId val="491974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5760"/>
        <c:crosses val="autoZero"/>
        <c:auto val="1"/>
        <c:lblAlgn val="ctr"/>
        <c:lblOffset val="100"/>
        <c:noMultiLvlLbl val="0"/>
      </c:catAx>
      <c:valAx>
        <c:axId val="491975760"/>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4928"/>
        <c:crosses val="autoZero"/>
        <c:crossBetween val="between"/>
        <c:majorUnit val="0.1"/>
      </c:valAx>
      <c:spPr>
        <a:noFill/>
        <a:ln>
          <a:noFill/>
        </a:ln>
        <a:effectLst/>
      </c:spPr>
    </c:plotArea>
    <c:legend>
      <c:legendPos val="b"/>
      <c:layout>
        <c:manualLayout>
          <c:xMode val="edge"/>
          <c:yMode val="edge"/>
          <c:x val="0.24545374232273867"/>
          <c:y val="0.72384004674288394"/>
          <c:w val="0.70764242128629595"/>
          <c:h val="0.25745372184229187"/>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ru-RU"/>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061792629554424"/>
          <c:y val="4.1767795763925281E-2"/>
          <c:w val="0.83942045794333264"/>
          <c:h val="0.66377817757182889"/>
        </c:manualLayout>
      </c:layout>
      <c:lineChart>
        <c:grouping val="standard"/>
        <c:varyColors val="0"/>
        <c:ser>
          <c:idx val="0"/>
          <c:order val="0"/>
          <c:tx>
            <c:strRef>
              <c:f>Лист1!$B$1</c:f>
              <c:strCache>
                <c:ptCount val="1"/>
                <c:pt idx="0">
                  <c:v>Профиль ударности по 2 главе "Евгения Онегина"</c:v>
                </c:pt>
              </c:strCache>
            </c:strRef>
          </c:tx>
          <c:spPr>
            <a:ln w="28575" cap="rnd">
              <a:solidFill>
                <a:schemeClr val="accent1"/>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0.84</c:v>
                </c:pt>
                <c:pt idx="1">
                  <c:v>0.87</c:v>
                </c:pt>
                <c:pt idx="2">
                  <c:v>0.4</c:v>
                </c:pt>
                <c:pt idx="3">
                  <c:v>1</c:v>
                </c:pt>
              </c:numCache>
            </c:numRef>
          </c:val>
          <c:smooth val="0"/>
          <c:extLst>
            <c:ext xmlns:c16="http://schemas.microsoft.com/office/drawing/2014/chart" uri="{C3380CC4-5D6E-409C-BE32-E72D297353CC}">
              <c16:uniqueId val="{00000001-831E-4C49-AD79-64FB148F0F74}"/>
            </c:ext>
          </c:extLst>
        </c:ser>
        <c:ser>
          <c:idx val="1"/>
          <c:order val="1"/>
          <c:tx>
            <c:strRef>
              <c:f>Лист1!$C$1</c:f>
              <c:strCache>
                <c:ptCount val="1"/>
                <c:pt idx="0">
                  <c:v>Профиль ударности по 2 главе "Яўгенія Анегіна" (Кулешов)</c:v>
                </c:pt>
              </c:strCache>
            </c:strRef>
          </c:tx>
          <c:spPr>
            <a:ln w="2857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0.84</c:v>
                </c:pt>
                <c:pt idx="1">
                  <c:v>0.82</c:v>
                </c:pt>
                <c:pt idx="2">
                  <c:v>0.46</c:v>
                </c:pt>
                <c:pt idx="3">
                  <c:v>1</c:v>
                </c:pt>
              </c:numCache>
            </c:numRef>
          </c:val>
          <c:smooth val="0"/>
          <c:extLst>
            <c:ext xmlns:c16="http://schemas.microsoft.com/office/drawing/2014/chart" uri="{C3380CC4-5D6E-409C-BE32-E72D297353CC}">
              <c16:uniqueId val="{00000002-831E-4C49-AD79-64FB148F0F74}"/>
            </c:ext>
          </c:extLst>
        </c:ser>
        <c:ser>
          <c:idx val="2"/>
          <c:order val="2"/>
          <c:tx>
            <c:strRef>
              <c:f>Лист1!$D$1</c:f>
              <c:strCache>
                <c:ptCount val="1"/>
                <c:pt idx="0">
                  <c:v>Профиль ударности по 2 главе "Еўгенія Анегіна" (Дударь)</c:v>
                </c:pt>
              </c:strCache>
            </c:strRef>
          </c:tx>
          <c:spPr>
            <a:ln w="28575" cap="rnd">
              <a:solidFill>
                <a:schemeClr val="accent3"/>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0.78</c:v>
                </c:pt>
                <c:pt idx="1">
                  <c:v>0.76</c:v>
                </c:pt>
                <c:pt idx="2">
                  <c:v>0.45</c:v>
                </c:pt>
                <c:pt idx="3">
                  <c:v>1</c:v>
                </c:pt>
              </c:numCache>
            </c:numRef>
          </c:val>
          <c:smooth val="0"/>
          <c:extLst>
            <c:ext xmlns:c16="http://schemas.microsoft.com/office/drawing/2014/chart" uri="{C3380CC4-5D6E-409C-BE32-E72D297353CC}">
              <c16:uniqueId val="{00000003-831E-4C49-AD79-64FB148F0F74}"/>
            </c:ext>
          </c:extLst>
        </c:ser>
        <c:dLbls>
          <c:showLegendKey val="0"/>
          <c:showVal val="0"/>
          <c:showCatName val="0"/>
          <c:showSerName val="0"/>
          <c:showPercent val="0"/>
          <c:showBubbleSize val="0"/>
        </c:dLbls>
        <c:smooth val="0"/>
        <c:axId val="491974928"/>
        <c:axId val="491975760"/>
      </c:lineChart>
      <c:catAx>
        <c:axId val="491974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5760"/>
        <c:crosses val="autoZero"/>
        <c:auto val="1"/>
        <c:lblAlgn val="ctr"/>
        <c:lblOffset val="100"/>
        <c:noMultiLvlLbl val="0"/>
      </c:catAx>
      <c:valAx>
        <c:axId val="491975760"/>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4928"/>
        <c:crosses val="autoZero"/>
        <c:crossBetween val="between"/>
        <c:majorUnit val="0.1"/>
      </c:valAx>
      <c:spPr>
        <a:noFill/>
        <a:ln>
          <a:noFill/>
        </a:ln>
        <a:effectLst/>
      </c:spPr>
    </c:plotArea>
    <c:legend>
      <c:legendPos val="b"/>
      <c:layout>
        <c:manualLayout>
          <c:xMode val="edge"/>
          <c:yMode val="edge"/>
          <c:x val="0.21384883557581147"/>
          <c:y val="0.80506649556214849"/>
          <c:w val="0.72502522484610943"/>
          <c:h val="0.17622726916363726"/>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ru-RU"/>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9097393759951788E-2"/>
          <c:y val="5.739435048602412E-2"/>
          <c:w val="0.83942045794333264"/>
          <c:h val="0.66654527080847581"/>
        </c:manualLayout>
      </c:layout>
      <c:lineChart>
        <c:grouping val="standard"/>
        <c:varyColors val="0"/>
        <c:ser>
          <c:idx val="0"/>
          <c:order val="0"/>
          <c:tx>
            <c:strRef>
              <c:f>Лист1!$B$1</c:f>
              <c:strCache>
                <c:ptCount val="1"/>
                <c:pt idx="0">
                  <c:v>Профиль ударности по 3 главе "Евгения Онегина"</c:v>
                </c:pt>
              </c:strCache>
            </c:strRef>
          </c:tx>
          <c:spPr>
            <a:ln w="28575" cap="rnd">
              <a:solidFill>
                <a:schemeClr val="accent1"/>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0.82</c:v>
                </c:pt>
                <c:pt idx="1">
                  <c:v>0.89</c:v>
                </c:pt>
                <c:pt idx="2">
                  <c:v>0.42</c:v>
                </c:pt>
                <c:pt idx="3">
                  <c:v>1</c:v>
                </c:pt>
              </c:numCache>
            </c:numRef>
          </c:val>
          <c:smooth val="0"/>
          <c:extLst>
            <c:ext xmlns:c16="http://schemas.microsoft.com/office/drawing/2014/chart" uri="{C3380CC4-5D6E-409C-BE32-E72D297353CC}">
              <c16:uniqueId val="{00000001-F279-4754-A5DA-339F01F47C29}"/>
            </c:ext>
          </c:extLst>
        </c:ser>
        <c:ser>
          <c:idx val="1"/>
          <c:order val="1"/>
          <c:tx>
            <c:strRef>
              <c:f>Лист1!$C$1</c:f>
              <c:strCache>
                <c:ptCount val="1"/>
                <c:pt idx="0">
                  <c:v>Профиль ударности по 3 главе "Яўгенія Анегіна" (Кулешов)</c:v>
                </c:pt>
              </c:strCache>
            </c:strRef>
          </c:tx>
          <c:spPr>
            <a:ln w="2857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0.86</c:v>
                </c:pt>
                <c:pt idx="1">
                  <c:v>0.83</c:v>
                </c:pt>
                <c:pt idx="2">
                  <c:v>0.43</c:v>
                </c:pt>
                <c:pt idx="3">
                  <c:v>1</c:v>
                </c:pt>
              </c:numCache>
            </c:numRef>
          </c:val>
          <c:smooth val="0"/>
          <c:extLst>
            <c:ext xmlns:c16="http://schemas.microsoft.com/office/drawing/2014/chart" uri="{C3380CC4-5D6E-409C-BE32-E72D297353CC}">
              <c16:uniqueId val="{00000002-F279-4754-A5DA-339F01F47C29}"/>
            </c:ext>
          </c:extLst>
        </c:ser>
        <c:ser>
          <c:idx val="2"/>
          <c:order val="2"/>
          <c:tx>
            <c:strRef>
              <c:f>Лист1!$D$1</c:f>
              <c:strCache>
                <c:ptCount val="1"/>
                <c:pt idx="0">
                  <c:v>Профиль ударности по 3 главе "Еўгенія Анегіна" (Дударь)2</c:v>
                </c:pt>
              </c:strCache>
            </c:strRef>
          </c:tx>
          <c:spPr>
            <a:ln w="28575" cap="rnd">
              <a:solidFill>
                <a:schemeClr val="accent3"/>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0.84</c:v>
                </c:pt>
                <c:pt idx="1">
                  <c:v>0.81</c:v>
                </c:pt>
                <c:pt idx="2">
                  <c:v>0.42</c:v>
                </c:pt>
                <c:pt idx="3">
                  <c:v>1</c:v>
                </c:pt>
              </c:numCache>
            </c:numRef>
          </c:val>
          <c:smooth val="0"/>
          <c:extLst>
            <c:ext xmlns:c16="http://schemas.microsoft.com/office/drawing/2014/chart" uri="{C3380CC4-5D6E-409C-BE32-E72D297353CC}">
              <c16:uniqueId val="{00000003-F279-4754-A5DA-339F01F47C29}"/>
            </c:ext>
          </c:extLst>
        </c:ser>
        <c:dLbls>
          <c:showLegendKey val="0"/>
          <c:showVal val="0"/>
          <c:showCatName val="0"/>
          <c:showSerName val="0"/>
          <c:showPercent val="0"/>
          <c:showBubbleSize val="0"/>
        </c:dLbls>
        <c:smooth val="0"/>
        <c:axId val="491974928"/>
        <c:axId val="491975760"/>
      </c:lineChart>
      <c:catAx>
        <c:axId val="491974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5760"/>
        <c:crosses val="autoZero"/>
        <c:auto val="1"/>
        <c:lblAlgn val="ctr"/>
        <c:lblOffset val="100"/>
        <c:noMultiLvlLbl val="0"/>
      </c:catAx>
      <c:valAx>
        <c:axId val="491975760"/>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4928"/>
        <c:crosses val="autoZero"/>
        <c:crossBetween val="between"/>
        <c:majorUnit val="0.1"/>
      </c:valAx>
      <c:spPr>
        <a:noFill/>
        <a:ln>
          <a:noFill/>
        </a:ln>
        <a:effectLst/>
      </c:spPr>
    </c:plotArea>
    <c:legend>
      <c:legendPos val="b"/>
      <c:layout>
        <c:manualLayout>
          <c:xMode val="edge"/>
          <c:yMode val="edge"/>
          <c:x val="0.19846166500661447"/>
          <c:y val="0.80511874621972068"/>
          <c:w val="0.71893179083174674"/>
          <c:h val="0.17644671086770428"/>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ru-RU"/>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6081932070281775E-2"/>
          <c:y val="4.9662995280478191E-2"/>
          <c:w val="0.83942045794333264"/>
          <c:h val="0.68653233061691521"/>
        </c:manualLayout>
      </c:layout>
      <c:lineChart>
        <c:grouping val="standard"/>
        <c:varyColors val="0"/>
        <c:ser>
          <c:idx val="0"/>
          <c:order val="0"/>
          <c:tx>
            <c:strRef>
              <c:f>Лист1!$B$1</c:f>
              <c:strCache>
                <c:ptCount val="1"/>
                <c:pt idx="0">
                  <c:v>Профиль ударности по 4 главе "Евгения Онегина"</c:v>
                </c:pt>
              </c:strCache>
            </c:strRef>
          </c:tx>
          <c:spPr>
            <a:ln w="28575" cap="rnd">
              <a:solidFill>
                <a:schemeClr val="accent1"/>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0.84</c:v>
                </c:pt>
                <c:pt idx="1">
                  <c:v>0.87</c:v>
                </c:pt>
                <c:pt idx="2">
                  <c:v>0.44</c:v>
                </c:pt>
                <c:pt idx="3">
                  <c:v>1</c:v>
                </c:pt>
              </c:numCache>
            </c:numRef>
          </c:val>
          <c:smooth val="0"/>
          <c:extLst>
            <c:ext xmlns:c16="http://schemas.microsoft.com/office/drawing/2014/chart" uri="{C3380CC4-5D6E-409C-BE32-E72D297353CC}">
              <c16:uniqueId val="{00000001-D80E-4554-BF95-44097DFAEDE1}"/>
            </c:ext>
          </c:extLst>
        </c:ser>
        <c:ser>
          <c:idx val="1"/>
          <c:order val="1"/>
          <c:tx>
            <c:strRef>
              <c:f>Лист1!$C$1</c:f>
              <c:strCache>
                <c:ptCount val="1"/>
                <c:pt idx="0">
                  <c:v>Профиль ударности по 4 главе "Яўгенія Анегіна" (Кулешов)</c:v>
                </c:pt>
              </c:strCache>
            </c:strRef>
          </c:tx>
          <c:spPr>
            <a:ln w="2857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0.84</c:v>
                </c:pt>
                <c:pt idx="1">
                  <c:v>0.82</c:v>
                </c:pt>
                <c:pt idx="2">
                  <c:v>0.44</c:v>
                </c:pt>
                <c:pt idx="3">
                  <c:v>1</c:v>
                </c:pt>
              </c:numCache>
            </c:numRef>
          </c:val>
          <c:smooth val="0"/>
          <c:extLst>
            <c:ext xmlns:c16="http://schemas.microsoft.com/office/drawing/2014/chart" uri="{C3380CC4-5D6E-409C-BE32-E72D297353CC}">
              <c16:uniqueId val="{00000002-D80E-4554-BF95-44097DFAEDE1}"/>
            </c:ext>
          </c:extLst>
        </c:ser>
        <c:ser>
          <c:idx val="2"/>
          <c:order val="2"/>
          <c:tx>
            <c:strRef>
              <c:f>Лист1!$D$1</c:f>
              <c:strCache>
                <c:ptCount val="1"/>
                <c:pt idx="0">
                  <c:v>Профиль ударности по 4 главе "Еўгенія Анегіна" (Дударь)</c:v>
                </c:pt>
              </c:strCache>
            </c:strRef>
          </c:tx>
          <c:spPr>
            <a:ln w="28575" cap="rnd">
              <a:solidFill>
                <a:schemeClr val="accent3"/>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0.83</c:v>
                </c:pt>
                <c:pt idx="1">
                  <c:v>0.8</c:v>
                </c:pt>
                <c:pt idx="2">
                  <c:v>0.45</c:v>
                </c:pt>
                <c:pt idx="3">
                  <c:v>1</c:v>
                </c:pt>
              </c:numCache>
            </c:numRef>
          </c:val>
          <c:smooth val="0"/>
          <c:extLst>
            <c:ext xmlns:c16="http://schemas.microsoft.com/office/drawing/2014/chart" uri="{C3380CC4-5D6E-409C-BE32-E72D297353CC}">
              <c16:uniqueId val="{00000003-D80E-4554-BF95-44097DFAEDE1}"/>
            </c:ext>
          </c:extLst>
        </c:ser>
        <c:dLbls>
          <c:showLegendKey val="0"/>
          <c:showVal val="0"/>
          <c:showCatName val="0"/>
          <c:showSerName val="0"/>
          <c:showPercent val="0"/>
          <c:showBubbleSize val="0"/>
        </c:dLbls>
        <c:smooth val="0"/>
        <c:axId val="491974928"/>
        <c:axId val="491975760"/>
      </c:lineChart>
      <c:catAx>
        <c:axId val="491974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5760"/>
        <c:crosses val="autoZero"/>
        <c:auto val="1"/>
        <c:lblAlgn val="ctr"/>
        <c:lblOffset val="100"/>
        <c:noMultiLvlLbl val="0"/>
      </c:catAx>
      <c:valAx>
        <c:axId val="491975760"/>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4928"/>
        <c:crosses val="autoZero"/>
        <c:crossBetween val="between"/>
        <c:majorUnit val="0.1"/>
      </c:valAx>
      <c:spPr>
        <a:noFill/>
        <a:ln>
          <a:noFill/>
        </a:ln>
        <a:effectLst/>
      </c:spPr>
    </c:plotArea>
    <c:legend>
      <c:legendPos val="b"/>
      <c:layout>
        <c:manualLayout>
          <c:xMode val="edge"/>
          <c:yMode val="edge"/>
          <c:x val="0.21469975519814044"/>
          <c:y val="0.80258404252325066"/>
          <c:w val="0.68313124460827535"/>
          <c:h val="0.1657923468630174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ru-RU"/>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6081932070281775E-2"/>
          <c:y val="4.9662995280478191E-2"/>
          <c:w val="0.83942045794333264"/>
          <c:h val="0.68653233061691521"/>
        </c:manualLayout>
      </c:layout>
      <c:lineChart>
        <c:grouping val="standard"/>
        <c:varyColors val="0"/>
        <c:ser>
          <c:idx val="0"/>
          <c:order val="0"/>
          <c:tx>
            <c:strRef>
              <c:f>Лист1!$B$1</c:f>
              <c:strCache>
                <c:ptCount val="1"/>
                <c:pt idx="0">
                  <c:v>Профиль ударности по 5 главе "Евгения Онегина" </c:v>
                </c:pt>
              </c:strCache>
            </c:strRef>
          </c:tx>
          <c:spPr>
            <a:ln w="28575" cap="rnd">
              <a:solidFill>
                <a:schemeClr val="accent1"/>
              </a:solidFill>
              <a:round/>
              <a:tailEnd type="none"/>
            </a:ln>
            <a:effectLst/>
          </c:spPr>
          <c:marker>
            <c:symbol val="none"/>
          </c:marker>
          <c:dPt>
            <c:idx val="2"/>
            <c:marker>
              <c:symbol val="none"/>
            </c:marker>
            <c:bubble3D val="0"/>
            <c:extLst>
              <c:ext xmlns:c16="http://schemas.microsoft.com/office/drawing/2014/chart" uri="{C3380CC4-5D6E-409C-BE32-E72D297353CC}">
                <c16:uniqueId val="{00000000-D80E-4554-BF95-44097DFAEDE1}"/>
              </c:ext>
            </c:extLst>
          </c:dPt>
          <c:cat>
            <c:strRef>
              <c:f>Лист1!$A$2:$A$5</c:f>
              <c:strCache>
                <c:ptCount val="4"/>
                <c:pt idx="0">
                  <c:v>I</c:v>
                </c:pt>
                <c:pt idx="1">
                  <c:v>II</c:v>
                </c:pt>
                <c:pt idx="2">
                  <c:v>III</c:v>
                </c:pt>
                <c:pt idx="3">
                  <c:v>IV</c:v>
                </c:pt>
              </c:strCache>
            </c:strRef>
          </c:cat>
          <c:val>
            <c:numRef>
              <c:f>Лист1!$B$2:$B$5</c:f>
              <c:numCache>
                <c:formatCode>General</c:formatCode>
                <c:ptCount val="4"/>
                <c:pt idx="0">
                  <c:v>0.872</c:v>
                </c:pt>
                <c:pt idx="1">
                  <c:v>0.872</c:v>
                </c:pt>
                <c:pt idx="2">
                  <c:v>0.45200000000000001</c:v>
                </c:pt>
                <c:pt idx="3">
                  <c:v>1</c:v>
                </c:pt>
              </c:numCache>
            </c:numRef>
          </c:val>
          <c:smooth val="0"/>
          <c:extLst>
            <c:ext xmlns:c16="http://schemas.microsoft.com/office/drawing/2014/chart" uri="{C3380CC4-5D6E-409C-BE32-E72D297353CC}">
              <c16:uniqueId val="{00000001-D80E-4554-BF95-44097DFAEDE1}"/>
            </c:ext>
          </c:extLst>
        </c:ser>
        <c:ser>
          <c:idx val="1"/>
          <c:order val="1"/>
          <c:tx>
            <c:strRef>
              <c:f>Лист1!$C$1</c:f>
              <c:strCache>
                <c:ptCount val="1"/>
                <c:pt idx="0">
                  <c:v>Профиль ударности по 5 главе "Еўгенія Анегіна" (Дударь)</c:v>
                </c:pt>
              </c:strCache>
            </c:strRef>
          </c:tx>
          <c:spPr>
            <a:ln w="28575" cap="rnd">
              <a:solidFill>
                <a:srgbClr val="DCDEE0">
                  <a:lumMod val="75000"/>
                </a:srgbClr>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0.84099999999999997</c:v>
                </c:pt>
                <c:pt idx="1">
                  <c:v>0.84099999999999997</c:v>
                </c:pt>
                <c:pt idx="2">
                  <c:v>0.435</c:v>
                </c:pt>
                <c:pt idx="3">
                  <c:v>1</c:v>
                </c:pt>
              </c:numCache>
            </c:numRef>
          </c:val>
          <c:smooth val="0"/>
          <c:extLst>
            <c:ext xmlns:c16="http://schemas.microsoft.com/office/drawing/2014/chart" uri="{C3380CC4-5D6E-409C-BE32-E72D297353CC}">
              <c16:uniqueId val="{00000002-D80E-4554-BF95-44097DFAEDE1}"/>
            </c:ext>
          </c:extLst>
        </c:ser>
        <c:ser>
          <c:idx val="2"/>
          <c:order val="2"/>
          <c:tx>
            <c:strRef>
              <c:f>Лист1!$D$1</c:f>
              <c:strCache>
                <c:ptCount val="1"/>
                <c:pt idx="0">
                  <c:v>Профиль ударности по 5 главе "Яўгенія Анегіна" (Кулешов)</c:v>
                </c:pt>
              </c:strCache>
            </c:strRef>
          </c:tx>
          <c:spPr>
            <a:ln w="28575" cap="rnd">
              <a:solidFill>
                <a:srgbClr val="DE6A10">
                  <a:lumMod val="60000"/>
                  <a:lumOff val="40000"/>
                </a:srgbClr>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0.74099999999999999</c:v>
                </c:pt>
                <c:pt idx="1">
                  <c:v>0.80400000000000005</c:v>
                </c:pt>
                <c:pt idx="2">
                  <c:v>0.39100000000000001</c:v>
                </c:pt>
                <c:pt idx="3">
                  <c:v>1</c:v>
                </c:pt>
              </c:numCache>
            </c:numRef>
          </c:val>
          <c:smooth val="0"/>
          <c:extLst>
            <c:ext xmlns:c16="http://schemas.microsoft.com/office/drawing/2014/chart" uri="{C3380CC4-5D6E-409C-BE32-E72D297353CC}">
              <c16:uniqueId val="{00000003-D80E-4554-BF95-44097DFAEDE1}"/>
            </c:ext>
          </c:extLst>
        </c:ser>
        <c:dLbls>
          <c:showLegendKey val="0"/>
          <c:showVal val="0"/>
          <c:showCatName val="0"/>
          <c:showSerName val="0"/>
          <c:showPercent val="0"/>
          <c:showBubbleSize val="0"/>
        </c:dLbls>
        <c:smooth val="0"/>
        <c:axId val="491974928"/>
        <c:axId val="491975760"/>
      </c:lineChart>
      <c:catAx>
        <c:axId val="491974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5760"/>
        <c:crosses val="autoZero"/>
        <c:auto val="1"/>
        <c:lblAlgn val="ctr"/>
        <c:lblOffset val="100"/>
        <c:noMultiLvlLbl val="0"/>
      </c:catAx>
      <c:valAx>
        <c:axId val="491975760"/>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4928"/>
        <c:crosses val="autoZero"/>
        <c:crossBetween val="between"/>
        <c:majorUnit val="0.1"/>
      </c:valAx>
      <c:spPr>
        <a:noFill/>
        <a:ln>
          <a:noFill/>
        </a:ln>
        <a:effectLst/>
      </c:spPr>
    </c:plotArea>
    <c:legend>
      <c:legendPos val="b"/>
      <c:layout>
        <c:manualLayout>
          <c:xMode val="edge"/>
          <c:yMode val="edge"/>
          <c:x val="0.12700349523051876"/>
          <c:y val="0.77546838560909781"/>
          <c:w val="0.7751898734177215"/>
          <c:h val="0.22375488124959989"/>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ru-RU"/>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1392F2-691D-49D3-AAD4-3A98CDEFC3D5}" type="datetimeFigureOut">
              <a:rPr lang="ru-RU" smtClean="0"/>
              <a:t>15.03.2023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2B0037-A2A8-4E34-A793-7D81FA878414}" type="slidenum">
              <a:rPr lang="ru-RU" smtClean="0"/>
              <a:t>‹#›</a:t>
            </a:fld>
            <a:endParaRPr lang="ru-RU"/>
          </a:p>
        </p:txBody>
      </p:sp>
    </p:spTree>
    <p:extLst>
      <p:ext uri="{BB962C8B-B14F-4D97-AF65-F5344CB8AC3E}">
        <p14:creationId xmlns:p14="http://schemas.microsoft.com/office/powerpoint/2010/main" val="1683932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912B0037-A2A8-4E34-A793-7D81FA878414}" type="slidenum">
              <a:rPr lang="ru-RU" smtClean="0"/>
              <a:t>24</a:t>
            </a:fld>
            <a:endParaRPr lang="ru-RU"/>
          </a:p>
        </p:txBody>
      </p:sp>
    </p:spTree>
    <p:extLst>
      <p:ext uri="{BB962C8B-B14F-4D97-AF65-F5344CB8AC3E}">
        <p14:creationId xmlns:p14="http://schemas.microsoft.com/office/powerpoint/2010/main" val="3285110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14"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6" name="Прямоугольник"/>
          <p:cNvSpPr/>
          <p:nvPr/>
        </p:nvSpPr>
        <p:spPr>
          <a:xfrm>
            <a:off x="2615127" y="-18670"/>
            <a:ext cx="9608854" cy="6858001"/>
          </a:xfrm>
          <a:prstGeom prst="rect">
            <a:avLst/>
          </a:prstGeom>
          <a:solidFill>
            <a:srgbClr val="FFFFFF"/>
          </a:solidFill>
          <a:ln w="12700">
            <a:miter lim="400000"/>
          </a:ln>
        </p:spPr>
        <p:txBody>
          <a:bodyPr lIns="35719" tIns="35719" rIns="35719" bIns="35719" anchor="ctr"/>
          <a:lstStyle/>
          <a:p>
            <a:pPr>
              <a:defRPr sz="3200">
                <a:solidFill>
                  <a:srgbClr val="FFFFFF"/>
                </a:solidFill>
              </a:defRPr>
            </a:pPr>
            <a:endParaRPr sz="1600"/>
          </a:p>
        </p:txBody>
      </p:sp>
      <p:sp>
        <p:nvSpPr>
          <p:cNvPr id="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2193727" y="312539"/>
            <a:ext cx="7804547" cy="15180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a:bodyPr>
          <a:lstStyle/>
          <a:p>
            <a:r>
              <a:t>Текст заголовка</a:t>
            </a:r>
          </a:p>
        </p:txBody>
      </p:sp>
      <p:sp>
        <p:nvSpPr>
          <p:cNvPr id="3" name="Уровень текста 1…"/>
          <p:cNvSpPr txBox="1">
            <a:spLocks noGrp="1"/>
          </p:cNvSpPr>
          <p:nvPr>
            <p:ph type="body" idx="1"/>
          </p:nvPr>
        </p:nvSpPr>
        <p:spPr>
          <a:xfrm>
            <a:off x="2193727" y="1830586"/>
            <a:ext cx="7804547" cy="442019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5967907" y="6505277"/>
            <a:ext cx="247257" cy="698267"/>
          </a:xfrm>
          <a:prstGeom prst="rect">
            <a:avLst/>
          </a:prstGeom>
          <a:ln w="12700">
            <a:miter lim="400000"/>
          </a:ln>
        </p:spPr>
        <p:txBody>
          <a:bodyPr wrap="square" lIns="71437" tIns="71437" rIns="71437" bIns="71437">
            <a:spAutoFit/>
          </a:bodyPr>
          <a:lstStyle>
            <a:lvl1pPr>
              <a:defRPr sz="12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Lst>
  <p:transition spd="med"/>
  <p:txStyles>
    <p:titleStyle>
      <a:lvl1pPr marL="0" marR="0" indent="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1pPr>
      <a:lvl2pPr marL="0" marR="0" indent="228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2pPr>
      <a:lvl3pPr marL="0" marR="0" indent="457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3pPr>
      <a:lvl4pPr marL="0" marR="0" indent="685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4pPr>
      <a:lvl5pPr marL="0" marR="0" indent="9144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5pPr>
      <a:lvl6pPr marL="0" marR="0" indent="11430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6pPr>
      <a:lvl7pPr marL="0" marR="0" indent="1371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7pPr>
      <a:lvl8pPr marL="0" marR="0" indent="1600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8pPr>
      <a:lvl9pPr marL="0" marR="0" indent="1828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9pPr>
    </p:titleStyle>
    <p:bodyStyle>
      <a:lvl1pPr marL="617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1pPr>
      <a:lvl2pPr marL="1061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2pPr>
      <a:lvl3pPr marL="1506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3pPr>
      <a:lvl4pPr marL="1950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4pPr>
      <a:lvl5pPr marL="2395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Линия"/>
          <p:cNvSpPr/>
          <p:nvPr/>
        </p:nvSpPr>
        <p:spPr>
          <a:xfrm flipV="1">
            <a:off x="5185172" y="802083"/>
            <a:ext cx="1" cy="1388675"/>
          </a:xfrm>
          <a:prstGeom prst="line">
            <a:avLst/>
          </a:prstGeom>
          <a:ln w="12700">
            <a:solidFill>
              <a:srgbClr val="FFFFFF"/>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sp>
        <p:nvSpPr>
          <p:cNvPr id="52" name="Очень крутой…"/>
          <p:cNvSpPr txBox="1"/>
          <p:nvPr/>
        </p:nvSpPr>
        <p:spPr>
          <a:xfrm>
            <a:off x="3558455" y="366496"/>
            <a:ext cx="5755227" cy="32432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7000" b="1" cap="all">
                <a:solidFill>
                  <a:srgbClr val="253957"/>
                </a:solidFill>
                <a:latin typeface="+mn-lt"/>
                <a:ea typeface="+mn-ea"/>
                <a:cs typeface="+mn-cs"/>
                <a:sym typeface="Arial Narrow"/>
              </a:defRPr>
            </a:pPr>
            <a:r>
              <a:rPr lang="ru-RU" sz="2700" dirty="0"/>
              <a:t>Ритмика переводов романа в стихах «Евгений Онегин» и поэм</a:t>
            </a:r>
          </a:p>
          <a:p>
            <a:pPr algn="l">
              <a:defRPr sz="7000" b="1" cap="all">
                <a:solidFill>
                  <a:srgbClr val="253957"/>
                </a:solidFill>
                <a:latin typeface="+mn-lt"/>
                <a:ea typeface="+mn-ea"/>
                <a:cs typeface="+mn-cs"/>
                <a:sym typeface="Arial Narrow"/>
              </a:defRPr>
            </a:pPr>
            <a:r>
              <a:rPr lang="ru-RU" sz="2700" dirty="0"/>
              <a:t>«Мцыри» и «Демон» на белорусский язык</a:t>
            </a:r>
          </a:p>
        </p:txBody>
      </p:sp>
      <p:sp>
        <p:nvSpPr>
          <p:cNvPr id="53" name="Очень крутой подзаголовок презентации"/>
          <p:cNvSpPr txBox="1"/>
          <p:nvPr/>
        </p:nvSpPr>
        <p:spPr>
          <a:xfrm>
            <a:off x="3558455" y="3960074"/>
            <a:ext cx="8102501" cy="7184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dirty="0"/>
          </a:p>
          <a:p>
            <a:pPr algn="l"/>
            <a:r>
              <a:rPr lang="ru-RU" sz="1800" dirty="0"/>
              <a:t>Выполнила Якимова Мария Владимировна</a:t>
            </a:r>
          </a:p>
          <a:p>
            <a:pPr algn="l"/>
            <a:endParaRPr lang="ru-RU" sz="1800" dirty="0"/>
          </a:p>
          <a:p>
            <a:pPr algn="l"/>
            <a:r>
              <a:rPr lang="ru-RU" sz="1800" dirty="0"/>
              <a:t>Исследование выполнено в рамках проекта НИУ ВШЭ «Сравнительная и квантитативная метрика и ритмика: компьютерный анализ процессов порождения и восприятия стихотворной речи» № 23-00-004 программы «Научный фонд» НИУ ВШЭ </a:t>
            </a:r>
          </a:p>
        </p:txBody>
      </p:sp>
      <p:pic>
        <p:nvPicPr>
          <p:cNvPr id="56" name="Изображение" descr="Изображение"/>
          <p:cNvPicPr>
            <a:picLocks noChangeAspect="1"/>
          </p:cNvPicPr>
          <p:nvPr/>
        </p:nvPicPr>
        <p:blipFill>
          <a:blip r:embed="rId2"/>
          <a:stretch>
            <a:fillRect/>
          </a:stretch>
        </p:blipFill>
        <p:spPr>
          <a:xfrm>
            <a:off x="610985" y="665370"/>
            <a:ext cx="1368060" cy="1322774"/>
          </a:xfrm>
          <a:prstGeom prst="rect">
            <a:avLst/>
          </a:prstGeom>
          <a:ln w="12700">
            <a:miter lim="400000"/>
          </a:ln>
        </p:spPr>
      </p:pic>
    </p:spTree>
    <p:extLst>
      <p:ext uri="{BB962C8B-B14F-4D97-AF65-F5344CB8AC3E}">
        <p14:creationId xmlns:p14="http://schemas.microsoft.com/office/powerpoint/2010/main" val="1923892562"/>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1531595"/>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a:t>
            </a:r>
            <a:r>
              <a:rPr lang="pl-PL" sz="3000" b="1" dirty="0"/>
              <a:t> </a:t>
            </a:r>
            <a:r>
              <a:rPr lang="ru-RU" sz="3000" b="1" dirty="0"/>
              <a:t>6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2642505"/>
            <a:ext cx="3650570" cy="32220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2 главе «</a:t>
            </a:r>
            <a:r>
              <a:rPr lang="ru-RU" sz="2000" dirty="0" err="1">
                <a:solidFill>
                  <a:srgbClr val="000000"/>
                </a:solidFill>
                <a:ea typeface="+mj-ea"/>
                <a:cs typeface="+mj-cs"/>
                <a:sym typeface="Helvetica Light"/>
              </a:rPr>
              <a:t>Еўгенія</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Анегіна</a:t>
            </a:r>
            <a:r>
              <a:rPr lang="ru-RU" sz="2000" dirty="0">
                <a:solidFill>
                  <a:srgbClr val="000000"/>
                </a:solidFill>
                <a:ea typeface="+mj-ea"/>
                <a:cs typeface="+mj-cs"/>
                <a:sym typeface="Helvetica Light"/>
              </a:rPr>
              <a:t>»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(0,783 – 0,763 – 0,451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2 главе «</a:t>
            </a:r>
            <a:r>
              <a:rPr lang="ru-RU" sz="2000" dirty="0" err="1">
                <a:solidFill>
                  <a:srgbClr val="000000"/>
                </a:solidFill>
                <a:ea typeface="+mj-ea"/>
                <a:cs typeface="+mj-cs"/>
                <a:sym typeface="Helvetica Light"/>
              </a:rPr>
              <a:t>Яўгенія</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Анегіна</a:t>
            </a:r>
            <a:r>
              <a:rPr lang="ru-RU" sz="2000" dirty="0">
                <a:solidFill>
                  <a:srgbClr val="000000"/>
                </a:solidFill>
                <a:ea typeface="+mj-ea"/>
                <a:cs typeface="+mj-cs"/>
                <a:sym typeface="Helvetica Light"/>
              </a:rPr>
              <a:t>»</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(0,848 – 0,825 – 0,467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2 главе «Евгения Онегина»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(0,842 – 0,872 – 0,407 – 1,000 )</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p:txBody>
      </p:sp>
      <p:graphicFrame>
        <p:nvGraphicFramePr>
          <p:cNvPr id="10" name="Диаграмма 9">
            <a:extLst>
              <a:ext uri="{FF2B5EF4-FFF2-40B4-BE49-F238E27FC236}">
                <a16:creationId xmlns:a16="http://schemas.microsoft.com/office/drawing/2014/main" id="{A631F46E-F553-4A2A-90EA-FC1EC8D86160}"/>
              </a:ext>
            </a:extLst>
          </p:cNvPr>
          <p:cNvGraphicFramePr/>
          <p:nvPr>
            <p:extLst>
              <p:ext uri="{D42A27DB-BD31-4B8C-83A1-F6EECF244321}">
                <p14:modId xmlns:p14="http://schemas.microsoft.com/office/powerpoint/2010/main" val="1010950638"/>
              </p:ext>
            </p:extLst>
          </p:nvPr>
        </p:nvGraphicFramePr>
        <p:xfrm>
          <a:off x="3789411" y="1531596"/>
          <a:ext cx="8036719" cy="48469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89705906"/>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1531595"/>
            <a:ext cx="10753187" cy="6624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 7</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2642505"/>
            <a:ext cx="3650570" cy="32220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3 главе «</a:t>
            </a:r>
            <a:r>
              <a:rPr lang="ru-RU" sz="2000" dirty="0" err="1">
                <a:solidFill>
                  <a:srgbClr val="000000"/>
                </a:solidFill>
                <a:ea typeface="+mj-ea"/>
                <a:cs typeface="+mj-cs"/>
                <a:sym typeface="Helvetica Light"/>
              </a:rPr>
              <a:t>Еўгенія</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Анегіна</a:t>
            </a:r>
            <a:r>
              <a:rPr lang="ru-RU" sz="2000" dirty="0">
                <a:solidFill>
                  <a:srgbClr val="000000"/>
                </a:solidFill>
                <a:ea typeface="+mj-ea"/>
                <a:cs typeface="+mj-cs"/>
                <a:sym typeface="Helvetica Light"/>
              </a:rPr>
              <a:t>»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(0,842– 0,812 – 0,428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3 главе «</a:t>
            </a:r>
            <a:r>
              <a:rPr lang="ru-RU" sz="2000" dirty="0" err="1">
                <a:solidFill>
                  <a:srgbClr val="000000"/>
                </a:solidFill>
                <a:ea typeface="+mj-ea"/>
                <a:cs typeface="+mj-cs"/>
                <a:sym typeface="Helvetica Light"/>
              </a:rPr>
              <a:t>Яўгенія</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Анегіна</a:t>
            </a:r>
            <a:r>
              <a:rPr lang="ru-RU" sz="2000" dirty="0">
                <a:solidFill>
                  <a:srgbClr val="000000"/>
                </a:solidFill>
                <a:ea typeface="+mj-ea"/>
                <a:cs typeface="+mj-cs"/>
                <a:sym typeface="Helvetica Light"/>
              </a:rPr>
              <a:t>»</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(0,865 – 0,833 – 0,435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3 главе «Евгения Онегина»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(0,825 – 0,897 – 0,425 – 1,000 )</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p:txBody>
      </p:sp>
      <p:graphicFrame>
        <p:nvGraphicFramePr>
          <p:cNvPr id="9" name="Диаграмма 8">
            <a:extLst>
              <a:ext uri="{FF2B5EF4-FFF2-40B4-BE49-F238E27FC236}">
                <a16:creationId xmlns:a16="http://schemas.microsoft.com/office/drawing/2014/main" id="{A631F46E-F553-4A2A-90EA-FC1EC8D86160}"/>
              </a:ext>
            </a:extLst>
          </p:cNvPr>
          <p:cNvGraphicFramePr/>
          <p:nvPr>
            <p:extLst>
              <p:ext uri="{D42A27DB-BD31-4B8C-83A1-F6EECF244321}">
                <p14:modId xmlns:p14="http://schemas.microsoft.com/office/powerpoint/2010/main" val="4007774077"/>
              </p:ext>
            </p:extLst>
          </p:nvPr>
        </p:nvGraphicFramePr>
        <p:xfrm>
          <a:off x="3525624" y="1531595"/>
          <a:ext cx="8352147" cy="48409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59276601"/>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1531595"/>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a:t>
            </a:r>
            <a:r>
              <a:rPr lang="pl-PL" sz="3000" b="1" dirty="0"/>
              <a:t> </a:t>
            </a:r>
            <a:r>
              <a:rPr lang="ru-RU" sz="3000" b="1" dirty="0"/>
              <a:t>8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2642505"/>
            <a:ext cx="3650570" cy="32220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4 главе «</a:t>
            </a:r>
            <a:r>
              <a:rPr lang="ru-RU" sz="2000" dirty="0" err="1">
                <a:solidFill>
                  <a:srgbClr val="000000"/>
                </a:solidFill>
                <a:ea typeface="+mj-ea"/>
                <a:cs typeface="+mj-cs"/>
                <a:sym typeface="Helvetica Light"/>
              </a:rPr>
              <a:t>Еўгенія</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Анегіна</a:t>
            </a:r>
            <a:r>
              <a:rPr lang="ru-RU" sz="2000" dirty="0">
                <a:solidFill>
                  <a:srgbClr val="000000"/>
                </a:solidFill>
                <a:ea typeface="+mj-ea"/>
                <a:cs typeface="+mj-cs"/>
                <a:sym typeface="Helvetica Light"/>
              </a:rPr>
              <a:t>»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(0,834– 0,801 – 0,452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4 главе «</a:t>
            </a:r>
            <a:r>
              <a:rPr lang="ru-RU" sz="2000" dirty="0" err="1">
                <a:solidFill>
                  <a:srgbClr val="000000"/>
                </a:solidFill>
                <a:ea typeface="+mj-ea"/>
                <a:cs typeface="+mj-cs"/>
                <a:sym typeface="Helvetica Light"/>
              </a:rPr>
              <a:t>Яўгенія</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Анегіна</a:t>
            </a:r>
            <a:r>
              <a:rPr lang="ru-RU" sz="2000" dirty="0">
                <a:solidFill>
                  <a:srgbClr val="000000"/>
                </a:solidFill>
                <a:ea typeface="+mj-ea"/>
                <a:cs typeface="+mj-cs"/>
                <a:sym typeface="Helvetica Light"/>
              </a:rPr>
              <a:t>»</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(0,848 – 0,823 – 0,446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4 главе «Евгения Онегина»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(0,848 – 0,876 – 0,443 – 1,000 )</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p:txBody>
      </p:sp>
      <p:graphicFrame>
        <p:nvGraphicFramePr>
          <p:cNvPr id="10" name="Диаграмма 9">
            <a:extLst>
              <a:ext uri="{FF2B5EF4-FFF2-40B4-BE49-F238E27FC236}">
                <a16:creationId xmlns:a16="http://schemas.microsoft.com/office/drawing/2014/main" id="{A631F46E-F553-4A2A-90EA-FC1EC8D86160}"/>
              </a:ext>
            </a:extLst>
          </p:cNvPr>
          <p:cNvGraphicFramePr/>
          <p:nvPr>
            <p:extLst>
              <p:ext uri="{D42A27DB-BD31-4B8C-83A1-F6EECF244321}">
                <p14:modId xmlns:p14="http://schemas.microsoft.com/office/powerpoint/2010/main" val="2950215073"/>
              </p:ext>
            </p:extLst>
          </p:nvPr>
        </p:nvGraphicFramePr>
        <p:xfrm>
          <a:off x="3506608" y="1531595"/>
          <a:ext cx="8399446" cy="515200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69844163"/>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1531595"/>
            <a:ext cx="10753187" cy="6624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 9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2642505"/>
            <a:ext cx="3650570" cy="32220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5 главе «</a:t>
            </a:r>
            <a:r>
              <a:rPr lang="ru-RU" sz="2000" dirty="0" err="1">
                <a:solidFill>
                  <a:srgbClr val="000000"/>
                </a:solidFill>
                <a:ea typeface="+mj-ea"/>
                <a:cs typeface="+mj-cs"/>
                <a:sym typeface="Helvetica Light"/>
              </a:rPr>
              <a:t>Еўгенія</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Анегіна</a:t>
            </a:r>
            <a:r>
              <a:rPr lang="ru-RU" sz="2000" dirty="0">
                <a:solidFill>
                  <a:srgbClr val="000000"/>
                </a:solidFill>
                <a:ea typeface="+mj-ea"/>
                <a:cs typeface="+mj-cs"/>
                <a:sym typeface="Helvetica Light"/>
              </a:rPr>
              <a:t>»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(0,841– 0,841 – 0,437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5 главе «</a:t>
            </a:r>
            <a:r>
              <a:rPr lang="ru-RU" sz="2000" dirty="0" err="1">
                <a:solidFill>
                  <a:srgbClr val="000000"/>
                </a:solidFill>
                <a:ea typeface="+mj-ea"/>
                <a:cs typeface="+mj-cs"/>
                <a:sym typeface="Helvetica Light"/>
              </a:rPr>
              <a:t>Яўгенія</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Анегіна</a:t>
            </a:r>
            <a:r>
              <a:rPr lang="ru-RU" sz="2000" dirty="0">
                <a:solidFill>
                  <a:srgbClr val="000000"/>
                </a:solidFill>
                <a:ea typeface="+mj-ea"/>
                <a:cs typeface="+mj-cs"/>
                <a:sym typeface="Helvetica Light"/>
              </a:rPr>
              <a:t>»</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(0,741 – 0,802 – 0,391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5 главе «Евгения Онегина»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(0,870 – 0,869 – 0,455 – 1,000 )</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p:txBody>
      </p:sp>
      <p:graphicFrame>
        <p:nvGraphicFramePr>
          <p:cNvPr id="10" name="Диаграмма 9">
            <a:extLst>
              <a:ext uri="{FF2B5EF4-FFF2-40B4-BE49-F238E27FC236}">
                <a16:creationId xmlns:a16="http://schemas.microsoft.com/office/drawing/2014/main" id="{A631F46E-F553-4A2A-90EA-FC1EC8D86160}"/>
              </a:ext>
            </a:extLst>
          </p:cNvPr>
          <p:cNvGraphicFramePr/>
          <p:nvPr>
            <p:extLst>
              <p:ext uri="{D42A27DB-BD31-4B8C-83A1-F6EECF244321}">
                <p14:modId xmlns:p14="http://schemas.microsoft.com/office/powerpoint/2010/main" val="688062994"/>
              </p:ext>
            </p:extLst>
          </p:nvPr>
        </p:nvGraphicFramePr>
        <p:xfrm>
          <a:off x="3506608" y="1531595"/>
          <a:ext cx="8399446" cy="515200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51435950"/>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1531595"/>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a:t>
            </a:r>
            <a:r>
              <a:rPr lang="pl-PL" sz="3000" b="1" dirty="0"/>
              <a:t> 1</a:t>
            </a:r>
            <a:r>
              <a:rPr lang="ru-RU" sz="3000" b="1" dirty="0"/>
              <a:t>0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2642505"/>
            <a:ext cx="3650570" cy="32220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6 главе «</a:t>
            </a:r>
            <a:r>
              <a:rPr lang="ru-RU" sz="2000" dirty="0" err="1">
                <a:solidFill>
                  <a:srgbClr val="000000"/>
                </a:solidFill>
                <a:ea typeface="+mj-ea"/>
                <a:cs typeface="+mj-cs"/>
                <a:sym typeface="Helvetica Light"/>
              </a:rPr>
              <a:t>Еўгенія</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Анегіна</a:t>
            </a:r>
            <a:r>
              <a:rPr lang="ru-RU" sz="2000" dirty="0">
                <a:solidFill>
                  <a:srgbClr val="000000"/>
                </a:solidFill>
                <a:ea typeface="+mj-ea"/>
                <a:cs typeface="+mj-cs"/>
                <a:sym typeface="Helvetica Light"/>
              </a:rPr>
              <a:t>»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(0,809– 0,798 – 0,427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6 главе «</a:t>
            </a:r>
            <a:r>
              <a:rPr lang="ru-RU" sz="2000" dirty="0" err="1">
                <a:solidFill>
                  <a:srgbClr val="000000"/>
                </a:solidFill>
                <a:ea typeface="+mj-ea"/>
                <a:cs typeface="+mj-cs"/>
                <a:sym typeface="Helvetica Light"/>
              </a:rPr>
              <a:t>Яўгенія</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Анегіна</a:t>
            </a:r>
            <a:r>
              <a:rPr lang="ru-RU" sz="2000" dirty="0">
                <a:solidFill>
                  <a:srgbClr val="000000"/>
                </a:solidFill>
                <a:ea typeface="+mj-ea"/>
                <a:cs typeface="+mj-cs"/>
                <a:sym typeface="Helvetica Light"/>
              </a:rPr>
              <a:t>»</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(0,746 – 0,779 – 0,393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6 главе «Евгения Онегина»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(0,837 – 0,916 – 0,413 – 1,000 )</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p:txBody>
      </p:sp>
      <p:graphicFrame>
        <p:nvGraphicFramePr>
          <p:cNvPr id="10" name="Диаграмма 9">
            <a:extLst>
              <a:ext uri="{FF2B5EF4-FFF2-40B4-BE49-F238E27FC236}">
                <a16:creationId xmlns:a16="http://schemas.microsoft.com/office/drawing/2014/main" id="{A631F46E-F553-4A2A-90EA-FC1EC8D86160}"/>
              </a:ext>
            </a:extLst>
          </p:cNvPr>
          <p:cNvGraphicFramePr/>
          <p:nvPr>
            <p:extLst>
              <p:ext uri="{D42A27DB-BD31-4B8C-83A1-F6EECF244321}">
                <p14:modId xmlns:p14="http://schemas.microsoft.com/office/powerpoint/2010/main" val="2219499487"/>
              </p:ext>
            </p:extLst>
          </p:nvPr>
        </p:nvGraphicFramePr>
        <p:xfrm>
          <a:off x="3506608" y="1531595"/>
          <a:ext cx="8399446" cy="515200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58748165"/>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1531595"/>
            <a:ext cx="10753187" cy="6624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a:t>
            </a:r>
            <a:r>
              <a:rPr lang="pl-PL" sz="3000" b="1" dirty="0"/>
              <a:t> 1</a:t>
            </a:r>
            <a:r>
              <a:rPr lang="ru-RU" sz="3000" b="1" dirty="0"/>
              <a:t>1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2642505"/>
            <a:ext cx="3650570" cy="32220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7 главе «</a:t>
            </a:r>
            <a:r>
              <a:rPr lang="ru-RU" sz="2000" dirty="0" err="1">
                <a:solidFill>
                  <a:srgbClr val="000000"/>
                </a:solidFill>
                <a:ea typeface="+mj-ea"/>
                <a:cs typeface="+mj-cs"/>
                <a:sym typeface="Helvetica Light"/>
              </a:rPr>
              <a:t>Еўгенія</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Анегіна</a:t>
            </a:r>
            <a:r>
              <a:rPr lang="ru-RU" sz="2000" dirty="0">
                <a:solidFill>
                  <a:srgbClr val="000000"/>
                </a:solidFill>
                <a:ea typeface="+mj-ea"/>
                <a:cs typeface="+mj-cs"/>
                <a:sym typeface="Helvetica Light"/>
              </a:rPr>
              <a:t>»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(0,859– 0,848 – 0,425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7 главе «</a:t>
            </a:r>
            <a:r>
              <a:rPr lang="ru-RU" sz="2000" dirty="0" err="1">
                <a:solidFill>
                  <a:srgbClr val="000000"/>
                </a:solidFill>
                <a:ea typeface="+mj-ea"/>
                <a:cs typeface="+mj-cs"/>
                <a:sym typeface="Helvetica Light"/>
              </a:rPr>
              <a:t>Яўгенія</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Анегіна</a:t>
            </a:r>
            <a:r>
              <a:rPr lang="ru-RU" sz="2000" dirty="0">
                <a:solidFill>
                  <a:srgbClr val="000000"/>
                </a:solidFill>
                <a:ea typeface="+mj-ea"/>
                <a:cs typeface="+mj-cs"/>
                <a:sym typeface="Helvetica Light"/>
              </a:rPr>
              <a:t>»</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(0,837 – 0,832 – 0,417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7 главе «Евгения Онегина»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(0,836 – 0,911 – 0,365 – 1,000 )</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p:txBody>
      </p:sp>
      <p:graphicFrame>
        <p:nvGraphicFramePr>
          <p:cNvPr id="10" name="Диаграмма 9">
            <a:extLst>
              <a:ext uri="{FF2B5EF4-FFF2-40B4-BE49-F238E27FC236}">
                <a16:creationId xmlns:a16="http://schemas.microsoft.com/office/drawing/2014/main" id="{A631F46E-F553-4A2A-90EA-FC1EC8D86160}"/>
              </a:ext>
            </a:extLst>
          </p:cNvPr>
          <p:cNvGraphicFramePr/>
          <p:nvPr>
            <p:extLst>
              <p:ext uri="{D42A27DB-BD31-4B8C-83A1-F6EECF244321}">
                <p14:modId xmlns:p14="http://schemas.microsoft.com/office/powerpoint/2010/main" val="1648556728"/>
              </p:ext>
            </p:extLst>
          </p:nvPr>
        </p:nvGraphicFramePr>
        <p:xfrm>
          <a:off x="3506608" y="1184993"/>
          <a:ext cx="8399446" cy="54986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1432700"/>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1531595"/>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a:t>
            </a:r>
            <a:r>
              <a:rPr lang="pl-PL" sz="3000" b="1" dirty="0"/>
              <a:t> 1</a:t>
            </a:r>
            <a:r>
              <a:rPr lang="ru-RU" sz="3000" b="1" dirty="0"/>
              <a:t>2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2642505"/>
            <a:ext cx="3650570" cy="32220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8 главе «</a:t>
            </a:r>
            <a:r>
              <a:rPr lang="ru-RU" sz="2000" dirty="0" err="1">
                <a:solidFill>
                  <a:srgbClr val="000000"/>
                </a:solidFill>
                <a:ea typeface="+mj-ea"/>
                <a:cs typeface="+mj-cs"/>
                <a:sym typeface="Helvetica Light"/>
              </a:rPr>
              <a:t>Еўгенія</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Анегіна</a:t>
            </a:r>
            <a:r>
              <a:rPr lang="ru-RU" sz="2000" dirty="0">
                <a:solidFill>
                  <a:srgbClr val="000000"/>
                </a:solidFill>
                <a:ea typeface="+mj-ea"/>
                <a:cs typeface="+mj-cs"/>
                <a:sym typeface="Helvetica Light"/>
              </a:rPr>
              <a:t>»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(0,844– 0,856 – 0,470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8 главе «</a:t>
            </a:r>
            <a:r>
              <a:rPr lang="ru-RU" sz="2000" dirty="0" err="1">
                <a:solidFill>
                  <a:srgbClr val="000000"/>
                </a:solidFill>
                <a:ea typeface="+mj-ea"/>
                <a:cs typeface="+mj-cs"/>
                <a:sym typeface="Helvetica Light"/>
              </a:rPr>
              <a:t>Яўгенія</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Анегіна</a:t>
            </a:r>
            <a:r>
              <a:rPr lang="ru-RU" sz="2000" dirty="0">
                <a:solidFill>
                  <a:srgbClr val="000000"/>
                </a:solidFill>
                <a:ea typeface="+mj-ea"/>
                <a:cs typeface="+mj-cs"/>
                <a:sym typeface="Helvetica Light"/>
              </a:rPr>
              <a:t>»</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(0,849 – 0,846 – 0,481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8 главе «Евгения Онегина»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(0,812 – 0,934 – 0,432 – 1,000 )</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p:txBody>
      </p:sp>
      <p:graphicFrame>
        <p:nvGraphicFramePr>
          <p:cNvPr id="10" name="Диаграмма 9">
            <a:extLst>
              <a:ext uri="{FF2B5EF4-FFF2-40B4-BE49-F238E27FC236}">
                <a16:creationId xmlns:a16="http://schemas.microsoft.com/office/drawing/2014/main" id="{A631F46E-F553-4A2A-90EA-FC1EC8D86160}"/>
              </a:ext>
            </a:extLst>
          </p:cNvPr>
          <p:cNvGraphicFramePr/>
          <p:nvPr>
            <p:extLst>
              <p:ext uri="{D42A27DB-BD31-4B8C-83A1-F6EECF244321}">
                <p14:modId xmlns:p14="http://schemas.microsoft.com/office/powerpoint/2010/main" val="2176350416"/>
              </p:ext>
            </p:extLst>
          </p:nvPr>
        </p:nvGraphicFramePr>
        <p:xfrm>
          <a:off x="3357318" y="1531595"/>
          <a:ext cx="8399446" cy="515200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01716303"/>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880981" y="1686408"/>
            <a:ext cx="10753187" cy="6624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a:t>
            </a:r>
            <a:r>
              <a:rPr lang="pl-PL" sz="3000" b="1" dirty="0"/>
              <a:t> 1</a:t>
            </a:r>
            <a:r>
              <a:rPr lang="ru-RU" sz="3000" b="1" dirty="0"/>
              <a:t>3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2642505"/>
            <a:ext cx="3650570" cy="32220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«Яўгенію Анегіну»</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(0,819 – 0,824 – 0,443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«Цыганам» (Кулешов)</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(0,887 – 0,</a:t>
            </a:r>
            <a:r>
              <a:rPr lang="pl-PL" sz="2000" dirty="0">
                <a:solidFill>
                  <a:srgbClr val="000000"/>
                </a:solidFill>
                <a:ea typeface="+mj-ea"/>
                <a:cs typeface="+mj-cs"/>
                <a:sym typeface="Helvetica Light"/>
              </a:rPr>
              <a:t>800</a:t>
            </a:r>
            <a:r>
              <a:rPr lang="ru-RU" sz="2000" dirty="0">
                <a:solidFill>
                  <a:srgbClr val="000000"/>
                </a:solidFill>
                <a:ea typeface="+mj-ea"/>
                <a:cs typeface="+mj-cs"/>
                <a:sym typeface="Helvetica Light"/>
              </a:rPr>
              <a:t> – 0,475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«Цыганам» (Пушкин)</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(0,865 – 0,896 – 0,478 – 1,000 )</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p:txBody>
      </p:sp>
      <p:graphicFrame>
        <p:nvGraphicFramePr>
          <p:cNvPr id="9" name="Диаграмма 8">
            <a:extLst>
              <a:ext uri="{FF2B5EF4-FFF2-40B4-BE49-F238E27FC236}">
                <a16:creationId xmlns:a16="http://schemas.microsoft.com/office/drawing/2014/main" id="{8D21C89A-0F33-7CFB-E093-EF0B2B81C664}"/>
              </a:ext>
            </a:extLst>
          </p:cNvPr>
          <p:cNvGraphicFramePr/>
          <p:nvPr>
            <p:extLst>
              <p:ext uri="{D42A27DB-BD31-4B8C-83A1-F6EECF244321}">
                <p14:modId xmlns:p14="http://schemas.microsoft.com/office/powerpoint/2010/main" val="2178669603"/>
              </p:ext>
            </p:extLst>
          </p:nvPr>
        </p:nvGraphicFramePr>
        <p:xfrm>
          <a:off x="3873374" y="1243817"/>
          <a:ext cx="7968184" cy="56141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86789842"/>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1531595"/>
            <a:ext cx="10753187" cy="6624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a:t>
            </a:r>
            <a:r>
              <a:rPr lang="pl-PL" sz="3000" b="1" dirty="0"/>
              <a:t> </a:t>
            </a:r>
            <a:r>
              <a:rPr lang="ru-RU" sz="3000" b="1" dirty="0"/>
              <a:t>14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2642505"/>
            <a:ext cx="3650570" cy="32220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algn="ctr" defTabSz="821531" hangingPunct="0"/>
            <a:r>
              <a:rPr lang="ru-RU" sz="2000" dirty="0">
                <a:solidFill>
                  <a:srgbClr val="000000"/>
                </a:solidFill>
                <a:ea typeface="+mj-ea"/>
                <a:cs typeface="+mj-cs"/>
                <a:sym typeface="Helvetica Light"/>
              </a:rPr>
              <a:t>Усредненный профиль ударности по «Цыганам» (Кулешов)</a:t>
            </a:r>
          </a:p>
          <a:p>
            <a:pPr algn="ctr" defTabSz="821531" hangingPunct="0"/>
            <a:r>
              <a:rPr lang="ru-RU" sz="2000" dirty="0">
                <a:solidFill>
                  <a:srgbClr val="000000"/>
                </a:solidFill>
                <a:ea typeface="+mj-ea"/>
                <a:cs typeface="+mj-cs"/>
                <a:sym typeface="Helvetica Light"/>
              </a:rPr>
              <a:t>(0,887 – 0,</a:t>
            </a:r>
            <a:r>
              <a:rPr lang="pl-PL" sz="2000" dirty="0">
                <a:solidFill>
                  <a:srgbClr val="000000"/>
                </a:solidFill>
                <a:ea typeface="+mj-ea"/>
                <a:cs typeface="+mj-cs"/>
                <a:sym typeface="Helvetica Light"/>
              </a:rPr>
              <a:t>800</a:t>
            </a:r>
            <a:r>
              <a:rPr lang="ru-RU" sz="2000" dirty="0">
                <a:solidFill>
                  <a:srgbClr val="000000"/>
                </a:solidFill>
                <a:ea typeface="+mj-ea"/>
                <a:cs typeface="+mj-cs"/>
                <a:sym typeface="Helvetica Light"/>
              </a:rPr>
              <a:t> – 0,475 – 1,000 )</a:t>
            </a:r>
          </a:p>
          <a:p>
            <a:pPr marL="0" marR="0" indent="0" algn="ctr" defTabSz="821531" rtl="0" fontAlgn="auto" latinLnBrk="0" hangingPunct="0">
              <a:lnSpc>
                <a:spcPct val="100000"/>
              </a:lnSpc>
              <a:spcBef>
                <a:spcPts val="0"/>
              </a:spcBef>
              <a:spcAft>
                <a:spcPts val="0"/>
              </a:spcAft>
              <a:buClrTx/>
              <a:buSzTx/>
              <a:buFontTx/>
              <a:buNone/>
              <a:tabLst/>
            </a:pPr>
            <a:r>
              <a:rPr kumimoji="0" lang="ru-RU" sz="2000" b="0" i="0" u="none" strike="noStrike" cap="none" spc="0" normalizeH="0" baseline="0" dirty="0">
                <a:ln>
                  <a:noFill/>
                </a:ln>
                <a:solidFill>
                  <a:srgbClr val="000000"/>
                </a:solidFill>
                <a:effectLst/>
                <a:uFillTx/>
                <a:ea typeface="+mj-ea"/>
                <a:cs typeface="+mj-cs"/>
                <a:sym typeface="Helvetica Light"/>
              </a:rPr>
              <a:t>Усредненный </a:t>
            </a:r>
            <a:r>
              <a:rPr lang="ru-RU" sz="2000" dirty="0">
                <a:solidFill>
                  <a:srgbClr val="000000"/>
                </a:solidFill>
                <a:ea typeface="+mj-ea"/>
                <a:cs typeface="+mj-cs"/>
                <a:sym typeface="Helvetica Light"/>
              </a:rPr>
              <a:t>рамочный</a:t>
            </a:r>
            <a:r>
              <a:rPr kumimoji="0" lang="ru-RU" sz="2000" b="0" i="0" u="none" strike="noStrike" cap="none" spc="0" normalizeH="0" baseline="0" dirty="0">
                <a:ln>
                  <a:noFill/>
                </a:ln>
                <a:solidFill>
                  <a:srgbClr val="000000"/>
                </a:solidFill>
                <a:effectLst/>
                <a:uFillTx/>
                <a:ea typeface="+mj-ea"/>
                <a:cs typeface="+mj-cs"/>
                <a:sym typeface="Helvetica Light"/>
              </a:rPr>
              <a:t> профиль ударнос</a:t>
            </a:r>
            <a:r>
              <a:rPr lang="ru-RU" sz="2000" dirty="0">
                <a:solidFill>
                  <a:srgbClr val="000000"/>
                </a:solidFill>
                <a:ea typeface="+mj-ea"/>
                <a:cs typeface="+mj-cs"/>
                <a:sym typeface="Helvetica Light"/>
              </a:rPr>
              <a:t>ти по произведениям Кулешова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a:t>
            </a:r>
            <a:r>
              <a:rPr lang="pl-PL" sz="2000" dirty="0">
                <a:solidFill>
                  <a:srgbClr val="000000"/>
                </a:solidFill>
                <a:ea typeface="+mj-ea"/>
                <a:cs typeface="+mj-cs"/>
                <a:sym typeface="Helvetica Light"/>
              </a:rPr>
              <a:t>86</a:t>
            </a:r>
            <a:r>
              <a:rPr lang="ru-RU" sz="2000" dirty="0">
                <a:solidFill>
                  <a:srgbClr val="000000"/>
                </a:solidFill>
                <a:ea typeface="+mj-ea"/>
                <a:cs typeface="+mj-cs"/>
                <a:sym typeface="Helvetica Light"/>
              </a:rPr>
              <a:t>5 – 0,</a:t>
            </a:r>
            <a:r>
              <a:rPr lang="pl-PL" sz="2000" dirty="0">
                <a:solidFill>
                  <a:srgbClr val="000000"/>
                </a:solidFill>
                <a:ea typeface="+mj-ea"/>
                <a:cs typeface="+mj-cs"/>
                <a:sym typeface="Helvetica Light"/>
              </a:rPr>
              <a:t>7</a:t>
            </a:r>
            <a:r>
              <a:rPr lang="ru-RU" sz="2000" dirty="0">
                <a:solidFill>
                  <a:srgbClr val="000000"/>
                </a:solidFill>
                <a:ea typeface="+mj-ea"/>
                <a:cs typeface="+mj-cs"/>
                <a:sym typeface="Helvetica Light"/>
              </a:rPr>
              <a:t>72 – 0,</a:t>
            </a:r>
            <a:r>
              <a:rPr lang="pl-PL" sz="2000" dirty="0">
                <a:solidFill>
                  <a:srgbClr val="000000"/>
                </a:solidFill>
                <a:ea typeface="+mj-ea"/>
                <a:cs typeface="+mj-cs"/>
                <a:sym typeface="Helvetica Light"/>
              </a:rPr>
              <a:t>56</a:t>
            </a:r>
            <a:r>
              <a:rPr lang="ru-RU" sz="2000" dirty="0">
                <a:solidFill>
                  <a:srgbClr val="000000"/>
                </a:solidFill>
                <a:ea typeface="+mj-ea"/>
                <a:cs typeface="+mj-cs"/>
                <a:sym typeface="Helvetica Light"/>
              </a:rPr>
              <a:t>4 – 1,000 )</a:t>
            </a:r>
          </a:p>
          <a:p>
            <a:pPr marL="0" marR="0" indent="0" algn="ctr" defTabSz="821531" rtl="0" fontAlgn="auto" latinLnBrk="0" hangingPunct="0">
              <a:lnSpc>
                <a:spcPct val="100000"/>
              </a:lnSpc>
              <a:spcBef>
                <a:spcPts val="0"/>
              </a:spcBef>
              <a:spcAft>
                <a:spcPts val="0"/>
              </a:spcAft>
              <a:buClrTx/>
              <a:buSzTx/>
              <a:buFontTx/>
              <a:buNone/>
              <a:tabLst/>
            </a:pPr>
            <a:r>
              <a:rPr kumimoji="0" lang="ru-RU" sz="2000" b="0" i="0" u="none" strike="noStrike" cap="none" spc="0" normalizeH="0" baseline="0" dirty="0">
                <a:ln>
                  <a:noFill/>
                </a:ln>
                <a:solidFill>
                  <a:srgbClr val="000000"/>
                </a:solidFill>
                <a:effectLst/>
                <a:uFillTx/>
                <a:ea typeface="+mj-ea"/>
                <a:cs typeface="+mj-cs"/>
                <a:sym typeface="Helvetica Light"/>
              </a:rPr>
              <a:t>Усредненный профиль ударности </a:t>
            </a:r>
            <a:r>
              <a:rPr kumimoji="0" lang="pl-PL" sz="2000" b="0" i="0" u="none" strike="noStrike" cap="none" spc="0" normalizeH="0" baseline="0" dirty="0">
                <a:ln>
                  <a:noFill/>
                </a:ln>
                <a:solidFill>
                  <a:srgbClr val="000000"/>
                </a:solidFill>
                <a:effectLst/>
                <a:uFillTx/>
                <a:ea typeface="+mj-ea"/>
                <a:cs typeface="+mj-cs"/>
                <a:sym typeface="Helvetica Light"/>
              </a:rPr>
              <a:t>III </a:t>
            </a:r>
            <a:r>
              <a:rPr kumimoji="0" lang="ru-RU" sz="2000" b="0" i="0" u="none" strike="noStrike" cap="none" spc="0" normalizeH="0" baseline="0" dirty="0">
                <a:ln>
                  <a:noFill/>
                </a:ln>
                <a:solidFill>
                  <a:srgbClr val="000000"/>
                </a:solidFill>
                <a:effectLst/>
                <a:uFillTx/>
                <a:ea typeface="+mj-ea"/>
                <a:cs typeface="+mj-cs"/>
                <a:sym typeface="Helvetica Light"/>
              </a:rPr>
              <a:t>периода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a:t>
            </a:r>
            <a:r>
              <a:rPr lang="pl-PL" sz="2000" dirty="0">
                <a:solidFill>
                  <a:srgbClr val="000000"/>
                </a:solidFill>
                <a:ea typeface="+mj-ea"/>
                <a:cs typeface="+mj-cs"/>
                <a:sym typeface="Helvetica Light"/>
              </a:rPr>
              <a:t>9</a:t>
            </a:r>
            <a:r>
              <a:rPr lang="ru-RU" sz="2000" dirty="0">
                <a:solidFill>
                  <a:srgbClr val="000000"/>
                </a:solidFill>
                <a:ea typeface="+mj-ea"/>
                <a:cs typeface="+mj-cs"/>
                <a:sym typeface="Helvetica Light"/>
              </a:rPr>
              <a:t>00 – 0,</a:t>
            </a:r>
            <a:r>
              <a:rPr lang="pl-PL" sz="2000" dirty="0">
                <a:solidFill>
                  <a:srgbClr val="000000"/>
                </a:solidFill>
                <a:ea typeface="+mj-ea"/>
                <a:cs typeface="+mj-cs"/>
                <a:sym typeface="Helvetica Light"/>
              </a:rPr>
              <a:t>81</a:t>
            </a:r>
            <a:r>
              <a:rPr lang="ru-RU" sz="2000" dirty="0">
                <a:solidFill>
                  <a:srgbClr val="000000"/>
                </a:solidFill>
                <a:ea typeface="+mj-ea"/>
                <a:cs typeface="+mj-cs"/>
                <a:sym typeface="Helvetica Light"/>
              </a:rPr>
              <a:t>0 – 0,</a:t>
            </a:r>
            <a:r>
              <a:rPr lang="pl-PL" sz="2000" dirty="0">
                <a:solidFill>
                  <a:srgbClr val="000000"/>
                </a:solidFill>
                <a:ea typeface="+mj-ea"/>
                <a:cs typeface="+mj-cs"/>
                <a:sym typeface="Helvetica Light"/>
              </a:rPr>
              <a:t>61</a:t>
            </a:r>
            <a:r>
              <a:rPr lang="ru-RU" sz="2000" dirty="0">
                <a:solidFill>
                  <a:srgbClr val="000000"/>
                </a:solidFill>
                <a:ea typeface="+mj-ea"/>
                <a:cs typeface="+mj-cs"/>
                <a:sym typeface="Helvetica Light"/>
              </a:rPr>
              <a:t>0 – 1,000 )</a:t>
            </a:r>
            <a:endParaRPr kumimoji="0" lang="ru-RU" sz="2000" b="0" i="0" u="none" strike="noStrike" cap="none" spc="0" normalizeH="0" baseline="0" dirty="0">
              <a:ln>
                <a:noFill/>
              </a:ln>
              <a:solidFill>
                <a:srgbClr val="000000"/>
              </a:solidFill>
              <a:effectLst/>
              <a:uFillTx/>
              <a:ea typeface="+mj-ea"/>
              <a:cs typeface="+mj-cs"/>
              <a:sym typeface="Helvetica Light"/>
            </a:endParaRPr>
          </a:p>
        </p:txBody>
      </p:sp>
      <p:graphicFrame>
        <p:nvGraphicFramePr>
          <p:cNvPr id="9" name="Диаграмма 8">
            <a:extLst>
              <a:ext uri="{FF2B5EF4-FFF2-40B4-BE49-F238E27FC236}">
                <a16:creationId xmlns:a16="http://schemas.microsoft.com/office/drawing/2014/main" id="{8D21C89A-0F33-7CFB-E093-EF0B2B81C664}"/>
              </a:ext>
            </a:extLst>
          </p:cNvPr>
          <p:cNvGraphicFramePr/>
          <p:nvPr>
            <p:extLst>
              <p:ext uri="{D42A27DB-BD31-4B8C-83A1-F6EECF244321}">
                <p14:modId xmlns:p14="http://schemas.microsoft.com/office/powerpoint/2010/main" val="619093590"/>
              </p:ext>
            </p:extLst>
          </p:nvPr>
        </p:nvGraphicFramePr>
        <p:xfrm>
          <a:off x="3873374" y="1575053"/>
          <a:ext cx="7968184" cy="48034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43700925"/>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826594" y="1182443"/>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 15</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graphicFrame>
        <p:nvGraphicFramePr>
          <p:cNvPr id="9" name="Диаграмма 8">
            <a:extLst>
              <a:ext uri="{FF2B5EF4-FFF2-40B4-BE49-F238E27FC236}">
                <a16:creationId xmlns:a16="http://schemas.microsoft.com/office/drawing/2014/main" id="{A050CABD-9B99-4946-889B-F4C9BD752A0A}"/>
              </a:ext>
            </a:extLst>
          </p:cNvPr>
          <p:cNvGraphicFramePr/>
          <p:nvPr>
            <p:extLst>
              <p:ext uri="{D42A27DB-BD31-4B8C-83A1-F6EECF244321}">
                <p14:modId xmlns:p14="http://schemas.microsoft.com/office/powerpoint/2010/main" val="447358745"/>
              </p:ext>
            </p:extLst>
          </p:nvPr>
        </p:nvGraphicFramePr>
        <p:xfrm>
          <a:off x="612219" y="1844914"/>
          <a:ext cx="11350395" cy="471999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8354006"/>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sp>
        <p:nvSpPr>
          <p:cNvPr id="59" name="Очень крутой заголовок…"/>
          <p:cNvSpPr txBox="1"/>
          <p:nvPr/>
        </p:nvSpPr>
        <p:spPr>
          <a:xfrm>
            <a:off x="600533" y="1394247"/>
            <a:ext cx="8036720" cy="115661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7000" b="1" cap="all">
                <a:solidFill>
                  <a:srgbClr val="253957"/>
                </a:solidFill>
                <a:latin typeface="+mn-lt"/>
                <a:ea typeface="+mn-ea"/>
                <a:cs typeface="+mn-cs"/>
                <a:sym typeface="Arial Narrow"/>
              </a:defRPr>
            </a:pPr>
            <a:r>
              <a:rPr lang="ru-RU" sz="3500" dirty="0"/>
              <a:t>Переводчики</a:t>
            </a:r>
          </a:p>
        </p:txBody>
      </p:sp>
      <p:pic>
        <p:nvPicPr>
          <p:cNvPr id="63"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pic>
        <p:nvPicPr>
          <p:cNvPr id="1026" name="Picture 2" descr="24 декабря. Алесь Дудар | Планета Беларусь">
            <a:extLst>
              <a:ext uri="{FF2B5EF4-FFF2-40B4-BE49-F238E27FC236}">
                <a16:creationId xmlns:a16="http://schemas.microsoft.com/office/drawing/2014/main" id="{3B301DA9-AACA-4089-94C7-E552F63167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8302" y="2238161"/>
            <a:ext cx="3524250" cy="35242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E12CBA7-4680-64B3-7006-9F4AD6C64CDA}"/>
              </a:ext>
            </a:extLst>
          </p:cNvPr>
          <p:cNvSpPr txBox="1"/>
          <p:nvPr/>
        </p:nvSpPr>
        <p:spPr>
          <a:xfrm>
            <a:off x="-1044698" y="5976813"/>
            <a:ext cx="5941468" cy="45204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ru-RU" sz="2000" b="0" i="0" u="none" strike="noStrike" cap="none" spc="0" normalizeH="0" baseline="0" dirty="0">
                <a:ln>
                  <a:noFill/>
                </a:ln>
                <a:solidFill>
                  <a:schemeClr val="accent1">
                    <a:lumMod val="50000"/>
                  </a:schemeClr>
                </a:solidFill>
                <a:effectLst/>
                <a:uFillTx/>
                <a:ea typeface="+mj-ea"/>
                <a:cs typeface="+mj-cs"/>
                <a:sym typeface="Helvetica Light"/>
              </a:rPr>
              <a:t>Алесь Дударь (1904 – 1937)</a:t>
            </a:r>
          </a:p>
        </p:txBody>
      </p:sp>
      <p:pic>
        <p:nvPicPr>
          <p:cNvPr id="1032" name="Picture 8" descr="Аркадзь Куляшоў | ВКонтакте">
            <a:extLst>
              <a:ext uri="{FF2B5EF4-FFF2-40B4-BE49-F238E27FC236}">
                <a16:creationId xmlns:a16="http://schemas.microsoft.com/office/drawing/2014/main" id="{B83C5BDB-7825-12FD-BF23-50DBD861C9F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32000" y="2238161"/>
            <a:ext cx="3528000" cy="35280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524C8116-2794-8A13-0EB2-7F6093CFF3F1}"/>
              </a:ext>
            </a:extLst>
          </p:cNvPr>
          <p:cNvSpPr txBox="1"/>
          <p:nvPr/>
        </p:nvSpPr>
        <p:spPr>
          <a:xfrm>
            <a:off x="3237291" y="5976813"/>
            <a:ext cx="5941468" cy="45204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ru-RU" sz="2000" b="0" i="0" u="none" strike="noStrike" cap="none" spc="0" normalizeH="0" baseline="0" dirty="0">
                <a:ln>
                  <a:noFill/>
                </a:ln>
                <a:solidFill>
                  <a:schemeClr val="accent1">
                    <a:lumMod val="50000"/>
                  </a:schemeClr>
                </a:solidFill>
                <a:effectLst/>
                <a:uFillTx/>
                <a:ea typeface="+mj-ea"/>
                <a:cs typeface="+mj-cs"/>
                <a:sym typeface="Helvetica Light"/>
              </a:rPr>
              <a:t>Аркадий Кулешов (1914 – 1978)</a:t>
            </a:r>
          </a:p>
        </p:txBody>
      </p:sp>
      <p:pic>
        <p:nvPicPr>
          <p:cNvPr id="3" name="Picture 2" descr="Узоры звездного неба Натальи Арсеньевой - 2 Декабря 2018 - Сайт Елены Евич">
            <a:extLst>
              <a:ext uri="{FF2B5EF4-FFF2-40B4-BE49-F238E27FC236}">
                <a16:creationId xmlns:a16="http://schemas.microsoft.com/office/drawing/2014/main" id="{16277559-083A-4227-A0A7-BB431AE4B09C}"/>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33795"/>
          <a:stretch/>
        </p:blipFill>
        <p:spPr bwMode="auto">
          <a:xfrm flipH="1">
            <a:off x="8227734" y="2238161"/>
            <a:ext cx="3492000" cy="352424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6A1BB4A6-E98A-4F73-815C-0E99123FF33C}"/>
              </a:ext>
            </a:extLst>
          </p:cNvPr>
          <p:cNvSpPr txBox="1"/>
          <p:nvPr/>
        </p:nvSpPr>
        <p:spPr>
          <a:xfrm>
            <a:off x="7003000" y="5976813"/>
            <a:ext cx="5941468" cy="45204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ru-RU" sz="2000" b="0" i="0" u="none" strike="noStrike" cap="none" spc="0" normalizeH="0" baseline="0" dirty="0">
                <a:ln>
                  <a:noFill/>
                </a:ln>
                <a:solidFill>
                  <a:schemeClr val="accent1">
                    <a:lumMod val="50000"/>
                  </a:schemeClr>
                </a:solidFill>
                <a:effectLst/>
                <a:uFillTx/>
                <a:ea typeface="+mj-ea"/>
                <a:cs typeface="+mj-cs"/>
                <a:sym typeface="Helvetica Light"/>
              </a:rPr>
              <a:t>Наталья Арсеньева (1903 – 1997)</a:t>
            </a:r>
          </a:p>
        </p:txBody>
      </p:sp>
    </p:spTree>
    <p:extLst>
      <p:ext uri="{BB962C8B-B14F-4D97-AF65-F5344CB8AC3E}">
        <p14:creationId xmlns:p14="http://schemas.microsoft.com/office/powerpoint/2010/main" val="2122540936"/>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1531595"/>
            <a:ext cx="10753187" cy="6624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 </a:t>
            </a:r>
            <a:r>
              <a:rPr lang="pl-PL" sz="3000" b="1" dirty="0"/>
              <a:t>1</a:t>
            </a:r>
            <a:r>
              <a:rPr lang="ru-RU" sz="3000" b="1" dirty="0"/>
              <a:t>6</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2796392"/>
            <a:ext cx="3650570" cy="29142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a:t>
            </a:r>
            <a:r>
              <a:rPr lang="ru-RU" sz="2000" dirty="0" err="1">
                <a:solidFill>
                  <a:srgbClr val="000000"/>
                </a:solidFill>
                <a:ea typeface="+mj-ea"/>
                <a:cs typeface="+mj-cs"/>
                <a:sym typeface="Helvetica Light"/>
              </a:rPr>
              <a:t>Яўгенію</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Анегіну</a:t>
            </a:r>
            <a:r>
              <a:rPr lang="ru-RU" sz="2000" dirty="0">
                <a:solidFill>
                  <a:srgbClr val="000000"/>
                </a:solidFill>
                <a:ea typeface="+mj-ea"/>
                <a:cs typeface="+mj-cs"/>
                <a:sym typeface="Helvetica Light"/>
              </a:rPr>
              <a:t>»</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(0,819 – 0,824 – 0,443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a:t>
            </a:r>
            <a:r>
              <a:rPr kumimoji="0" lang="ru-RU" sz="2000" b="0" i="0" u="none" strike="noStrike" cap="none" spc="0" normalizeH="0" baseline="0" dirty="0">
                <a:ln>
                  <a:noFill/>
                </a:ln>
                <a:solidFill>
                  <a:srgbClr val="000000"/>
                </a:solidFill>
                <a:effectLst/>
                <a:uFillTx/>
                <a:ea typeface="+mj-ea"/>
                <a:cs typeface="+mj-cs"/>
                <a:sym typeface="Helvetica Light"/>
              </a:rPr>
              <a:t>рофиль ударнос</a:t>
            </a:r>
            <a:r>
              <a:rPr lang="ru-RU" sz="2000" dirty="0">
                <a:solidFill>
                  <a:srgbClr val="000000"/>
                </a:solidFill>
                <a:ea typeface="+mj-ea"/>
                <a:cs typeface="+mj-cs"/>
                <a:sym typeface="Helvetica Light"/>
              </a:rPr>
              <a:t>ти «Бородино» Лермонтова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a:t>
            </a:r>
            <a:r>
              <a:rPr lang="pl-PL" sz="2000" dirty="0">
                <a:solidFill>
                  <a:srgbClr val="000000"/>
                </a:solidFill>
                <a:ea typeface="+mj-ea"/>
                <a:cs typeface="+mj-cs"/>
                <a:sym typeface="Helvetica Light"/>
              </a:rPr>
              <a:t>8</a:t>
            </a:r>
            <a:r>
              <a:rPr lang="ru-RU" sz="2000" dirty="0">
                <a:solidFill>
                  <a:srgbClr val="000000"/>
                </a:solidFill>
                <a:ea typeface="+mj-ea"/>
                <a:cs typeface="+mj-cs"/>
                <a:sym typeface="Helvetica Light"/>
              </a:rPr>
              <a:t>71 – 0,857 – 0,</a:t>
            </a:r>
            <a:r>
              <a:rPr lang="pl-PL" sz="2000" dirty="0">
                <a:solidFill>
                  <a:srgbClr val="000000"/>
                </a:solidFill>
                <a:ea typeface="+mj-ea"/>
                <a:cs typeface="+mj-cs"/>
                <a:sym typeface="Helvetica Light"/>
              </a:rPr>
              <a:t>5</a:t>
            </a:r>
            <a:r>
              <a:rPr lang="ru-RU" sz="2000" dirty="0">
                <a:solidFill>
                  <a:srgbClr val="000000"/>
                </a:solidFill>
                <a:ea typeface="+mj-ea"/>
                <a:cs typeface="+mj-cs"/>
                <a:sym typeface="Helvetica Light"/>
              </a:rPr>
              <a:t>85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a:t>
            </a:r>
            <a:r>
              <a:rPr kumimoji="0" lang="ru-RU" sz="2000" b="0" i="0" u="none" strike="noStrike" cap="none" spc="0" normalizeH="0" baseline="0" dirty="0">
                <a:ln>
                  <a:noFill/>
                </a:ln>
                <a:solidFill>
                  <a:srgbClr val="000000"/>
                </a:solidFill>
                <a:effectLst/>
                <a:uFillTx/>
                <a:ea typeface="+mj-ea"/>
                <a:cs typeface="+mj-cs"/>
                <a:sym typeface="Helvetica Light"/>
              </a:rPr>
              <a:t>рофиль ударнос</a:t>
            </a:r>
            <a:r>
              <a:rPr lang="ru-RU" sz="2000" dirty="0">
                <a:solidFill>
                  <a:srgbClr val="000000"/>
                </a:solidFill>
                <a:ea typeface="+mj-ea"/>
                <a:cs typeface="+mj-cs"/>
                <a:sym typeface="Helvetica Light"/>
              </a:rPr>
              <a:t>ти «Б</a:t>
            </a:r>
            <a:r>
              <a:rPr lang="be-BY" sz="2000" dirty="0">
                <a:solidFill>
                  <a:srgbClr val="000000"/>
                </a:solidFill>
                <a:ea typeface="+mj-ea"/>
                <a:cs typeface="+mj-cs"/>
                <a:sym typeface="Helvetica Light"/>
              </a:rPr>
              <a:t>арадзіно</a:t>
            </a:r>
            <a:r>
              <a:rPr lang="ru-RU" sz="2000" dirty="0">
                <a:solidFill>
                  <a:srgbClr val="000000"/>
                </a:solidFill>
                <a:ea typeface="+mj-ea"/>
                <a:cs typeface="+mj-cs"/>
                <a:sym typeface="Helvetica Light"/>
              </a:rPr>
              <a:t>» (Кулешов)</a:t>
            </a:r>
            <a:endParaRPr kumimoji="0" lang="ru-RU" sz="2000" b="0" i="0" u="none" strike="noStrike" cap="none" spc="0" normalizeH="0" baseline="0" dirty="0">
              <a:ln>
                <a:noFill/>
              </a:ln>
              <a:solidFill>
                <a:srgbClr val="000000"/>
              </a:solidFill>
              <a:effectLst/>
              <a:uFillTx/>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(0,842 – 0,</a:t>
            </a:r>
            <a:r>
              <a:rPr lang="pl-PL" sz="2000" dirty="0">
                <a:solidFill>
                  <a:srgbClr val="000000"/>
                </a:solidFill>
                <a:ea typeface="+mj-ea"/>
                <a:cs typeface="+mj-cs"/>
                <a:sym typeface="Helvetica Light"/>
              </a:rPr>
              <a:t>8</a:t>
            </a:r>
            <a:r>
              <a:rPr lang="ru-RU" sz="2000" dirty="0">
                <a:solidFill>
                  <a:srgbClr val="000000"/>
                </a:solidFill>
                <a:ea typeface="+mj-ea"/>
                <a:cs typeface="+mj-cs"/>
                <a:sym typeface="Helvetica Light"/>
              </a:rPr>
              <a:t>42 – 0,</a:t>
            </a:r>
            <a:r>
              <a:rPr lang="pl-PL" sz="2000" dirty="0">
                <a:solidFill>
                  <a:srgbClr val="000000"/>
                </a:solidFill>
                <a:ea typeface="+mj-ea"/>
                <a:cs typeface="+mj-cs"/>
                <a:sym typeface="Helvetica Light"/>
              </a:rPr>
              <a:t>6</a:t>
            </a:r>
            <a:r>
              <a:rPr lang="ru-RU" sz="2000" dirty="0">
                <a:solidFill>
                  <a:srgbClr val="000000"/>
                </a:solidFill>
                <a:ea typeface="+mj-ea"/>
                <a:cs typeface="+mj-cs"/>
                <a:sym typeface="Helvetica Light"/>
              </a:rPr>
              <a:t>00 – 1,000 )</a:t>
            </a:r>
            <a:endParaRPr kumimoji="0" lang="ru-RU" sz="2000" b="0" i="0" u="none" strike="noStrike" cap="none" spc="0" normalizeH="0" baseline="0" dirty="0">
              <a:ln>
                <a:noFill/>
              </a:ln>
              <a:solidFill>
                <a:srgbClr val="000000"/>
              </a:solidFill>
              <a:effectLst/>
              <a:uFillTx/>
              <a:ea typeface="+mj-ea"/>
              <a:cs typeface="+mj-cs"/>
              <a:sym typeface="Helvetica Light"/>
            </a:endParaRPr>
          </a:p>
        </p:txBody>
      </p:sp>
      <p:graphicFrame>
        <p:nvGraphicFramePr>
          <p:cNvPr id="9" name="Диаграмма 8">
            <a:extLst>
              <a:ext uri="{FF2B5EF4-FFF2-40B4-BE49-F238E27FC236}">
                <a16:creationId xmlns:a16="http://schemas.microsoft.com/office/drawing/2014/main" id="{8D21C89A-0F33-7CFB-E093-EF0B2B81C664}"/>
              </a:ext>
            </a:extLst>
          </p:cNvPr>
          <p:cNvGraphicFramePr/>
          <p:nvPr>
            <p:extLst>
              <p:ext uri="{D42A27DB-BD31-4B8C-83A1-F6EECF244321}">
                <p14:modId xmlns:p14="http://schemas.microsoft.com/office/powerpoint/2010/main" val="2344623230"/>
              </p:ext>
            </p:extLst>
          </p:nvPr>
        </p:nvGraphicFramePr>
        <p:xfrm>
          <a:off x="3873374" y="1575053"/>
          <a:ext cx="7968184" cy="48034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01349244"/>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1531595"/>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a:t>
            </a:r>
            <a:r>
              <a:rPr lang="pl-PL" sz="3000" b="1" dirty="0"/>
              <a:t> 1</a:t>
            </a:r>
            <a:r>
              <a:rPr lang="ru-RU" sz="3000" b="1" dirty="0"/>
              <a:t>7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2334728"/>
            <a:ext cx="3650570" cy="38375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a:t>
            </a:r>
            <a:r>
              <a:rPr lang="ru-RU" sz="2000" dirty="0" err="1">
                <a:solidFill>
                  <a:srgbClr val="000000"/>
                </a:solidFill>
                <a:ea typeface="+mj-ea"/>
                <a:cs typeface="+mj-cs"/>
                <a:sym typeface="Helvetica Light"/>
              </a:rPr>
              <a:t>Яўгенію</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Анегіну</a:t>
            </a:r>
            <a:r>
              <a:rPr lang="ru-RU" sz="2000" dirty="0">
                <a:solidFill>
                  <a:srgbClr val="000000"/>
                </a:solidFill>
                <a:ea typeface="+mj-ea"/>
                <a:cs typeface="+mj-cs"/>
                <a:sym typeface="Helvetica Light"/>
              </a:rPr>
              <a:t>»</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(0,819 – 0,824 – 0,443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a:t>
            </a:r>
            <a:r>
              <a:rPr kumimoji="0" lang="ru-RU" sz="2000" b="0" i="0" u="none" strike="noStrike" cap="none" spc="0" normalizeH="0" baseline="0" dirty="0">
                <a:ln>
                  <a:noFill/>
                </a:ln>
                <a:solidFill>
                  <a:srgbClr val="000000"/>
                </a:solidFill>
                <a:effectLst/>
                <a:uFillTx/>
                <a:ea typeface="+mj-ea"/>
                <a:cs typeface="+mj-cs"/>
                <a:sym typeface="Helvetica Light"/>
              </a:rPr>
              <a:t>рофиль ударнос</a:t>
            </a:r>
            <a:r>
              <a:rPr lang="ru-RU" sz="2000" dirty="0">
                <a:solidFill>
                  <a:srgbClr val="000000"/>
                </a:solidFill>
                <a:ea typeface="+mj-ea"/>
                <a:cs typeface="+mj-cs"/>
                <a:sym typeface="Helvetica Light"/>
              </a:rPr>
              <a:t>ти «Мцыри» Лермонтова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a:t>
            </a:r>
            <a:r>
              <a:rPr lang="pl-PL" sz="2000" dirty="0">
                <a:solidFill>
                  <a:srgbClr val="000000"/>
                </a:solidFill>
                <a:ea typeface="+mj-ea"/>
                <a:cs typeface="+mj-cs"/>
                <a:sym typeface="Helvetica Light"/>
              </a:rPr>
              <a:t>8</a:t>
            </a:r>
            <a:r>
              <a:rPr lang="ru-RU" sz="2000" dirty="0">
                <a:solidFill>
                  <a:srgbClr val="000000"/>
                </a:solidFill>
                <a:ea typeface="+mj-ea"/>
                <a:cs typeface="+mj-cs"/>
                <a:sym typeface="Helvetica Light"/>
              </a:rPr>
              <a:t>56 – 0,927 – 0,447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a:t>
            </a:r>
            <a:r>
              <a:rPr kumimoji="0" lang="ru-RU" sz="2000" b="0" i="0" u="none" strike="noStrike" cap="none" spc="0" normalizeH="0" baseline="0" dirty="0">
                <a:ln>
                  <a:noFill/>
                </a:ln>
                <a:solidFill>
                  <a:srgbClr val="000000"/>
                </a:solidFill>
                <a:effectLst/>
                <a:uFillTx/>
                <a:ea typeface="+mj-ea"/>
                <a:cs typeface="+mj-cs"/>
                <a:sym typeface="Helvetica Light"/>
              </a:rPr>
              <a:t>рофиль ударнос</a:t>
            </a:r>
            <a:r>
              <a:rPr lang="ru-RU" sz="2000" dirty="0">
                <a:solidFill>
                  <a:srgbClr val="000000"/>
                </a:solidFill>
                <a:ea typeface="+mj-ea"/>
                <a:cs typeface="+mj-cs"/>
                <a:sym typeface="Helvetica Light"/>
              </a:rPr>
              <a:t>ти «</a:t>
            </a:r>
            <a:r>
              <a:rPr lang="ru-RU" sz="2000" dirty="0" err="1">
                <a:solidFill>
                  <a:srgbClr val="000000"/>
                </a:solidFill>
                <a:ea typeface="+mj-ea"/>
                <a:cs typeface="+mj-cs"/>
                <a:sym typeface="Helvetica Light"/>
              </a:rPr>
              <a:t>Мцыры</a:t>
            </a:r>
            <a:r>
              <a:rPr lang="ru-RU" sz="2000" dirty="0">
                <a:solidFill>
                  <a:srgbClr val="000000"/>
                </a:solidFill>
                <a:ea typeface="+mj-ea"/>
                <a:cs typeface="+mj-cs"/>
                <a:sym typeface="Helvetica Light"/>
              </a:rPr>
              <a:t>» (Кравцов)</a:t>
            </a:r>
            <a:endParaRPr kumimoji="0" lang="ru-RU" sz="2000" b="0" i="0" u="none" strike="noStrike" cap="none" spc="0" normalizeH="0" baseline="0" dirty="0">
              <a:ln>
                <a:noFill/>
              </a:ln>
              <a:solidFill>
                <a:srgbClr val="000000"/>
              </a:solidFill>
              <a:effectLst/>
              <a:uFillTx/>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(0,886 – 0,951 – 0,457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a:t>
            </a:r>
            <a:r>
              <a:rPr kumimoji="0" lang="ru-RU" sz="2000" b="0" i="0" u="none" strike="noStrike" cap="none" spc="0" normalizeH="0" baseline="0" dirty="0">
                <a:ln>
                  <a:noFill/>
                </a:ln>
                <a:solidFill>
                  <a:srgbClr val="000000"/>
                </a:solidFill>
                <a:effectLst/>
                <a:uFillTx/>
                <a:ea typeface="+mj-ea"/>
                <a:cs typeface="+mj-cs"/>
                <a:sym typeface="Helvetica Light"/>
              </a:rPr>
              <a:t>рофиль ударнос</a:t>
            </a:r>
            <a:r>
              <a:rPr lang="ru-RU" sz="2000" dirty="0">
                <a:solidFill>
                  <a:srgbClr val="000000"/>
                </a:solidFill>
                <a:ea typeface="+mj-ea"/>
                <a:cs typeface="+mj-cs"/>
                <a:sym typeface="Helvetica Light"/>
              </a:rPr>
              <a:t>ти «</a:t>
            </a:r>
            <a:r>
              <a:rPr lang="ru-RU" sz="2000" dirty="0" err="1">
                <a:solidFill>
                  <a:srgbClr val="000000"/>
                </a:solidFill>
                <a:ea typeface="+mj-ea"/>
                <a:cs typeface="+mj-cs"/>
                <a:sym typeface="Helvetica Light"/>
              </a:rPr>
              <a:t>Мцыры</a:t>
            </a:r>
            <a:r>
              <a:rPr lang="ru-RU" sz="2000" dirty="0">
                <a:solidFill>
                  <a:srgbClr val="000000"/>
                </a:solidFill>
                <a:ea typeface="+mj-ea"/>
                <a:cs typeface="+mj-cs"/>
                <a:sym typeface="Helvetica Light"/>
              </a:rPr>
              <a:t>» (Кулешов)</a:t>
            </a:r>
            <a:endParaRPr kumimoji="0" lang="ru-RU" sz="2000" b="0" i="0" u="none" strike="noStrike" cap="none" spc="0" normalizeH="0" baseline="0" dirty="0">
              <a:ln>
                <a:noFill/>
              </a:ln>
              <a:solidFill>
                <a:srgbClr val="000000"/>
              </a:solidFill>
              <a:effectLst/>
              <a:uFillTx/>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(0,861 – 0,</a:t>
            </a:r>
            <a:r>
              <a:rPr lang="pl-PL" sz="2000" dirty="0">
                <a:solidFill>
                  <a:srgbClr val="000000"/>
                </a:solidFill>
                <a:ea typeface="+mj-ea"/>
                <a:cs typeface="+mj-cs"/>
                <a:sym typeface="Helvetica Light"/>
              </a:rPr>
              <a:t>8</a:t>
            </a:r>
            <a:r>
              <a:rPr lang="ru-RU" sz="2000" dirty="0">
                <a:solidFill>
                  <a:srgbClr val="000000"/>
                </a:solidFill>
                <a:ea typeface="+mj-ea"/>
                <a:cs typeface="+mj-cs"/>
                <a:sym typeface="Helvetica Light"/>
              </a:rPr>
              <a:t>28 – 0,576 – 1,000 )</a:t>
            </a:r>
            <a:endParaRPr kumimoji="0" lang="ru-RU" sz="2000" b="0" i="0" u="none" strike="noStrike" cap="none" spc="0" normalizeH="0" baseline="0" dirty="0">
              <a:ln>
                <a:noFill/>
              </a:ln>
              <a:solidFill>
                <a:srgbClr val="000000"/>
              </a:solidFill>
              <a:effectLst/>
              <a:uFillTx/>
              <a:ea typeface="+mj-ea"/>
              <a:cs typeface="+mj-cs"/>
              <a:sym typeface="Helvetica Light"/>
            </a:endParaRPr>
          </a:p>
        </p:txBody>
      </p:sp>
      <p:graphicFrame>
        <p:nvGraphicFramePr>
          <p:cNvPr id="9" name="Диаграмма 8">
            <a:extLst>
              <a:ext uri="{FF2B5EF4-FFF2-40B4-BE49-F238E27FC236}">
                <a16:creationId xmlns:a16="http://schemas.microsoft.com/office/drawing/2014/main" id="{8D21C89A-0F33-7CFB-E093-EF0B2B81C664}"/>
              </a:ext>
            </a:extLst>
          </p:cNvPr>
          <p:cNvGraphicFramePr/>
          <p:nvPr>
            <p:extLst>
              <p:ext uri="{D42A27DB-BD31-4B8C-83A1-F6EECF244321}">
                <p14:modId xmlns:p14="http://schemas.microsoft.com/office/powerpoint/2010/main" val="83660336"/>
              </p:ext>
            </p:extLst>
          </p:nvPr>
        </p:nvGraphicFramePr>
        <p:xfrm>
          <a:off x="3873374" y="1575053"/>
          <a:ext cx="7968184" cy="528294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83196955"/>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1243817"/>
            <a:ext cx="10753187" cy="6624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a:t>
            </a:r>
            <a:r>
              <a:rPr lang="pl-PL" sz="3000" b="1" dirty="0"/>
              <a:t> 1</a:t>
            </a:r>
            <a:r>
              <a:rPr lang="ru-RU" sz="3000" b="1" dirty="0"/>
              <a:t>8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1873064"/>
            <a:ext cx="3650570" cy="47609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a:t>
            </a:r>
            <a:r>
              <a:rPr lang="ru-RU" sz="2000" dirty="0" err="1">
                <a:solidFill>
                  <a:srgbClr val="000000"/>
                </a:solidFill>
                <a:ea typeface="+mj-ea"/>
                <a:cs typeface="+mj-cs"/>
                <a:sym typeface="Helvetica Light"/>
              </a:rPr>
              <a:t>Яўгенію</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Анегіну</a:t>
            </a:r>
            <a:r>
              <a:rPr lang="ru-RU" sz="2000" dirty="0">
                <a:solidFill>
                  <a:srgbClr val="000000"/>
                </a:solidFill>
                <a:ea typeface="+mj-ea"/>
                <a:cs typeface="+mj-cs"/>
                <a:sym typeface="Helvetica Light"/>
              </a:rPr>
              <a:t>»</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(0,819 – 0,824 – 0,443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a:t>
            </a:r>
            <a:r>
              <a:rPr kumimoji="0" lang="ru-RU" sz="2000" b="0" i="0" u="none" strike="noStrike" cap="none" spc="0" normalizeH="0" baseline="0" dirty="0">
                <a:ln>
                  <a:noFill/>
                </a:ln>
                <a:solidFill>
                  <a:srgbClr val="000000"/>
                </a:solidFill>
                <a:effectLst/>
                <a:uFillTx/>
                <a:ea typeface="+mj-ea"/>
                <a:cs typeface="+mj-cs"/>
                <a:sym typeface="Helvetica Light"/>
              </a:rPr>
              <a:t>рофиль ударнос</a:t>
            </a:r>
            <a:r>
              <a:rPr lang="ru-RU" sz="2000" dirty="0">
                <a:solidFill>
                  <a:srgbClr val="000000"/>
                </a:solidFill>
                <a:ea typeface="+mj-ea"/>
                <a:cs typeface="+mj-cs"/>
                <a:sym typeface="Helvetica Light"/>
              </a:rPr>
              <a:t>ти «Демон» Лермонтова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a:t>
            </a:r>
            <a:r>
              <a:rPr lang="pl-PL" sz="2000" dirty="0">
                <a:solidFill>
                  <a:srgbClr val="000000"/>
                </a:solidFill>
                <a:ea typeface="+mj-ea"/>
                <a:cs typeface="+mj-cs"/>
                <a:sym typeface="Helvetica Light"/>
              </a:rPr>
              <a:t>8</a:t>
            </a:r>
            <a:r>
              <a:rPr lang="ru-RU" sz="2000" dirty="0">
                <a:solidFill>
                  <a:srgbClr val="000000"/>
                </a:solidFill>
                <a:ea typeface="+mj-ea"/>
                <a:cs typeface="+mj-cs"/>
                <a:sym typeface="Helvetica Light"/>
              </a:rPr>
              <a:t>49 – 0,918 – 0,397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a:t>
            </a:r>
            <a:r>
              <a:rPr kumimoji="0" lang="ru-RU" sz="2000" b="0" i="0" u="none" strike="noStrike" cap="none" spc="0" normalizeH="0" baseline="0" dirty="0">
                <a:ln>
                  <a:noFill/>
                </a:ln>
                <a:solidFill>
                  <a:srgbClr val="000000"/>
                </a:solidFill>
                <a:effectLst/>
                <a:uFillTx/>
                <a:ea typeface="+mj-ea"/>
                <a:cs typeface="+mj-cs"/>
                <a:sym typeface="Helvetica Light"/>
              </a:rPr>
              <a:t>рофиль ударнос</a:t>
            </a:r>
            <a:r>
              <a:rPr lang="ru-RU" sz="2000" dirty="0">
                <a:solidFill>
                  <a:srgbClr val="000000"/>
                </a:solidFill>
                <a:ea typeface="+mj-ea"/>
                <a:cs typeface="+mj-cs"/>
                <a:sym typeface="Helvetica Light"/>
              </a:rPr>
              <a:t>ти «</a:t>
            </a:r>
            <a:r>
              <a:rPr lang="ru-RU" sz="2000" dirty="0" err="1">
                <a:solidFill>
                  <a:srgbClr val="000000"/>
                </a:solidFill>
                <a:ea typeface="+mj-ea"/>
                <a:cs typeface="+mj-cs"/>
                <a:sym typeface="Helvetica Light"/>
              </a:rPr>
              <a:t>Дэман</a:t>
            </a:r>
            <a:r>
              <a:rPr lang="ru-RU" sz="2000" dirty="0">
                <a:solidFill>
                  <a:srgbClr val="000000"/>
                </a:solidFill>
                <a:ea typeface="+mj-ea"/>
                <a:cs typeface="+mj-cs"/>
                <a:sym typeface="Helvetica Light"/>
              </a:rPr>
              <a:t>» (Кравцов)</a:t>
            </a:r>
            <a:endParaRPr kumimoji="0" lang="ru-RU" sz="2000" b="0" i="0" u="none" strike="noStrike" cap="none" spc="0" normalizeH="0" baseline="0" dirty="0">
              <a:ln>
                <a:noFill/>
              </a:ln>
              <a:solidFill>
                <a:srgbClr val="000000"/>
              </a:solidFill>
              <a:effectLst/>
              <a:uFillTx/>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(0,822 – 0,962 – 0,360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a:t>
            </a:r>
            <a:r>
              <a:rPr kumimoji="0" lang="ru-RU" sz="2000" b="0" i="0" u="none" strike="noStrike" cap="none" spc="0" normalizeH="0" baseline="0" dirty="0">
                <a:ln>
                  <a:noFill/>
                </a:ln>
                <a:solidFill>
                  <a:srgbClr val="000000"/>
                </a:solidFill>
                <a:effectLst/>
                <a:uFillTx/>
                <a:ea typeface="+mj-ea"/>
                <a:cs typeface="+mj-cs"/>
                <a:sym typeface="Helvetica Light"/>
              </a:rPr>
              <a:t>рофиль ударнос</a:t>
            </a:r>
            <a:r>
              <a:rPr lang="ru-RU" sz="2000" dirty="0">
                <a:solidFill>
                  <a:srgbClr val="000000"/>
                </a:solidFill>
                <a:ea typeface="+mj-ea"/>
                <a:cs typeface="+mj-cs"/>
                <a:sym typeface="Helvetica Light"/>
              </a:rPr>
              <a:t>ти «</a:t>
            </a:r>
            <a:r>
              <a:rPr lang="ru-RU" sz="2000" dirty="0" err="1">
                <a:solidFill>
                  <a:srgbClr val="000000"/>
                </a:solidFill>
                <a:ea typeface="+mj-ea"/>
                <a:cs typeface="+mj-cs"/>
                <a:sym typeface="Helvetica Light"/>
              </a:rPr>
              <a:t>Дэман</a:t>
            </a:r>
            <a:r>
              <a:rPr lang="ru-RU" sz="2000" dirty="0">
                <a:solidFill>
                  <a:srgbClr val="000000"/>
                </a:solidFill>
                <a:ea typeface="+mj-ea"/>
                <a:cs typeface="+mj-cs"/>
                <a:sym typeface="Helvetica Light"/>
              </a:rPr>
              <a:t>» (Колас)</a:t>
            </a:r>
            <a:endParaRPr kumimoji="0" lang="ru-RU" sz="2000" b="0" i="0" u="none" strike="noStrike" cap="none" spc="0" normalizeH="0" baseline="0" dirty="0">
              <a:ln>
                <a:noFill/>
              </a:ln>
              <a:solidFill>
                <a:srgbClr val="000000"/>
              </a:solidFill>
              <a:effectLst/>
              <a:uFillTx/>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(0,802 – 0,928 – 0,401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a:t>
            </a:r>
            <a:r>
              <a:rPr kumimoji="0" lang="ru-RU" sz="2000" b="0" i="0" u="none" strike="noStrike" cap="none" spc="0" normalizeH="0" baseline="0" dirty="0">
                <a:ln>
                  <a:noFill/>
                </a:ln>
                <a:solidFill>
                  <a:srgbClr val="000000"/>
                </a:solidFill>
                <a:effectLst/>
                <a:uFillTx/>
                <a:ea typeface="+mj-ea"/>
                <a:cs typeface="+mj-cs"/>
                <a:sym typeface="Helvetica Light"/>
              </a:rPr>
              <a:t>рофиль ударнос</a:t>
            </a:r>
            <a:r>
              <a:rPr lang="ru-RU" sz="2000" dirty="0">
                <a:solidFill>
                  <a:srgbClr val="000000"/>
                </a:solidFill>
                <a:ea typeface="+mj-ea"/>
                <a:cs typeface="+mj-cs"/>
                <a:sym typeface="Helvetica Light"/>
              </a:rPr>
              <a:t>ти «</a:t>
            </a:r>
            <a:r>
              <a:rPr lang="ru-RU" sz="2000" dirty="0" err="1">
                <a:solidFill>
                  <a:srgbClr val="000000"/>
                </a:solidFill>
                <a:ea typeface="+mj-ea"/>
                <a:cs typeface="+mj-cs"/>
                <a:sym typeface="Helvetica Light"/>
              </a:rPr>
              <a:t>Дэман</a:t>
            </a:r>
            <a:r>
              <a:rPr lang="ru-RU" sz="2000" dirty="0">
                <a:solidFill>
                  <a:srgbClr val="000000"/>
                </a:solidFill>
                <a:ea typeface="+mj-ea"/>
                <a:cs typeface="+mj-cs"/>
                <a:sym typeface="Helvetica Light"/>
              </a:rPr>
              <a:t>» (Кулешов)</a:t>
            </a:r>
            <a:endParaRPr kumimoji="0" lang="ru-RU" sz="2000" b="0" i="0" u="none" strike="noStrike" cap="none" spc="0" normalizeH="0" baseline="0" dirty="0">
              <a:ln>
                <a:noFill/>
              </a:ln>
              <a:solidFill>
                <a:srgbClr val="000000"/>
              </a:solidFill>
              <a:effectLst/>
              <a:uFillTx/>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(0,850 – 0,</a:t>
            </a:r>
            <a:r>
              <a:rPr lang="pl-PL" sz="2000" dirty="0">
                <a:solidFill>
                  <a:srgbClr val="000000"/>
                </a:solidFill>
                <a:ea typeface="+mj-ea"/>
                <a:cs typeface="+mj-cs"/>
                <a:sym typeface="Helvetica Light"/>
              </a:rPr>
              <a:t>8</a:t>
            </a:r>
            <a:r>
              <a:rPr lang="ru-RU" sz="2000" dirty="0">
                <a:solidFill>
                  <a:srgbClr val="000000"/>
                </a:solidFill>
                <a:ea typeface="+mj-ea"/>
                <a:cs typeface="+mj-cs"/>
                <a:sym typeface="Helvetica Light"/>
              </a:rPr>
              <a:t>60 – 0,432 – 1,000 )</a:t>
            </a:r>
            <a:endParaRPr kumimoji="0" lang="ru-RU" sz="2000" b="0" i="0" u="none" strike="noStrike" cap="none" spc="0" normalizeH="0" baseline="0" dirty="0">
              <a:ln>
                <a:noFill/>
              </a:ln>
              <a:solidFill>
                <a:srgbClr val="000000"/>
              </a:solidFill>
              <a:effectLst/>
              <a:uFillTx/>
              <a:ea typeface="+mj-ea"/>
              <a:cs typeface="+mj-cs"/>
              <a:sym typeface="Helvetica Light"/>
            </a:endParaRPr>
          </a:p>
        </p:txBody>
      </p:sp>
      <p:graphicFrame>
        <p:nvGraphicFramePr>
          <p:cNvPr id="9" name="Диаграмма 8">
            <a:extLst>
              <a:ext uri="{FF2B5EF4-FFF2-40B4-BE49-F238E27FC236}">
                <a16:creationId xmlns:a16="http://schemas.microsoft.com/office/drawing/2014/main" id="{8D21C89A-0F33-7CFB-E093-EF0B2B81C664}"/>
              </a:ext>
            </a:extLst>
          </p:cNvPr>
          <p:cNvGraphicFramePr/>
          <p:nvPr>
            <p:extLst>
              <p:ext uri="{D42A27DB-BD31-4B8C-83A1-F6EECF244321}">
                <p14:modId xmlns:p14="http://schemas.microsoft.com/office/powerpoint/2010/main" val="3276599653"/>
              </p:ext>
            </p:extLst>
          </p:nvPr>
        </p:nvGraphicFramePr>
        <p:xfrm>
          <a:off x="3873374" y="1243817"/>
          <a:ext cx="7968184" cy="56141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34979151"/>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826594" y="1182443"/>
            <a:ext cx="10753187" cy="6624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a:t>График 19</a:t>
            </a:r>
            <a:endParaRPr lang="ru-RU" sz="3000" b="1" dirty="0"/>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graphicFrame>
        <p:nvGraphicFramePr>
          <p:cNvPr id="9" name="Диаграмма 8">
            <a:extLst>
              <a:ext uri="{FF2B5EF4-FFF2-40B4-BE49-F238E27FC236}">
                <a16:creationId xmlns:a16="http://schemas.microsoft.com/office/drawing/2014/main" id="{A050CABD-9B99-4946-889B-F4C9BD752A0A}"/>
              </a:ext>
            </a:extLst>
          </p:cNvPr>
          <p:cNvGraphicFramePr/>
          <p:nvPr>
            <p:extLst>
              <p:ext uri="{D42A27DB-BD31-4B8C-83A1-F6EECF244321}">
                <p14:modId xmlns:p14="http://schemas.microsoft.com/office/powerpoint/2010/main" val="294286081"/>
              </p:ext>
            </p:extLst>
          </p:nvPr>
        </p:nvGraphicFramePr>
        <p:xfrm>
          <a:off x="612219" y="1844914"/>
          <a:ext cx="11350395" cy="471999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11716217"/>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600532" y="2034020"/>
            <a:ext cx="10753188" cy="431022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marL="371475" indent="-371475" algn="just">
              <a:lnSpc>
                <a:spcPct val="150000"/>
              </a:lnSpc>
              <a:spcAft>
                <a:spcPts val="400"/>
              </a:spcAft>
              <a:buFontTx/>
              <a:buAutoNum type="arabicPeriod"/>
            </a:pPr>
            <a:r>
              <a:rPr lang="ru-RU" sz="2000" dirty="0">
                <a:solidFill>
                  <a:schemeClr val="accent1">
                    <a:lumMod val="50000"/>
                  </a:schemeClr>
                </a:solidFill>
                <a:latin typeface="+mn-lt"/>
                <a:ea typeface="Calibri" panose="020F0502020204030204" pitchFamily="34" charset="0"/>
                <a:cs typeface="Times New Roman" panose="02020603050405020304" pitchFamily="18" charset="0"/>
              </a:rPr>
              <a:t>С</a:t>
            </a:r>
            <a:r>
              <a:rPr lang="ru-RU" sz="2000" dirty="0">
                <a:solidFill>
                  <a:schemeClr val="accent1">
                    <a:lumMod val="50000"/>
                  </a:schemeClr>
                </a:solidFill>
                <a:effectLst/>
                <a:latin typeface="+mn-lt"/>
                <a:ea typeface="Calibri" panose="020F0502020204030204" pitchFamily="34" charset="0"/>
                <a:cs typeface="Times New Roman" panose="02020603050405020304" pitchFamily="18" charset="0"/>
              </a:rPr>
              <a:t>опоставление с оригинальными текстами самих переводчиков и с общей тенденцией развития Я4 в разные периоды показало, что переводы скорее не испытывали влияние белорусских текстов. </a:t>
            </a:r>
          </a:p>
          <a:p>
            <a:pPr marL="371475" indent="-371475" algn="just">
              <a:lnSpc>
                <a:spcPct val="150000"/>
              </a:lnSpc>
              <a:spcAft>
                <a:spcPts val="400"/>
              </a:spcAft>
              <a:buFontTx/>
              <a:buAutoNum type="arabicPeriod"/>
            </a:pPr>
            <a:r>
              <a:rPr lang="ru-RU" sz="2000" dirty="0">
                <a:solidFill>
                  <a:schemeClr val="accent1">
                    <a:lumMod val="50000"/>
                  </a:schemeClr>
                </a:solidFill>
                <a:latin typeface="+mn-lt"/>
                <a:ea typeface="Calibri" panose="020F0502020204030204" pitchFamily="34" charset="0"/>
                <a:cs typeface="Times New Roman" panose="02020603050405020304" pitchFamily="18" charset="0"/>
              </a:rPr>
              <a:t>Сопоставление с оригинальным текстом показало, что р</a:t>
            </a:r>
            <a:r>
              <a:rPr lang="ru-RU" sz="2000" dirty="0">
                <a:solidFill>
                  <a:schemeClr val="accent1">
                    <a:lumMod val="50000"/>
                  </a:schemeClr>
                </a:solidFill>
                <a:effectLst/>
                <a:latin typeface="+mn-lt"/>
                <a:ea typeface="Calibri" panose="020F0502020204030204" pitchFamily="34" charset="0"/>
                <a:cs typeface="Times New Roman" panose="02020603050405020304" pitchFamily="18" charset="0"/>
              </a:rPr>
              <a:t>итмика переводов похожа на пушкинскую, однако переводчики её полностью не повторяют, к тому же, ритмика переводов начинает сближаться к более поздним главам. Это можно объяснить типологическим сходством переводов.</a:t>
            </a:r>
          </a:p>
          <a:p>
            <a:pPr marL="371475" indent="-371475" algn="just">
              <a:lnSpc>
                <a:spcPct val="150000"/>
              </a:lnSpc>
              <a:spcAft>
                <a:spcPts val="400"/>
              </a:spcAft>
              <a:buFontTx/>
              <a:buAutoNum type="arabicPeriod"/>
            </a:pPr>
            <a:r>
              <a:rPr lang="ru-RU" sz="2000" dirty="0">
                <a:solidFill>
                  <a:schemeClr val="accent1">
                    <a:lumMod val="50000"/>
                  </a:schemeClr>
                </a:solidFill>
                <a:latin typeface="+mn-lt"/>
                <a:ea typeface="Calibri" panose="020F0502020204030204" pitchFamily="34" charset="0"/>
                <a:cs typeface="Times New Roman" panose="02020603050405020304" pitchFamily="18" charset="0"/>
              </a:rPr>
              <a:t>Сопоставительный анализ переводов Кулешова поэм «Цыганы» Пушкина и «Мцыри», «Демон» Лермонтова, а также стихотворения «Бородино» показал, что переводчик вначале ориентировался на ритмику белорусских текстов, а затем начал перенимать пушкинскую, адаптируя ее под себя, и далее он ее переносит на переводы других текстов. </a:t>
            </a:r>
            <a:endParaRPr lang="ru-RU" sz="2000" dirty="0">
              <a:solidFill>
                <a:schemeClr val="accent1">
                  <a:lumMod val="50000"/>
                </a:schemeClr>
              </a:solidFill>
              <a:effectLst/>
              <a:latin typeface="+mn-lt"/>
              <a:ea typeface="Calibri" panose="020F0502020204030204" pitchFamily="34" charset="0"/>
              <a:cs typeface="Times New Roman" panose="02020603050405020304" pitchFamily="18" charset="0"/>
            </a:endParaRPr>
          </a:p>
          <a:p>
            <a:pPr algn="just">
              <a:lnSpc>
                <a:spcPct val="150000"/>
              </a:lnSpc>
              <a:spcAft>
                <a:spcPts val="400"/>
              </a:spcAft>
            </a:pPr>
            <a:endParaRPr lang="ru-RU" sz="2000" dirty="0">
              <a:solidFill>
                <a:schemeClr val="accent1">
                  <a:lumMod val="50000"/>
                </a:schemeClr>
              </a:solidFill>
              <a:latin typeface="+mn-lt"/>
              <a:ea typeface="Calibri" panose="020F0502020204030204" pitchFamily="34" charset="0"/>
              <a:cs typeface="Times New Roman" panose="02020603050405020304" pitchFamily="18" charset="0"/>
            </a:endParaRPr>
          </a:p>
        </p:txBody>
      </p:sp>
      <p:sp>
        <p:nvSpPr>
          <p:cNvPr id="87" name="Очень крутой заголовок…"/>
          <p:cNvSpPr txBox="1"/>
          <p:nvPr/>
        </p:nvSpPr>
        <p:spPr>
          <a:xfrm>
            <a:off x="613303" y="1275831"/>
            <a:ext cx="10744804" cy="115661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7000" b="1" cap="all">
                <a:solidFill>
                  <a:srgbClr val="253957"/>
                </a:solidFill>
                <a:latin typeface="+mn-lt"/>
                <a:ea typeface="+mn-ea"/>
                <a:cs typeface="+mn-cs"/>
                <a:sym typeface="Arial Narrow"/>
              </a:defRPr>
            </a:pPr>
            <a:r>
              <a:rPr lang="ru-RU" sz="3500" dirty="0"/>
              <a:t>Результаты работы</a:t>
            </a:r>
            <a:endParaRPr sz="3500" dirty="0"/>
          </a:p>
          <a:p>
            <a:pPr algn="l">
              <a:defRPr sz="4200">
                <a:solidFill>
                  <a:srgbClr val="253957"/>
                </a:solidFill>
                <a:latin typeface="+mn-lt"/>
                <a:ea typeface="+mn-ea"/>
                <a:cs typeface="+mn-cs"/>
                <a:sym typeface="Arial Narrow"/>
              </a:defRPr>
            </a:pPr>
            <a:r>
              <a:rPr sz="2100" dirty="0"/>
              <a:t> </a:t>
            </a:r>
          </a:p>
        </p:txBody>
      </p:sp>
      <p:sp>
        <p:nvSpPr>
          <p:cNvPr id="89"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91" name="Изображение" descr="Изображение"/>
          <p:cNvPicPr>
            <a:picLocks noChangeAspect="1"/>
          </p:cNvPicPr>
          <p:nvPr/>
        </p:nvPicPr>
        <p:blipFill>
          <a:blip r:embed="rId3"/>
          <a:stretch>
            <a:fillRect/>
          </a:stretch>
        </p:blipFill>
        <p:spPr>
          <a:xfrm>
            <a:off x="613303" y="293090"/>
            <a:ext cx="599790" cy="599790"/>
          </a:xfrm>
          <a:prstGeom prst="rect">
            <a:avLst/>
          </a:prstGeom>
          <a:ln w="12700">
            <a:miter lim="400000"/>
          </a:ln>
        </p:spPr>
      </p:pic>
    </p:spTree>
    <p:extLst>
      <p:ext uri="{BB962C8B-B14F-4D97-AF65-F5344CB8AC3E}">
        <p14:creationId xmlns:p14="http://schemas.microsoft.com/office/powerpoint/2010/main" val="706332346"/>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613303" y="1428311"/>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Ритмика 4-стопного ямба произведений Дударя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graphicFrame>
        <p:nvGraphicFramePr>
          <p:cNvPr id="3" name="Таблица 2">
            <a:extLst>
              <a:ext uri="{FF2B5EF4-FFF2-40B4-BE49-F238E27FC236}">
                <a16:creationId xmlns:a16="http://schemas.microsoft.com/office/drawing/2014/main" id="{53E0DA93-6C97-8B43-92C0-DD3B30AB6910}"/>
              </a:ext>
            </a:extLst>
          </p:cNvPr>
          <p:cNvGraphicFramePr>
            <a:graphicFrameLocks noGrp="1"/>
          </p:cNvGraphicFramePr>
          <p:nvPr>
            <p:extLst>
              <p:ext uri="{D42A27DB-BD31-4B8C-83A1-F6EECF244321}">
                <p14:modId xmlns:p14="http://schemas.microsoft.com/office/powerpoint/2010/main" val="1178875166"/>
              </p:ext>
            </p:extLst>
          </p:nvPr>
        </p:nvGraphicFramePr>
        <p:xfrm>
          <a:off x="405354" y="2204421"/>
          <a:ext cx="11632677" cy="4594101"/>
        </p:xfrm>
        <a:graphic>
          <a:graphicData uri="http://schemas.openxmlformats.org/drawingml/2006/table">
            <a:tbl>
              <a:tblPr firstRow="1" firstCol="1" bandRow="1"/>
              <a:tblGrid>
                <a:gridCol w="1421471">
                  <a:extLst>
                    <a:ext uri="{9D8B030D-6E8A-4147-A177-3AD203B41FA5}">
                      <a16:colId xmlns:a16="http://schemas.microsoft.com/office/drawing/2014/main" val="855896846"/>
                    </a:ext>
                  </a:extLst>
                </a:gridCol>
                <a:gridCol w="646896">
                  <a:extLst>
                    <a:ext uri="{9D8B030D-6E8A-4147-A177-3AD203B41FA5}">
                      <a16:colId xmlns:a16="http://schemas.microsoft.com/office/drawing/2014/main" val="3828041730"/>
                    </a:ext>
                  </a:extLst>
                </a:gridCol>
                <a:gridCol w="590152">
                  <a:extLst>
                    <a:ext uri="{9D8B030D-6E8A-4147-A177-3AD203B41FA5}">
                      <a16:colId xmlns:a16="http://schemas.microsoft.com/office/drawing/2014/main" val="1877758445"/>
                    </a:ext>
                  </a:extLst>
                </a:gridCol>
                <a:gridCol w="590152">
                  <a:extLst>
                    <a:ext uri="{9D8B030D-6E8A-4147-A177-3AD203B41FA5}">
                      <a16:colId xmlns:a16="http://schemas.microsoft.com/office/drawing/2014/main" val="363794199"/>
                    </a:ext>
                  </a:extLst>
                </a:gridCol>
                <a:gridCol w="590152">
                  <a:extLst>
                    <a:ext uri="{9D8B030D-6E8A-4147-A177-3AD203B41FA5}">
                      <a16:colId xmlns:a16="http://schemas.microsoft.com/office/drawing/2014/main" val="368562306"/>
                    </a:ext>
                  </a:extLst>
                </a:gridCol>
                <a:gridCol w="701514">
                  <a:extLst>
                    <a:ext uri="{9D8B030D-6E8A-4147-A177-3AD203B41FA5}">
                      <a16:colId xmlns:a16="http://schemas.microsoft.com/office/drawing/2014/main" val="4248893806"/>
                    </a:ext>
                  </a:extLst>
                </a:gridCol>
                <a:gridCol w="701514">
                  <a:extLst>
                    <a:ext uri="{9D8B030D-6E8A-4147-A177-3AD203B41FA5}">
                      <a16:colId xmlns:a16="http://schemas.microsoft.com/office/drawing/2014/main" val="1100371481"/>
                    </a:ext>
                  </a:extLst>
                </a:gridCol>
                <a:gridCol w="701514">
                  <a:extLst>
                    <a:ext uri="{9D8B030D-6E8A-4147-A177-3AD203B41FA5}">
                      <a16:colId xmlns:a16="http://schemas.microsoft.com/office/drawing/2014/main" val="4229408273"/>
                    </a:ext>
                  </a:extLst>
                </a:gridCol>
                <a:gridCol w="813587">
                  <a:extLst>
                    <a:ext uri="{9D8B030D-6E8A-4147-A177-3AD203B41FA5}">
                      <a16:colId xmlns:a16="http://schemas.microsoft.com/office/drawing/2014/main" val="1396082251"/>
                    </a:ext>
                  </a:extLst>
                </a:gridCol>
                <a:gridCol w="909345">
                  <a:extLst>
                    <a:ext uri="{9D8B030D-6E8A-4147-A177-3AD203B41FA5}">
                      <a16:colId xmlns:a16="http://schemas.microsoft.com/office/drawing/2014/main" val="920951714"/>
                    </a:ext>
                  </a:extLst>
                </a:gridCol>
                <a:gridCol w="909345">
                  <a:extLst>
                    <a:ext uri="{9D8B030D-6E8A-4147-A177-3AD203B41FA5}">
                      <a16:colId xmlns:a16="http://schemas.microsoft.com/office/drawing/2014/main" val="992594921"/>
                    </a:ext>
                  </a:extLst>
                </a:gridCol>
                <a:gridCol w="701514">
                  <a:extLst>
                    <a:ext uri="{9D8B030D-6E8A-4147-A177-3AD203B41FA5}">
                      <a16:colId xmlns:a16="http://schemas.microsoft.com/office/drawing/2014/main" val="2901985979"/>
                    </a:ext>
                  </a:extLst>
                </a:gridCol>
                <a:gridCol w="701514">
                  <a:extLst>
                    <a:ext uri="{9D8B030D-6E8A-4147-A177-3AD203B41FA5}">
                      <a16:colId xmlns:a16="http://schemas.microsoft.com/office/drawing/2014/main" val="554432320"/>
                    </a:ext>
                  </a:extLst>
                </a:gridCol>
                <a:gridCol w="767480">
                  <a:extLst>
                    <a:ext uri="{9D8B030D-6E8A-4147-A177-3AD203B41FA5}">
                      <a16:colId xmlns:a16="http://schemas.microsoft.com/office/drawing/2014/main" val="2804495076"/>
                    </a:ext>
                  </a:extLst>
                </a:gridCol>
                <a:gridCol w="767480">
                  <a:extLst>
                    <a:ext uri="{9D8B030D-6E8A-4147-A177-3AD203B41FA5}">
                      <a16:colId xmlns:a16="http://schemas.microsoft.com/office/drawing/2014/main" val="4023441630"/>
                    </a:ext>
                  </a:extLst>
                </a:gridCol>
                <a:gridCol w="119047">
                  <a:extLst>
                    <a:ext uri="{9D8B030D-6E8A-4147-A177-3AD203B41FA5}">
                      <a16:colId xmlns:a16="http://schemas.microsoft.com/office/drawing/2014/main" val="3124030631"/>
                    </a:ext>
                  </a:extLst>
                </a:gridCol>
              </a:tblGrid>
              <a:tr h="572135">
                <a:tc rowSpan="2">
                  <a:txBody>
                    <a:bodyPr/>
                    <a:lstStyle/>
                    <a:p>
                      <a:pPr>
                        <a:lnSpc>
                          <a:spcPct val="107000"/>
                        </a:lnSpc>
                        <a:spcAft>
                          <a:spcPts val="800"/>
                        </a:spcAft>
                      </a:pPr>
                      <a:r>
                        <a:rPr lang="ru-RU"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Название</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07000"/>
                        </a:lnSpc>
                        <a:spcAft>
                          <a:spcPts val="800"/>
                        </a:spcAft>
                      </a:pPr>
                      <a:r>
                        <a:rPr lang="ru-RU"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Год</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nSpc>
                          <a:spcPct val="107000"/>
                        </a:lnSpc>
                        <a:spcAft>
                          <a:spcPts val="800"/>
                        </a:spcAft>
                      </a:pPr>
                      <a:r>
                        <a:rPr lang="ru-RU" sz="1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Стопа</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gridSpan="8">
                  <a:txBody>
                    <a:bodyPr/>
                    <a:lstStyle/>
                    <a:p>
                      <a:pPr>
                        <a:lnSpc>
                          <a:spcPct val="107000"/>
                        </a:lnSpc>
                        <a:spcAft>
                          <a:spcPts val="800"/>
                        </a:spcAft>
                      </a:pPr>
                      <a:r>
                        <a:rPr lang="ru-RU" sz="1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Ритмические формы</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gridSpan="2">
                  <a:txBody>
                    <a:bodyPr/>
                    <a:lstStyle/>
                    <a:p>
                      <a:pPr>
                        <a:lnSpc>
                          <a:spcPct val="107000"/>
                        </a:lnSpc>
                        <a:spcAft>
                          <a:spcPts val="800"/>
                        </a:spcAft>
                      </a:pPr>
                      <a:r>
                        <a:rPr lang="ru-RU" sz="1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Кол-во строк</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extLst>
                  <a:ext uri="{0D108BD9-81ED-4DB2-BD59-A6C34878D82A}">
                    <a16:rowId xmlns:a16="http://schemas.microsoft.com/office/drawing/2014/main" val="2279800193"/>
                  </a:ext>
                </a:extLst>
              </a:tr>
              <a:tr h="446755">
                <a:tc vMerge="1">
                  <a:txBody>
                    <a:bodyPr/>
                    <a:lstStyle/>
                    <a:p>
                      <a:endParaRPr lang="ru-RU"/>
                    </a:p>
                  </a:txBody>
                  <a:tcPr/>
                </a:tc>
                <a:tc vMerge="1">
                  <a:txBody>
                    <a:bodyPr/>
                    <a:lstStyle/>
                    <a:p>
                      <a:endParaRPr lang="ru-RU"/>
                    </a:p>
                  </a:txBody>
                  <a:tcPr/>
                </a:tc>
                <a:tc>
                  <a:txBody>
                    <a:bodyPr/>
                    <a:lstStyle/>
                    <a:p>
                      <a:pPr>
                        <a:lnSpc>
                          <a:spcPct val="107000"/>
                        </a:lnSpc>
                        <a:spcAft>
                          <a:spcPts val="800"/>
                        </a:spcAft>
                      </a:pPr>
                      <a:r>
                        <a:rPr lang="ru-RU"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II</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III</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IV</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ru-RU" sz="1800">
                        <a:effectLst/>
                        <a:latin typeface="Calibri" panose="020F0502020204030204" pitchFamily="34" charset="0"/>
                        <a:cs typeface="Times New Roman" panose="02020603050405020304" pitchFamily="18" charset="0"/>
                      </a:endParaRPr>
                    </a:p>
                  </a:txBody>
                  <a:tcPr marL="54520" marR="545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9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39800829"/>
                  </a:ext>
                </a:extLst>
              </a:tr>
              <a:tr h="446755">
                <a:tc>
                  <a:txBody>
                    <a:bodyPr/>
                    <a:lstStyle/>
                    <a:p>
                      <a:pPr>
                        <a:lnSpc>
                          <a:spcPct val="107000"/>
                        </a:lnSpc>
                        <a:spcAft>
                          <a:spcPts val="80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Цен</a:t>
                      </a:r>
                      <a:r>
                        <a:rPr lang="be-BY"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і</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1925</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0,93</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0,87</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0,43</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0,25</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0,06</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0,12</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0,56</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9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34190382"/>
                  </a:ext>
                </a:extLst>
              </a:tr>
              <a:tr h="865454">
                <a:tc>
                  <a:txBody>
                    <a:bodyPr/>
                    <a:lstStyle/>
                    <a:p>
                      <a:pPr>
                        <a:lnSpc>
                          <a:spcPct val="107000"/>
                        </a:lnSpc>
                        <a:spcAft>
                          <a:spcPts val="80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Зьвініць прасторамі туга</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1926</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0,82</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0,95</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0,45</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0,35</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0,05</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0,05</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0,42</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0,12</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9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355692951"/>
                  </a:ext>
                </a:extLst>
              </a:tr>
              <a:tr h="446755">
                <a:tc>
                  <a:txBody>
                    <a:bodyPr/>
                    <a:lstStyle/>
                    <a:p>
                      <a:pPr>
                        <a:lnSpc>
                          <a:spcPct val="107000"/>
                        </a:lnSpc>
                        <a:spcAft>
                          <a:spcPts val="800"/>
                        </a:spcAft>
                      </a:pP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Вежа</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1928</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0,79</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0,91</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0,33</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0,04</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0,08</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0,5</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0,16</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24</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9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664664603"/>
                  </a:ext>
                </a:extLst>
              </a:tr>
              <a:tr h="572135">
                <a:tc>
                  <a:txBody>
                    <a:bodyPr/>
                    <a:lstStyle/>
                    <a:p>
                      <a:pPr>
                        <a:lnSpc>
                          <a:spcPct val="107000"/>
                        </a:lnSpc>
                        <a:spcAft>
                          <a:spcPts val="80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Пасекл</a:t>
                      </a:r>
                      <a:r>
                        <a:rPr lang="be-BY"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і край наш</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a:t>
                      </a:r>
                      <a:r>
                        <a:rPr lang="be-BY"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28</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0,7</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r>
                        <a:rPr lang="be-BY"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95</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r>
                        <a:rPr lang="be-BY"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a:t>
                      </a:r>
                      <a:r>
                        <a:rPr lang="be-BY"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r>
                        <a:rPr lang="be-BY"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r>
                        <a:rPr lang="be-BY"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05</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r>
                        <a:rPr lang="be-BY"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r>
                        <a:rPr lang="be-BY"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9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929751674"/>
                  </a:ext>
                </a:extLst>
              </a:tr>
              <a:tr h="446755">
                <a:tc gridSpan="2">
                  <a:txBody>
                    <a:bodyPr/>
                    <a:lstStyle/>
                    <a:p>
                      <a:pPr algn="ctr">
                        <a:lnSpc>
                          <a:spcPct val="107000"/>
                        </a:lnSpc>
                        <a:spcAft>
                          <a:spcPts val="800"/>
                        </a:spcAft>
                      </a:pPr>
                      <a:r>
                        <a:rPr lang="ru-RU"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Средние значения</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nSpc>
                          <a:spcPct val="107000"/>
                        </a:lnSpc>
                        <a:spcAft>
                          <a:spcPts val="800"/>
                        </a:spcAft>
                      </a:pPr>
                      <a:r>
                        <a:rPr lang="be-BY"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0,81</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0,92</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0,43</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0,26</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0,08</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0,07</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0,47</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0,09</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9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296947594"/>
                  </a:ext>
                </a:extLst>
              </a:tr>
              <a:tr h="446755">
                <a:tc gridSpan="14">
                  <a:txBody>
                    <a:bodyPr/>
                    <a:lstStyle/>
                    <a:p>
                      <a:pPr algn="r">
                        <a:lnSpc>
                          <a:spcPct val="107000"/>
                        </a:lnSpc>
                        <a:spcAft>
                          <a:spcPts val="800"/>
                        </a:spcAft>
                      </a:pPr>
                      <a:r>
                        <a:rPr lang="ru-RU"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Всего</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a:lnSpc>
                          <a:spcPct val="107000"/>
                        </a:lnSpc>
                        <a:spcAft>
                          <a:spcPts val="800"/>
                        </a:spcAft>
                      </a:pPr>
                      <a:r>
                        <a:rPr lang="ru-RU"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lang="be-BY"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520" marR="545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900" dirty="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15105125"/>
                  </a:ext>
                </a:extLst>
              </a:tr>
            </a:tbl>
          </a:graphicData>
        </a:graphic>
      </p:graphicFrame>
    </p:spTree>
    <p:extLst>
      <p:ext uri="{BB962C8B-B14F-4D97-AF65-F5344CB8AC3E}">
        <p14:creationId xmlns:p14="http://schemas.microsoft.com/office/powerpoint/2010/main" val="3435845585"/>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1531595"/>
            <a:ext cx="10753187" cy="6624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 1</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graphicFrame>
        <p:nvGraphicFramePr>
          <p:cNvPr id="8" name="Диаграмма 7">
            <a:extLst>
              <a:ext uri="{FF2B5EF4-FFF2-40B4-BE49-F238E27FC236}">
                <a16:creationId xmlns:a16="http://schemas.microsoft.com/office/drawing/2014/main" id="{A0B08B79-5985-23B6-31EE-95E66F561396}"/>
              </a:ext>
            </a:extLst>
          </p:cNvPr>
          <p:cNvGraphicFramePr/>
          <p:nvPr>
            <p:extLst>
              <p:ext uri="{D42A27DB-BD31-4B8C-83A1-F6EECF244321}">
                <p14:modId xmlns:p14="http://schemas.microsoft.com/office/powerpoint/2010/main" val="3408142354"/>
              </p:ext>
            </p:extLst>
          </p:nvPr>
        </p:nvGraphicFramePr>
        <p:xfrm>
          <a:off x="3724045" y="1382725"/>
          <a:ext cx="8366658" cy="4930251"/>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2B0A4DDF-AFA3-21AD-625B-92FC8734C7B0}"/>
              </a:ext>
            </a:extLst>
          </p:cNvPr>
          <p:cNvSpPr txBox="1"/>
          <p:nvPr/>
        </p:nvSpPr>
        <p:spPr>
          <a:xfrm>
            <a:off x="0" y="2796392"/>
            <a:ext cx="3650570" cy="29142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a:t>
            </a:r>
            <a:r>
              <a:rPr lang="ru-RU" sz="2000" dirty="0" err="1">
                <a:solidFill>
                  <a:srgbClr val="000000"/>
                </a:solidFill>
                <a:ea typeface="+mj-ea"/>
                <a:cs typeface="+mj-cs"/>
                <a:sym typeface="Helvetica Light"/>
              </a:rPr>
              <a:t>Еўгенію</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Анегіну</a:t>
            </a:r>
            <a:r>
              <a:rPr lang="ru-RU" sz="2000" dirty="0">
                <a:solidFill>
                  <a:srgbClr val="000000"/>
                </a:solidFill>
                <a:ea typeface="+mj-ea"/>
                <a:cs typeface="+mj-cs"/>
                <a:sym typeface="Helvetica Light"/>
              </a:rPr>
              <a:t>»</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(0,826 – 0,810 – 0,445 – 1,000 )</a:t>
            </a:r>
          </a:p>
          <a:p>
            <a:pPr marL="0" marR="0" indent="0" algn="ctr" defTabSz="821531" rtl="0" fontAlgn="auto" latinLnBrk="0" hangingPunct="0">
              <a:lnSpc>
                <a:spcPct val="100000"/>
              </a:lnSpc>
              <a:spcBef>
                <a:spcPts val="0"/>
              </a:spcBef>
              <a:spcAft>
                <a:spcPts val="0"/>
              </a:spcAft>
              <a:buClrTx/>
              <a:buSzTx/>
              <a:buFontTx/>
              <a:buNone/>
              <a:tabLst/>
            </a:pPr>
            <a:r>
              <a:rPr kumimoji="0" lang="ru-RU" sz="2000" b="0" i="0" u="none" strike="noStrike" cap="none" spc="0" normalizeH="0" baseline="0" dirty="0">
                <a:ln>
                  <a:noFill/>
                </a:ln>
                <a:solidFill>
                  <a:srgbClr val="000000"/>
                </a:solidFill>
                <a:effectLst/>
                <a:uFillTx/>
                <a:ea typeface="+mj-ea"/>
                <a:cs typeface="+mj-cs"/>
                <a:sym typeface="Helvetica Light"/>
              </a:rPr>
              <a:t>Усредненный профиль ударнос</a:t>
            </a:r>
            <a:r>
              <a:rPr lang="ru-RU" sz="2000" dirty="0">
                <a:solidFill>
                  <a:srgbClr val="000000"/>
                </a:solidFill>
                <a:ea typeface="+mj-ea"/>
                <a:cs typeface="+mj-cs"/>
                <a:sym typeface="Helvetica Light"/>
              </a:rPr>
              <a:t>ти по произведениям Дударя</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(0,813 – 0,922 – 0,430 – 1,000 )</a:t>
            </a:r>
          </a:p>
          <a:p>
            <a:pPr marL="0" marR="0" indent="0" algn="ctr" defTabSz="821531" rtl="0" fontAlgn="auto" latinLnBrk="0" hangingPunct="0">
              <a:lnSpc>
                <a:spcPct val="100000"/>
              </a:lnSpc>
              <a:spcBef>
                <a:spcPts val="0"/>
              </a:spcBef>
              <a:spcAft>
                <a:spcPts val="0"/>
              </a:spcAft>
              <a:buClrTx/>
              <a:buSzTx/>
              <a:buFontTx/>
              <a:buNone/>
              <a:tabLst/>
            </a:pPr>
            <a:r>
              <a:rPr kumimoji="0" lang="ru-RU" sz="2000" b="0" i="0" u="none" strike="noStrike" cap="none" spc="0" normalizeH="0" baseline="0" dirty="0">
                <a:ln>
                  <a:noFill/>
                </a:ln>
                <a:solidFill>
                  <a:srgbClr val="000000"/>
                </a:solidFill>
                <a:effectLst/>
                <a:uFillTx/>
                <a:ea typeface="+mj-ea"/>
                <a:cs typeface="+mj-cs"/>
                <a:sym typeface="Helvetica Light"/>
              </a:rPr>
              <a:t>Усредненный профиль ударности </a:t>
            </a:r>
            <a:r>
              <a:rPr kumimoji="0" lang="pl-PL" sz="2000" b="0" i="0" u="none" strike="noStrike" cap="none" spc="0" normalizeH="0" baseline="0" dirty="0">
                <a:ln>
                  <a:noFill/>
                </a:ln>
                <a:solidFill>
                  <a:srgbClr val="000000"/>
                </a:solidFill>
                <a:effectLst/>
                <a:uFillTx/>
                <a:ea typeface="+mj-ea"/>
                <a:cs typeface="+mj-cs"/>
                <a:sym typeface="Helvetica Light"/>
              </a:rPr>
              <a:t>II </a:t>
            </a:r>
            <a:r>
              <a:rPr kumimoji="0" lang="ru-RU" sz="2000" b="0" i="0" u="none" strike="noStrike" cap="none" spc="0" normalizeH="0" baseline="0" dirty="0">
                <a:ln>
                  <a:noFill/>
                </a:ln>
                <a:solidFill>
                  <a:srgbClr val="000000"/>
                </a:solidFill>
                <a:effectLst/>
                <a:uFillTx/>
                <a:ea typeface="+mj-ea"/>
                <a:cs typeface="+mj-cs"/>
                <a:sym typeface="Helvetica Light"/>
              </a:rPr>
              <a:t>периода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(0,830 – 0,970 – 0,430 – 1,000 )</a:t>
            </a:r>
            <a:endParaRPr kumimoji="0" lang="ru-RU" sz="2000" b="0" i="0" u="none" strike="noStrike" cap="none" spc="0" normalizeH="0" baseline="0" dirty="0">
              <a:ln>
                <a:noFill/>
              </a:ln>
              <a:solidFill>
                <a:srgbClr val="000000"/>
              </a:solidFill>
              <a:effectLst/>
              <a:uFillTx/>
              <a:ea typeface="+mj-ea"/>
              <a:cs typeface="+mj-cs"/>
              <a:sym typeface="Helvetica Light"/>
            </a:endParaRPr>
          </a:p>
        </p:txBody>
      </p:sp>
    </p:spTree>
    <p:extLst>
      <p:ext uri="{BB962C8B-B14F-4D97-AF65-F5344CB8AC3E}">
        <p14:creationId xmlns:p14="http://schemas.microsoft.com/office/powerpoint/2010/main" val="57194768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613303" y="943075"/>
            <a:ext cx="10753187" cy="6624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Ритмика 4-стопного ямба произведений Кулешова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13303" y="972806"/>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graphicFrame>
        <p:nvGraphicFramePr>
          <p:cNvPr id="4" name="Таблица 3">
            <a:extLst>
              <a:ext uri="{FF2B5EF4-FFF2-40B4-BE49-F238E27FC236}">
                <a16:creationId xmlns:a16="http://schemas.microsoft.com/office/drawing/2014/main" id="{0B26FA8F-700A-2C0D-DE8E-504DF43B87AC}"/>
              </a:ext>
            </a:extLst>
          </p:cNvPr>
          <p:cNvGraphicFramePr>
            <a:graphicFrameLocks noGrp="1"/>
          </p:cNvGraphicFramePr>
          <p:nvPr>
            <p:extLst>
              <p:ext uri="{D42A27DB-BD31-4B8C-83A1-F6EECF244321}">
                <p14:modId xmlns:p14="http://schemas.microsoft.com/office/powerpoint/2010/main" val="2470105301"/>
              </p:ext>
            </p:extLst>
          </p:nvPr>
        </p:nvGraphicFramePr>
        <p:xfrm>
          <a:off x="613303" y="1595387"/>
          <a:ext cx="11340446" cy="5197344"/>
        </p:xfrm>
        <a:graphic>
          <a:graphicData uri="http://schemas.openxmlformats.org/drawingml/2006/table">
            <a:tbl>
              <a:tblPr firstRow="1" firstCol="1" bandRow="1"/>
              <a:tblGrid>
                <a:gridCol w="1362004">
                  <a:extLst>
                    <a:ext uri="{9D8B030D-6E8A-4147-A177-3AD203B41FA5}">
                      <a16:colId xmlns:a16="http://schemas.microsoft.com/office/drawing/2014/main" val="2758589259"/>
                    </a:ext>
                  </a:extLst>
                </a:gridCol>
                <a:gridCol w="774989">
                  <a:extLst>
                    <a:ext uri="{9D8B030D-6E8A-4147-A177-3AD203B41FA5}">
                      <a16:colId xmlns:a16="http://schemas.microsoft.com/office/drawing/2014/main" val="352184727"/>
                    </a:ext>
                  </a:extLst>
                </a:gridCol>
                <a:gridCol w="567886">
                  <a:extLst>
                    <a:ext uri="{9D8B030D-6E8A-4147-A177-3AD203B41FA5}">
                      <a16:colId xmlns:a16="http://schemas.microsoft.com/office/drawing/2014/main" val="1392059647"/>
                    </a:ext>
                  </a:extLst>
                </a:gridCol>
                <a:gridCol w="567886">
                  <a:extLst>
                    <a:ext uri="{9D8B030D-6E8A-4147-A177-3AD203B41FA5}">
                      <a16:colId xmlns:a16="http://schemas.microsoft.com/office/drawing/2014/main" val="11992657"/>
                    </a:ext>
                  </a:extLst>
                </a:gridCol>
                <a:gridCol w="567886">
                  <a:extLst>
                    <a:ext uri="{9D8B030D-6E8A-4147-A177-3AD203B41FA5}">
                      <a16:colId xmlns:a16="http://schemas.microsoft.com/office/drawing/2014/main" val="4201856489"/>
                    </a:ext>
                  </a:extLst>
                </a:gridCol>
                <a:gridCol w="675394">
                  <a:extLst>
                    <a:ext uri="{9D8B030D-6E8A-4147-A177-3AD203B41FA5}">
                      <a16:colId xmlns:a16="http://schemas.microsoft.com/office/drawing/2014/main" val="1374870528"/>
                    </a:ext>
                  </a:extLst>
                </a:gridCol>
                <a:gridCol w="675394">
                  <a:extLst>
                    <a:ext uri="{9D8B030D-6E8A-4147-A177-3AD203B41FA5}">
                      <a16:colId xmlns:a16="http://schemas.microsoft.com/office/drawing/2014/main" val="2357895107"/>
                    </a:ext>
                  </a:extLst>
                </a:gridCol>
                <a:gridCol w="675394">
                  <a:extLst>
                    <a:ext uri="{9D8B030D-6E8A-4147-A177-3AD203B41FA5}">
                      <a16:colId xmlns:a16="http://schemas.microsoft.com/office/drawing/2014/main" val="3421034470"/>
                    </a:ext>
                  </a:extLst>
                </a:gridCol>
                <a:gridCol w="782905">
                  <a:extLst>
                    <a:ext uri="{9D8B030D-6E8A-4147-A177-3AD203B41FA5}">
                      <a16:colId xmlns:a16="http://schemas.microsoft.com/office/drawing/2014/main" val="669552835"/>
                    </a:ext>
                  </a:extLst>
                </a:gridCol>
                <a:gridCol w="875243">
                  <a:extLst>
                    <a:ext uri="{9D8B030D-6E8A-4147-A177-3AD203B41FA5}">
                      <a16:colId xmlns:a16="http://schemas.microsoft.com/office/drawing/2014/main" val="3776313423"/>
                    </a:ext>
                  </a:extLst>
                </a:gridCol>
                <a:gridCol w="875243">
                  <a:extLst>
                    <a:ext uri="{9D8B030D-6E8A-4147-A177-3AD203B41FA5}">
                      <a16:colId xmlns:a16="http://schemas.microsoft.com/office/drawing/2014/main" val="3915637802"/>
                    </a:ext>
                  </a:extLst>
                </a:gridCol>
                <a:gridCol w="675394">
                  <a:extLst>
                    <a:ext uri="{9D8B030D-6E8A-4147-A177-3AD203B41FA5}">
                      <a16:colId xmlns:a16="http://schemas.microsoft.com/office/drawing/2014/main" val="3324317262"/>
                    </a:ext>
                  </a:extLst>
                </a:gridCol>
                <a:gridCol w="675394">
                  <a:extLst>
                    <a:ext uri="{9D8B030D-6E8A-4147-A177-3AD203B41FA5}">
                      <a16:colId xmlns:a16="http://schemas.microsoft.com/office/drawing/2014/main" val="1581005218"/>
                    </a:ext>
                  </a:extLst>
                </a:gridCol>
                <a:gridCol w="738053">
                  <a:extLst>
                    <a:ext uri="{9D8B030D-6E8A-4147-A177-3AD203B41FA5}">
                      <a16:colId xmlns:a16="http://schemas.microsoft.com/office/drawing/2014/main" val="2931919688"/>
                    </a:ext>
                  </a:extLst>
                </a:gridCol>
                <a:gridCol w="738053">
                  <a:extLst>
                    <a:ext uri="{9D8B030D-6E8A-4147-A177-3AD203B41FA5}">
                      <a16:colId xmlns:a16="http://schemas.microsoft.com/office/drawing/2014/main" val="3904684125"/>
                    </a:ext>
                  </a:extLst>
                </a:gridCol>
                <a:gridCol w="113328">
                  <a:extLst>
                    <a:ext uri="{9D8B030D-6E8A-4147-A177-3AD203B41FA5}">
                      <a16:colId xmlns:a16="http://schemas.microsoft.com/office/drawing/2014/main" val="1322051726"/>
                    </a:ext>
                  </a:extLst>
                </a:gridCol>
              </a:tblGrid>
              <a:tr h="317358">
                <a:tc rowSpan="2">
                  <a:txBody>
                    <a:bodyPr/>
                    <a:lstStyle/>
                    <a:p>
                      <a:pPr>
                        <a:lnSpc>
                          <a:spcPct val="107000"/>
                        </a:lnSpc>
                        <a:spcAft>
                          <a:spcPts val="800"/>
                        </a:spcAft>
                      </a:pPr>
                      <a:r>
                        <a:rPr lang="ru-RU"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Название</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07000"/>
                        </a:lnSpc>
                        <a:spcAft>
                          <a:spcPts val="800"/>
                        </a:spcAft>
                      </a:pPr>
                      <a:r>
                        <a:rPr lang="ru-RU"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Год</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nSpc>
                          <a:spcPct val="107000"/>
                        </a:lnSpc>
                        <a:spcAft>
                          <a:spcPts val="800"/>
                        </a:spcAft>
                      </a:pPr>
                      <a:r>
                        <a:rPr lang="ru-RU"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Стопа</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gridSpan="8">
                  <a:txBody>
                    <a:bodyPr/>
                    <a:lstStyle/>
                    <a:p>
                      <a:pPr>
                        <a:lnSpc>
                          <a:spcPct val="107000"/>
                        </a:lnSpc>
                        <a:spcAft>
                          <a:spcPts val="800"/>
                        </a:spcAft>
                      </a:pPr>
                      <a:r>
                        <a:rPr lang="ru-RU"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Ритмические формы</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gridSpan="2">
                  <a:txBody>
                    <a:bodyPr/>
                    <a:lstStyle/>
                    <a:p>
                      <a:pPr>
                        <a:lnSpc>
                          <a:spcPct val="107000"/>
                        </a:lnSpc>
                        <a:spcAft>
                          <a:spcPts val="800"/>
                        </a:spcAft>
                      </a:pPr>
                      <a:r>
                        <a:rPr lang="ru-RU"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Кол-во строк</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extLst>
                  <a:ext uri="{0D108BD9-81ED-4DB2-BD59-A6C34878D82A}">
                    <a16:rowId xmlns:a16="http://schemas.microsoft.com/office/drawing/2014/main" val="2857806803"/>
                  </a:ext>
                </a:extLst>
              </a:tr>
              <a:tr h="250170">
                <a:tc vMerge="1">
                  <a:txBody>
                    <a:bodyPr/>
                    <a:lstStyle/>
                    <a:p>
                      <a:endParaRPr lang="ru-RU"/>
                    </a:p>
                  </a:txBody>
                  <a:tcPr/>
                </a:tc>
                <a:tc vMerge="1">
                  <a:txBody>
                    <a:bodyPr/>
                    <a:lstStyle/>
                    <a:p>
                      <a:endParaRPr lang="ru-RU"/>
                    </a:p>
                  </a:txBody>
                  <a:tcPr/>
                </a:tc>
                <a:tc>
                  <a:txBody>
                    <a:bodyPr/>
                    <a:lstStyle/>
                    <a:p>
                      <a:pPr>
                        <a:lnSpc>
                          <a:spcPct val="107000"/>
                        </a:lnSpc>
                        <a:spcAft>
                          <a:spcPts val="800"/>
                        </a:spcAft>
                      </a:pPr>
                      <a:r>
                        <a:rPr lang="ru-RU"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II</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III</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IV</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ru-RU" sz="1200">
                        <a:effectLst/>
                        <a:latin typeface="Calibri" panose="020F0502020204030204" pitchFamily="34" charset="0"/>
                        <a:cs typeface="Times New Roman" panose="02020603050405020304" pitchFamily="18" charset="0"/>
                      </a:endParaRPr>
                    </a:p>
                  </a:txBody>
                  <a:tcPr marL="52648" marR="526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8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209835506"/>
                  </a:ext>
                </a:extLst>
              </a:tr>
              <a:tr h="317358">
                <a:tc>
                  <a:txBody>
                    <a:bodyPr/>
                    <a:lstStyle/>
                    <a:p>
                      <a:pPr>
                        <a:lnSpc>
                          <a:spcPct val="107000"/>
                        </a:lnSpc>
                        <a:spcAft>
                          <a:spcPts val="800"/>
                        </a:spcAft>
                      </a:pPr>
                      <a:r>
                        <a:rPr lang="de-DE"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Паведамленне ТАСС</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1941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0,93</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0,66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0,66</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0,33</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0,33</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8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30995458"/>
                  </a:ext>
                </a:extLst>
              </a:tr>
              <a:tr h="250170">
                <a:tc>
                  <a:txBody>
                    <a:bodyPr/>
                    <a:lstStyle/>
                    <a:p>
                      <a:pPr>
                        <a:lnSpc>
                          <a:spcPct val="107000"/>
                        </a:lnSpc>
                        <a:spcAft>
                          <a:spcPts val="80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Колас</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1946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0,78</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0,78</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0,64</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0,28</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0,14</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0,28</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0,07</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8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629111515"/>
                  </a:ext>
                </a:extLst>
              </a:tr>
              <a:tr h="480021">
                <a:tc>
                  <a:txBody>
                    <a:bodyPr/>
                    <a:lstStyle/>
                    <a:p>
                      <a:pPr>
                        <a:lnSpc>
                          <a:spcPct val="107000"/>
                        </a:lnSpc>
                        <a:spcAft>
                          <a:spcPts val="80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Даўно закончыліся спрэчкі</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1958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0,86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0,86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0,53</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pl-PL"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a:t>
                      </a:r>
                      <a:r>
                        <a:rPr lang="be-BY"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pl-PL"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a:t>
                      </a:r>
                      <a:r>
                        <a:rPr lang="be-BY"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pl-PL"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a:t>
                      </a:r>
                      <a:r>
                        <a:rPr lang="be-BY"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pl-PL"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0,4</a:t>
                      </a:r>
                      <a:r>
                        <a:rPr lang="be-BY"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pl-PL"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lang="be-BY"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8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275278691"/>
                  </a:ext>
                </a:extLst>
              </a:tr>
              <a:tr h="480021">
                <a:tc>
                  <a:txBody>
                    <a:bodyPr/>
                    <a:lstStyle/>
                    <a:p>
                      <a:pPr>
                        <a:lnSpc>
                          <a:spcPct val="107000"/>
                        </a:lnSpc>
                        <a:spcAft>
                          <a:spcPts val="800"/>
                        </a:spcAft>
                      </a:pPr>
                      <a:r>
                        <a:rPr lang="de-DE"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На паўмільярдным кіламетры</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1961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0,90</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0,7</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0,55</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0,25</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0,05</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0,25</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0,35</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0,05</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0,05</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8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58746850"/>
                  </a:ext>
                </a:extLst>
              </a:tr>
              <a:tr h="317358">
                <a:tc>
                  <a:txBody>
                    <a:bodyPr/>
                    <a:lstStyle/>
                    <a:p>
                      <a:pPr>
                        <a:lnSpc>
                          <a:spcPct val="107000"/>
                        </a:lnSpc>
                        <a:spcAft>
                          <a:spcPts val="800"/>
                        </a:spcAft>
                      </a:pPr>
                      <a:r>
                        <a:rPr lang="de-DE"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Перад падарожжам</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1961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0,84</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0,84</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0,43</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0,15</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0,46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0,09</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32</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8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28428474"/>
                  </a:ext>
                </a:extLst>
              </a:tr>
              <a:tr h="250170">
                <a:tc gridSpan="2">
                  <a:txBody>
                    <a:bodyPr/>
                    <a:lstStyle/>
                    <a:p>
                      <a:pPr>
                        <a:lnSpc>
                          <a:spcPct val="107000"/>
                        </a:lnSpc>
                        <a:spcAft>
                          <a:spcPts val="800"/>
                        </a:spcAft>
                      </a:pPr>
                      <a:r>
                        <a:rPr lang="ru-RU"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Средние значения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nSpc>
                          <a:spcPct val="107000"/>
                        </a:lnSpc>
                        <a:spcAft>
                          <a:spcPts val="800"/>
                        </a:spcAft>
                      </a:pPr>
                      <a:r>
                        <a:rPr lang="ru-RU"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0,86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0,7</a:t>
                      </a:r>
                      <a:r>
                        <a:rPr lang="be-BY"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0,5</a:t>
                      </a:r>
                      <a:r>
                        <a:rPr lang="be-BY"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0,25</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0,09</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0,21</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0,38</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0,04</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8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977988513"/>
                  </a:ext>
                </a:extLst>
              </a:tr>
              <a:tr h="250170">
                <a:tc gridSpan="14">
                  <a:txBody>
                    <a:bodyPr/>
                    <a:lstStyle/>
                    <a:p>
                      <a:pPr algn="r">
                        <a:lnSpc>
                          <a:spcPct val="107000"/>
                        </a:lnSpc>
                        <a:spcAft>
                          <a:spcPts val="800"/>
                        </a:spcAft>
                      </a:pPr>
                      <a:r>
                        <a:rPr lang="be-BY"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Всего</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a:lnSpc>
                          <a:spcPct val="107000"/>
                        </a:lnSpc>
                        <a:spcAft>
                          <a:spcPts val="800"/>
                        </a:spcAft>
                      </a:pPr>
                      <a:r>
                        <a:rPr lang="be-BY"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94</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8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86438682"/>
                  </a:ext>
                </a:extLst>
              </a:tr>
              <a:tr h="317358">
                <a:tc>
                  <a:txBody>
                    <a:bodyPr/>
                    <a:lstStyle/>
                    <a:p>
                      <a:pPr>
                        <a:lnSpc>
                          <a:spcPct val="107000"/>
                        </a:lnSpc>
                        <a:spcAft>
                          <a:spcPts val="80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Чужой любві  я не зайздрошчу</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1961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0,81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0,09</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0,09</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0,63</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8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585088728"/>
                  </a:ext>
                </a:extLst>
              </a:tr>
              <a:tr h="317358">
                <a:tc>
                  <a:txBody>
                    <a:bodyPr/>
                    <a:lstStyle/>
                    <a:p>
                      <a:pPr>
                        <a:lnSpc>
                          <a:spcPct val="107000"/>
                        </a:lnSpc>
                        <a:spcAft>
                          <a:spcPts val="80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Ужо даўно абрус зімовы</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1961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0,7</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0,95</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0,05</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0,05</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0,45</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0,25</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8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977019781"/>
                  </a:ext>
                </a:extLst>
              </a:tr>
              <a:tr h="317358">
                <a:tc>
                  <a:txBody>
                    <a:bodyPr/>
                    <a:lstStyle/>
                    <a:p>
                      <a:pPr>
                        <a:lnSpc>
                          <a:spcPct val="107000"/>
                        </a:lnSpc>
                        <a:spcAft>
                          <a:spcPts val="80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На абшарпаную халупу</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1963</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0,53</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800" dirty="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763126333"/>
                  </a:ext>
                </a:extLst>
              </a:tr>
              <a:tr h="317358">
                <a:tc>
                  <a:txBody>
                    <a:bodyPr/>
                    <a:lstStyle/>
                    <a:p>
                      <a:pPr>
                        <a:lnSpc>
                          <a:spcPct val="107000"/>
                        </a:lnSpc>
                        <a:spcAft>
                          <a:spcPts val="80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Калі вясною закукуе</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1973</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0,81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0,12</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0,68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0,12</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800" dirty="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748153130"/>
                  </a:ext>
                </a:extLst>
              </a:tr>
              <a:tr h="250170">
                <a:tc gridSpan="2">
                  <a:txBody>
                    <a:bodyPr/>
                    <a:lstStyle/>
                    <a:p>
                      <a:pPr>
                        <a:lnSpc>
                          <a:spcPct val="107000"/>
                        </a:lnSpc>
                        <a:spcAft>
                          <a:spcPts val="800"/>
                        </a:spcAft>
                      </a:pPr>
                      <a:r>
                        <a:rPr lang="ru-RU"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Средние значения</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nSpc>
                          <a:spcPct val="107000"/>
                        </a:lnSpc>
                        <a:spcAft>
                          <a:spcPts val="800"/>
                        </a:spcAft>
                      </a:pPr>
                      <a:r>
                        <a:rPr lang="be-BY"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0,78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0,98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0,23</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0,17</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0,02</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0,03</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0,57</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be-BY"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800" dirty="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873716229"/>
                  </a:ext>
                </a:extLst>
              </a:tr>
              <a:tr h="250170">
                <a:tc gridSpan="14">
                  <a:txBody>
                    <a:bodyPr/>
                    <a:lstStyle/>
                    <a:p>
                      <a:pPr algn="r">
                        <a:lnSpc>
                          <a:spcPct val="107000"/>
                        </a:lnSpc>
                        <a:spcAft>
                          <a:spcPts val="800"/>
                        </a:spcAft>
                      </a:pPr>
                      <a:r>
                        <a:rPr lang="ru-RU"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Всего</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a:lnSpc>
                          <a:spcPct val="107000"/>
                        </a:lnSpc>
                        <a:spcAft>
                          <a:spcPts val="800"/>
                        </a:spcAft>
                      </a:pPr>
                      <a:r>
                        <a:rPr lang="be-BY"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63</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648" marR="526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800" dirty="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552127479"/>
                  </a:ext>
                </a:extLst>
              </a:tr>
            </a:tbl>
          </a:graphicData>
        </a:graphic>
      </p:graphicFrame>
    </p:spTree>
    <p:extLst>
      <p:ext uri="{BB962C8B-B14F-4D97-AF65-F5344CB8AC3E}">
        <p14:creationId xmlns:p14="http://schemas.microsoft.com/office/powerpoint/2010/main" val="2352619597"/>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1531595"/>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a:t>
            </a:r>
            <a:r>
              <a:rPr lang="pl-PL" sz="3000" b="1" dirty="0"/>
              <a:t> </a:t>
            </a:r>
            <a:r>
              <a:rPr lang="ru-RU" sz="3000" b="1" dirty="0"/>
              <a:t>2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2642504"/>
            <a:ext cx="3650570" cy="32220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a:t>
            </a:r>
            <a:r>
              <a:rPr lang="ru-RU" sz="2000" dirty="0" err="1">
                <a:solidFill>
                  <a:srgbClr val="000000"/>
                </a:solidFill>
                <a:ea typeface="+mj-ea"/>
                <a:cs typeface="+mj-cs"/>
                <a:sym typeface="Helvetica Light"/>
              </a:rPr>
              <a:t>Яўгенію</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Анегіну</a:t>
            </a:r>
            <a:r>
              <a:rPr lang="ru-RU" sz="2000" dirty="0">
                <a:solidFill>
                  <a:srgbClr val="000000"/>
                </a:solidFill>
                <a:ea typeface="+mj-ea"/>
                <a:cs typeface="+mj-cs"/>
                <a:sym typeface="Helvetica Light"/>
              </a:rPr>
              <a:t>»</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(0,819 – 0,824 – 0,443 – 1 )</a:t>
            </a:r>
          </a:p>
          <a:p>
            <a:pPr marL="0" marR="0" indent="0" algn="ctr" defTabSz="821531" rtl="0" fontAlgn="auto" latinLnBrk="0" hangingPunct="0">
              <a:lnSpc>
                <a:spcPct val="100000"/>
              </a:lnSpc>
              <a:spcBef>
                <a:spcPts val="0"/>
              </a:spcBef>
              <a:spcAft>
                <a:spcPts val="0"/>
              </a:spcAft>
              <a:buClrTx/>
              <a:buSzTx/>
              <a:buFontTx/>
              <a:buNone/>
              <a:tabLst/>
            </a:pPr>
            <a:r>
              <a:rPr kumimoji="0" lang="ru-RU" sz="2000" b="0" i="0" u="none" strike="noStrike" cap="none" spc="0" normalizeH="0" baseline="0" dirty="0">
                <a:ln>
                  <a:noFill/>
                </a:ln>
                <a:solidFill>
                  <a:srgbClr val="000000"/>
                </a:solidFill>
                <a:effectLst/>
                <a:uFillTx/>
                <a:ea typeface="+mj-ea"/>
                <a:cs typeface="+mj-cs"/>
                <a:sym typeface="Helvetica Light"/>
              </a:rPr>
              <a:t>Усредненный </a:t>
            </a:r>
            <a:r>
              <a:rPr lang="ru-RU" sz="2000" dirty="0">
                <a:solidFill>
                  <a:srgbClr val="000000"/>
                </a:solidFill>
                <a:ea typeface="+mj-ea"/>
                <a:cs typeface="+mj-cs"/>
                <a:sym typeface="Helvetica Light"/>
              </a:rPr>
              <a:t>рамочный</a:t>
            </a:r>
            <a:r>
              <a:rPr kumimoji="0" lang="ru-RU" sz="2000" b="0" i="0" u="none" strike="noStrike" cap="none" spc="0" normalizeH="0" baseline="0" dirty="0">
                <a:ln>
                  <a:noFill/>
                </a:ln>
                <a:solidFill>
                  <a:srgbClr val="000000"/>
                </a:solidFill>
                <a:effectLst/>
                <a:uFillTx/>
                <a:ea typeface="+mj-ea"/>
                <a:cs typeface="+mj-cs"/>
                <a:sym typeface="Helvetica Light"/>
              </a:rPr>
              <a:t> профиль ударнос</a:t>
            </a:r>
            <a:r>
              <a:rPr lang="ru-RU" sz="2000" dirty="0">
                <a:solidFill>
                  <a:srgbClr val="000000"/>
                </a:solidFill>
                <a:ea typeface="+mj-ea"/>
                <a:cs typeface="+mj-cs"/>
                <a:sym typeface="Helvetica Light"/>
              </a:rPr>
              <a:t>ти по произведениям Кулешова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a:t>
            </a:r>
            <a:r>
              <a:rPr lang="pl-PL" sz="2000" dirty="0">
                <a:solidFill>
                  <a:srgbClr val="000000"/>
                </a:solidFill>
                <a:ea typeface="+mj-ea"/>
                <a:cs typeface="+mj-cs"/>
                <a:sym typeface="Helvetica Light"/>
              </a:rPr>
              <a:t>86</a:t>
            </a:r>
            <a:r>
              <a:rPr lang="ru-RU" sz="2000" dirty="0">
                <a:solidFill>
                  <a:srgbClr val="000000"/>
                </a:solidFill>
                <a:ea typeface="+mj-ea"/>
                <a:cs typeface="+mj-cs"/>
                <a:sym typeface="Helvetica Light"/>
              </a:rPr>
              <a:t>5 – 0,</a:t>
            </a:r>
            <a:r>
              <a:rPr lang="pl-PL" sz="2000" dirty="0">
                <a:solidFill>
                  <a:srgbClr val="000000"/>
                </a:solidFill>
                <a:ea typeface="+mj-ea"/>
                <a:cs typeface="+mj-cs"/>
                <a:sym typeface="Helvetica Light"/>
              </a:rPr>
              <a:t>7</a:t>
            </a:r>
            <a:r>
              <a:rPr lang="ru-RU" sz="2000" dirty="0">
                <a:solidFill>
                  <a:srgbClr val="000000"/>
                </a:solidFill>
                <a:ea typeface="+mj-ea"/>
                <a:cs typeface="+mj-cs"/>
                <a:sym typeface="Helvetica Light"/>
              </a:rPr>
              <a:t>72 – 0,</a:t>
            </a:r>
            <a:r>
              <a:rPr lang="pl-PL" sz="2000" dirty="0">
                <a:solidFill>
                  <a:srgbClr val="000000"/>
                </a:solidFill>
                <a:ea typeface="+mj-ea"/>
                <a:cs typeface="+mj-cs"/>
                <a:sym typeface="Helvetica Light"/>
              </a:rPr>
              <a:t>56</a:t>
            </a:r>
            <a:r>
              <a:rPr lang="ru-RU" sz="2000" dirty="0">
                <a:solidFill>
                  <a:srgbClr val="000000"/>
                </a:solidFill>
                <a:ea typeface="+mj-ea"/>
                <a:cs typeface="+mj-cs"/>
                <a:sym typeface="Helvetica Light"/>
              </a:rPr>
              <a:t>4 – 1,000 )</a:t>
            </a:r>
          </a:p>
          <a:p>
            <a:pPr marL="0" marR="0" indent="0" algn="ctr" defTabSz="821531" rtl="0" fontAlgn="auto" latinLnBrk="0" hangingPunct="0">
              <a:lnSpc>
                <a:spcPct val="100000"/>
              </a:lnSpc>
              <a:spcBef>
                <a:spcPts val="0"/>
              </a:spcBef>
              <a:spcAft>
                <a:spcPts val="0"/>
              </a:spcAft>
              <a:buClrTx/>
              <a:buSzTx/>
              <a:buFontTx/>
              <a:buNone/>
              <a:tabLst/>
            </a:pPr>
            <a:r>
              <a:rPr kumimoji="0" lang="ru-RU" sz="2000" b="0" i="0" u="none" strike="noStrike" cap="none" spc="0" normalizeH="0" baseline="0" dirty="0">
                <a:ln>
                  <a:noFill/>
                </a:ln>
                <a:solidFill>
                  <a:srgbClr val="000000"/>
                </a:solidFill>
                <a:effectLst/>
                <a:uFillTx/>
                <a:ea typeface="+mj-ea"/>
                <a:cs typeface="+mj-cs"/>
                <a:sym typeface="Helvetica Light"/>
              </a:rPr>
              <a:t>Усредненный профиль ударности </a:t>
            </a:r>
            <a:r>
              <a:rPr kumimoji="0" lang="pl-PL" sz="2000" b="0" i="0" u="none" strike="noStrike" cap="none" spc="0" normalizeH="0" baseline="0" dirty="0">
                <a:ln>
                  <a:noFill/>
                </a:ln>
                <a:solidFill>
                  <a:srgbClr val="000000"/>
                </a:solidFill>
                <a:effectLst/>
                <a:uFillTx/>
                <a:ea typeface="+mj-ea"/>
                <a:cs typeface="+mj-cs"/>
                <a:sym typeface="Helvetica Light"/>
              </a:rPr>
              <a:t>III </a:t>
            </a:r>
            <a:r>
              <a:rPr kumimoji="0" lang="ru-RU" sz="2000" b="0" i="0" u="none" strike="noStrike" cap="none" spc="0" normalizeH="0" baseline="0" dirty="0">
                <a:ln>
                  <a:noFill/>
                </a:ln>
                <a:solidFill>
                  <a:srgbClr val="000000"/>
                </a:solidFill>
                <a:effectLst/>
                <a:uFillTx/>
                <a:ea typeface="+mj-ea"/>
                <a:cs typeface="+mj-cs"/>
                <a:sym typeface="Helvetica Light"/>
              </a:rPr>
              <a:t>периода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a:t>
            </a:r>
            <a:r>
              <a:rPr lang="pl-PL" sz="2000" dirty="0">
                <a:solidFill>
                  <a:srgbClr val="000000"/>
                </a:solidFill>
                <a:ea typeface="+mj-ea"/>
                <a:cs typeface="+mj-cs"/>
                <a:sym typeface="Helvetica Light"/>
              </a:rPr>
              <a:t>9</a:t>
            </a:r>
            <a:r>
              <a:rPr lang="ru-RU" sz="2000" dirty="0">
                <a:solidFill>
                  <a:srgbClr val="000000"/>
                </a:solidFill>
                <a:ea typeface="+mj-ea"/>
                <a:cs typeface="+mj-cs"/>
                <a:sym typeface="Helvetica Light"/>
              </a:rPr>
              <a:t>00 – 0,</a:t>
            </a:r>
            <a:r>
              <a:rPr lang="pl-PL" sz="2000" dirty="0">
                <a:solidFill>
                  <a:srgbClr val="000000"/>
                </a:solidFill>
                <a:ea typeface="+mj-ea"/>
                <a:cs typeface="+mj-cs"/>
                <a:sym typeface="Helvetica Light"/>
              </a:rPr>
              <a:t>81</a:t>
            </a:r>
            <a:r>
              <a:rPr lang="ru-RU" sz="2000" dirty="0">
                <a:solidFill>
                  <a:srgbClr val="000000"/>
                </a:solidFill>
                <a:ea typeface="+mj-ea"/>
                <a:cs typeface="+mj-cs"/>
                <a:sym typeface="Helvetica Light"/>
              </a:rPr>
              <a:t>0 – 0,</a:t>
            </a:r>
            <a:r>
              <a:rPr lang="pl-PL" sz="2000" dirty="0">
                <a:solidFill>
                  <a:srgbClr val="000000"/>
                </a:solidFill>
                <a:ea typeface="+mj-ea"/>
                <a:cs typeface="+mj-cs"/>
                <a:sym typeface="Helvetica Light"/>
              </a:rPr>
              <a:t>61</a:t>
            </a:r>
            <a:r>
              <a:rPr lang="ru-RU" sz="2000" dirty="0">
                <a:solidFill>
                  <a:srgbClr val="000000"/>
                </a:solidFill>
                <a:ea typeface="+mj-ea"/>
                <a:cs typeface="+mj-cs"/>
                <a:sym typeface="Helvetica Light"/>
              </a:rPr>
              <a:t>0 – 1,000 )</a:t>
            </a:r>
            <a:endParaRPr kumimoji="0" lang="ru-RU" sz="2000" b="0" i="0" u="none" strike="noStrike" cap="none" spc="0" normalizeH="0" baseline="0" dirty="0">
              <a:ln>
                <a:noFill/>
              </a:ln>
              <a:solidFill>
                <a:srgbClr val="000000"/>
              </a:solidFill>
              <a:effectLst/>
              <a:uFillTx/>
              <a:ea typeface="+mj-ea"/>
              <a:cs typeface="+mj-cs"/>
              <a:sym typeface="Helvetica Light"/>
            </a:endParaRPr>
          </a:p>
        </p:txBody>
      </p:sp>
      <p:graphicFrame>
        <p:nvGraphicFramePr>
          <p:cNvPr id="9" name="Диаграмма 8">
            <a:extLst>
              <a:ext uri="{FF2B5EF4-FFF2-40B4-BE49-F238E27FC236}">
                <a16:creationId xmlns:a16="http://schemas.microsoft.com/office/drawing/2014/main" id="{8D21C89A-0F33-7CFB-E093-EF0B2B81C664}"/>
              </a:ext>
            </a:extLst>
          </p:cNvPr>
          <p:cNvGraphicFramePr/>
          <p:nvPr>
            <p:extLst>
              <p:ext uri="{D42A27DB-BD31-4B8C-83A1-F6EECF244321}">
                <p14:modId xmlns:p14="http://schemas.microsoft.com/office/powerpoint/2010/main" val="1061594799"/>
              </p:ext>
            </p:extLst>
          </p:nvPr>
        </p:nvGraphicFramePr>
        <p:xfrm>
          <a:off x="3873374" y="1575053"/>
          <a:ext cx="7968184" cy="48034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88550646"/>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1531595"/>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a:t>
            </a:r>
            <a:r>
              <a:rPr lang="pl-PL" sz="3000" b="1" dirty="0"/>
              <a:t> </a:t>
            </a:r>
            <a:r>
              <a:rPr lang="ru-RU" sz="3000" b="1" dirty="0"/>
              <a:t>3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2026952"/>
            <a:ext cx="3650570" cy="445314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a:t>
            </a:r>
            <a:r>
              <a:rPr lang="ru-RU" sz="2000" dirty="0" err="1">
                <a:solidFill>
                  <a:srgbClr val="000000"/>
                </a:solidFill>
                <a:ea typeface="+mj-ea"/>
                <a:cs typeface="+mj-cs"/>
                <a:sym typeface="Helvetica Light"/>
              </a:rPr>
              <a:t>Еўгенію</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Анегіну</a:t>
            </a:r>
            <a:r>
              <a:rPr lang="ru-RU" sz="2000" dirty="0">
                <a:solidFill>
                  <a:srgbClr val="000000"/>
                </a:solidFill>
                <a:ea typeface="+mj-ea"/>
                <a:cs typeface="+mj-cs"/>
                <a:sym typeface="Helvetica Light"/>
              </a:rPr>
              <a:t>»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(0,826 – 0,810 – 0,445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a:t>
            </a:r>
            <a:r>
              <a:rPr lang="ru-RU" sz="2000" dirty="0" err="1">
                <a:solidFill>
                  <a:srgbClr val="000000"/>
                </a:solidFill>
                <a:ea typeface="+mj-ea"/>
                <a:cs typeface="+mj-cs"/>
                <a:sym typeface="Helvetica Light"/>
              </a:rPr>
              <a:t>Яўгенію</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Анегіну</a:t>
            </a:r>
            <a:r>
              <a:rPr lang="ru-RU" sz="2000" dirty="0">
                <a:solidFill>
                  <a:srgbClr val="000000"/>
                </a:solidFill>
                <a:ea typeface="+mj-ea"/>
                <a:cs typeface="+mj-cs"/>
                <a:sym typeface="Helvetica Light"/>
              </a:rPr>
              <a:t>»</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(0,819 – 0,824 – 0,443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«Евгению Онегину»</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(0,837 – 0,891 – 0,428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a:t>
            </a:r>
            <a:r>
              <a:rPr lang="be-BY" sz="2000" dirty="0">
                <a:solidFill>
                  <a:srgbClr val="000000"/>
                </a:solidFill>
                <a:ea typeface="+mj-ea"/>
                <a:cs typeface="+mj-cs"/>
                <a:sym typeface="Helvetica Light"/>
              </a:rPr>
              <a:t>Аўгену Анегіну</a:t>
            </a:r>
            <a:r>
              <a:rPr lang="ru-RU" sz="2000" dirty="0">
                <a:solidFill>
                  <a:srgbClr val="000000"/>
                </a:solidFill>
                <a:ea typeface="+mj-ea"/>
                <a:cs typeface="+mj-cs"/>
                <a:sym typeface="Helvetica Light"/>
              </a:rPr>
              <a:t>»</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(0,813 – 0,892 – 0,443 – 1,000 )</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p:txBody>
      </p:sp>
      <p:graphicFrame>
        <p:nvGraphicFramePr>
          <p:cNvPr id="9" name="Диаграмма 8">
            <a:extLst>
              <a:ext uri="{FF2B5EF4-FFF2-40B4-BE49-F238E27FC236}">
                <a16:creationId xmlns:a16="http://schemas.microsoft.com/office/drawing/2014/main" id="{A631F46E-F553-4A2A-90EA-FC1EC8D86160}"/>
              </a:ext>
            </a:extLst>
          </p:cNvPr>
          <p:cNvGraphicFramePr/>
          <p:nvPr>
            <p:extLst>
              <p:ext uri="{D42A27DB-BD31-4B8C-83A1-F6EECF244321}">
                <p14:modId xmlns:p14="http://schemas.microsoft.com/office/powerpoint/2010/main" val="1381235803"/>
              </p:ext>
            </p:extLst>
          </p:nvPr>
        </p:nvGraphicFramePr>
        <p:xfrm>
          <a:off x="3650570" y="1107281"/>
          <a:ext cx="8036720" cy="592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15330411"/>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826594" y="1182443"/>
            <a:ext cx="10753187" cy="6624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 4</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graphicFrame>
        <p:nvGraphicFramePr>
          <p:cNvPr id="9" name="Диаграмма 8">
            <a:extLst>
              <a:ext uri="{FF2B5EF4-FFF2-40B4-BE49-F238E27FC236}">
                <a16:creationId xmlns:a16="http://schemas.microsoft.com/office/drawing/2014/main" id="{A050CABD-9B99-4946-889B-F4C9BD752A0A}"/>
              </a:ext>
            </a:extLst>
          </p:cNvPr>
          <p:cNvGraphicFramePr/>
          <p:nvPr>
            <p:extLst>
              <p:ext uri="{D42A27DB-BD31-4B8C-83A1-F6EECF244321}">
                <p14:modId xmlns:p14="http://schemas.microsoft.com/office/powerpoint/2010/main" val="4132962872"/>
              </p:ext>
            </p:extLst>
          </p:nvPr>
        </p:nvGraphicFramePr>
        <p:xfrm>
          <a:off x="612219" y="1844914"/>
          <a:ext cx="11350395" cy="471999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85016102"/>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1531595"/>
            <a:ext cx="10753187" cy="6624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a:t>
            </a:r>
            <a:r>
              <a:rPr lang="pl-PL" sz="3000" b="1" dirty="0"/>
              <a:t> </a:t>
            </a:r>
            <a:r>
              <a:rPr lang="ru-RU" sz="3000" b="1" dirty="0"/>
              <a:t>5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2642505"/>
            <a:ext cx="3650570" cy="32220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1 главе «</a:t>
            </a:r>
            <a:r>
              <a:rPr lang="ru-RU" sz="2000" dirty="0" err="1">
                <a:solidFill>
                  <a:srgbClr val="000000"/>
                </a:solidFill>
                <a:ea typeface="+mj-ea"/>
                <a:cs typeface="+mj-cs"/>
                <a:sym typeface="Helvetica Light"/>
              </a:rPr>
              <a:t>Еўгенія</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Анегіна</a:t>
            </a:r>
            <a:r>
              <a:rPr lang="ru-RU" sz="2000" dirty="0">
                <a:solidFill>
                  <a:srgbClr val="000000"/>
                </a:solidFill>
                <a:ea typeface="+mj-ea"/>
                <a:cs typeface="+mj-cs"/>
                <a:sym typeface="Helvetica Light"/>
              </a:rPr>
              <a:t>»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(0,801 – 0,761 – 0,472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1 главе «</a:t>
            </a:r>
            <a:r>
              <a:rPr lang="ru-RU" sz="2000" dirty="0" err="1">
                <a:solidFill>
                  <a:srgbClr val="000000"/>
                </a:solidFill>
                <a:ea typeface="+mj-ea"/>
                <a:cs typeface="+mj-cs"/>
                <a:sym typeface="Helvetica Light"/>
              </a:rPr>
              <a:t>Яўгенія</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Анегіна</a:t>
            </a:r>
            <a:r>
              <a:rPr lang="ru-RU" sz="2000" dirty="0">
                <a:solidFill>
                  <a:srgbClr val="000000"/>
                </a:solidFill>
                <a:ea typeface="+mj-ea"/>
                <a:cs typeface="+mj-cs"/>
                <a:sym typeface="Helvetica Light"/>
              </a:rPr>
              <a:t>»</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(0,821 – 0,857 – 0,516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1 главе «Евгения Онегина»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(0,826 – 0,853 – 0,485 – 1,000 )</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p:txBody>
      </p:sp>
      <p:graphicFrame>
        <p:nvGraphicFramePr>
          <p:cNvPr id="9" name="Диаграмма 8">
            <a:extLst>
              <a:ext uri="{FF2B5EF4-FFF2-40B4-BE49-F238E27FC236}">
                <a16:creationId xmlns:a16="http://schemas.microsoft.com/office/drawing/2014/main" id="{A631F46E-F553-4A2A-90EA-FC1EC8D86160}"/>
              </a:ext>
            </a:extLst>
          </p:cNvPr>
          <p:cNvGraphicFramePr/>
          <p:nvPr>
            <p:extLst>
              <p:ext uri="{D42A27DB-BD31-4B8C-83A1-F6EECF244321}">
                <p14:modId xmlns:p14="http://schemas.microsoft.com/office/powerpoint/2010/main" val="3711997987"/>
              </p:ext>
            </p:extLst>
          </p:nvPr>
        </p:nvGraphicFramePr>
        <p:xfrm>
          <a:off x="3775066" y="1212980"/>
          <a:ext cx="8036720" cy="551438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77578719"/>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2.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3.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4.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5.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6.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7.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8.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9.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2113</TotalTime>
  <Words>1567</Words>
  <Application>Microsoft Office PowerPoint</Application>
  <PresentationFormat>Widescreen</PresentationFormat>
  <Paragraphs>439</Paragraphs>
  <Slides>24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 Narrow</vt:lpstr>
      <vt:lpstr>Calibri</vt:lpstr>
      <vt:lpstr>Helvetica Light</vt:lpstr>
      <vt:lpstr>Times New Roman</vt: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Якимова Мария Владимировна</dc:creator>
  <cp:lastModifiedBy>Maria Yakimova</cp:lastModifiedBy>
  <cp:revision>315</cp:revision>
  <dcterms:created xsi:type="dcterms:W3CDTF">2021-10-24T10:22:22Z</dcterms:created>
  <dcterms:modified xsi:type="dcterms:W3CDTF">2023-03-15T20:01:44Z</dcterms:modified>
</cp:coreProperties>
</file>