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Raleway"/>
      <p:regular r:id="rId18"/>
      <p:bold r:id="rId19"/>
      <p:italic r:id="rId20"/>
      <p:boldItalic r:id="rId21"/>
    </p:embeddedFont>
    <p:embeddedFont>
      <p:font typeface="Lato"/>
      <p:regular r:id="rId22"/>
      <p:bold r:id="rId23"/>
      <p:italic r:id="rId24"/>
      <p:boldItalic r:id="rId25"/>
    </p:embeddedFont>
    <p:embeddedFont>
      <p:font typeface="Average"/>
      <p:regular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italic.fntdata"/><Relationship Id="rId22" Type="http://schemas.openxmlformats.org/officeDocument/2006/relationships/font" Target="fonts/Lato-regular.fntdata"/><Relationship Id="rId21" Type="http://schemas.openxmlformats.org/officeDocument/2006/relationships/font" Target="fonts/Raleway-boldItalic.fntdata"/><Relationship Id="rId24" Type="http://schemas.openxmlformats.org/officeDocument/2006/relationships/font" Target="fonts/Lato-italic.fntdata"/><Relationship Id="rId23" Type="http://schemas.openxmlformats.org/officeDocument/2006/relationships/font" Target="fonts/Lato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Average-regular.fntdata"/><Relationship Id="rId25" Type="http://schemas.openxmlformats.org/officeDocument/2006/relationships/font" Target="fonts/La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Raleway-bold.fntdata"/><Relationship Id="rId18" Type="http://schemas.openxmlformats.org/officeDocument/2006/relationships/font" Target="fonts/Raleway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89330df22b_0_3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89330df22b_0_3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89330df22b_0_3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89330df22b_0_3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0746264ea4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0746264ea4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89330df22b_0_3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89330df22b_0_3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89330df22b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89330df22b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89330df22b_0_3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89330df22b_0_3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89330df22b_0_3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89330df22b_0_3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89330df22b_0_4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89330df22b_0_4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89330df22b_0_3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89330df22b_0_3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89330df22b_0_3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89330df22b_0_3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89330df22b_0_3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89330df22b_0_3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vikvas1r.beget.tech/index.php?id=1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448508" y="1545450"/>
            <a:ext cx="8520600" cy="20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Особенности ритмики двусложников Николая Клюева*</a:t>
            </a:r>
            <a:endParaRPr/>
          </a:p>
        </p:txBody>
      </p:sp>
      <p:sp>
        <p:nvSpPr>
          <p:cNvPr id="87" name="Google Shape;87;p13"/>
          <p:cNvSpPr txBox="1"/>
          <p:nvPr/>
        </p:nvSpPr>
        <p:spPr>
          <a:xfrm>
            <a:off x="5328600" y="3314525"/>
            <a:ext cx="3640500" cy="11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chemeClr val="dk2"/>
                </a:solidFill>
                <a:latin typeface="Average"/>
                <a:ea typeface="Average"/>
                <a:cs typeface="Average"/>
                <a:sym typeface="Average"/>
              </a:rPr>
              <a:t>Е. А. Степанова</a:t>
            </a:r>
            <a:endParaRPr sz="1700">
              <a:solidFill>
                <a:schemeClr val="dk2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chemeClr val="dk2"/>
                </a:solidFill>
                <a:latin typeface="Average"/>
                <a:ea typeface="Average"/>
                <a:cs typeface="Average"/>
                <a:sym typeface="Average"/>
              </a:rPr>
              <a:t>ФГН “школа филологических наук” НИУ “ВШЭ”</a:t>
            </a:r>
            <a:endParaRPr sz="1700">
              <a:solidFill>
                <a:schemeClr val="dk2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0" y="4547175"/>
            <a:ext cx="5534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2"/>
              </a:solidFill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73650" y="4605550"/>
            <a:ext cx="8895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*</a:t>
            </a:r>
            <a:r>
              <a:rPr b="1" lang="ru" sz="1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Исследование выполнено в рамках проекта «Сравнительная и квантитативная метрика и ритмика: компьютерный анализ процессов порождения и восприятия стихотворной речи» № 23-00-004 программы «Научный фонд» НИУ ВШЭ</a:t>
            </a:r>
            <a:endParaRPr b="1" sz="17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2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50275"/>
            <a:ext cx="5487651" cy="339322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2"/>
          <p:cNvSpPr txBox="1"/>
          <p:nvPr/>
        </p:nvSpPr>
        <p:spPr>
          <a:xfrm>
            <a:off x="1946650" y="631350"/>
            <a:ext cx="54876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3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Профиль ударности Х4 </a:t>
            </a:r>
            <a:endParaRPr b="1" sz="23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3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Н. Клюева С. Есенина и А. Кольцова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9" name="Google Shape;14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9000" y="2871363"/>
            <a:ext cx="4405001" cy="115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2"/>
          <p:cNvPicPr preferRelativeResize="0"/>
          <p:nvPr/>
        </p:nvPicPr>
        <p:blipFill rotWithShape="1">
          <a:blip r:embed="rId5">
            <a:alphaModFix/>
          </a:blip>
          <a:srcRect b="0" l="0" r="0" t="23359"/>
          <a:stretch/>
        </p:blipFill>
        <p:spPr>
          <a:xfrm>
            <a:off x="4739000" y="3980775"/>
            <a:ext cx="4405001" cy="19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3" title="Диаграмма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83750"/>
            <a:ext cx="5858574" cy="362255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3"/>
          <p:cNvSpPr txBox="1"/>
          <p:nvPr/>
        </p:nvSpPr>
        <p:spPr>
          <a:xfrm>
            <a:off x="5703175" y="1346875"/>
            <a:ext cx="3377700" cy="13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b="1" lang="ru" sz="2300">
                <a:latin typeface="Raleway"/>
                <a:ea typeface="Raleway"/>
                <a:cs typeface="Raleway"/>
                <a:sym typeface="Raleway"/>
              </a:rPr>
              <a:t>Распределения форм Х4 у Клюева и других поэтов </a:t>
            </a:r>
            <a:r>
              <a:rPr b="1" lang="ru" sz="2300"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XX</a:t>
            </a:r>
            <a:r>
              <a:rPr b="1" lang="ru" sz="2300">
                <a:latin typeface="Raleway"/>
                <a:ea typeface="Raleway"/>
                <a:cs typeface="Raleway"/>
                <a:sym typeface="Raleway"/>
              </a:rPr>
              <a:t> века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57" name="Google Shape;15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04700" y="3850900"/>
            <a:ext cx="5498176" cy="124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Источники</a:t>
            </a:r>
            <a:endParaRPr/>
          </a:p>
        </p:txBody>
      </p:sp>
      <p:sp>
        <p:nvSpPr>
          <p:cNvPr id="163" name="Google Shape;163;p2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-"/>
            </a:pPr>
            <a:r>
              <a:rPr i="1" lang="ru" sz="1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Астахова А. </a:t>
            </a:r>
            <a:r>
              <a:rPr lang="ru" sz="1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Из истории и ритмики хорея // Поэтика. Л.,1926. Стр.54–66. </a:t>
            </a:r>
            <a:endParaRPr sz="14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-"/>
            </a:pPr>
            <a:r>
              <a:rPr i="1" lang="ru" sz="1400">
                <a:solidFill>
                  <a:schemeClr val="dk2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Клюев Н. А.</a:t>
            </a:r>
            <a:r>
              <a:rPr lang="ru" sz="1400">
                <a:solidFill>
                  <a:schemeClr val="dk2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 Сочинения: в 2-х т. Т. 1 / Н. Клюев; под общ. ред. Г. П. Струве, Б. А. Филиппова. Мюнхен: A. Neimanis, 1969. 575 с.</a:t>
            </a:r>
            <a:endParaRPr i="1" sz="1400">
              <a:solidFill>
                <a:schemeClr val="dk2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-"/>
            </a:pPr>
            <a:r>
              <a:rPr i="1" lang="ru" sz="1400">
                <a:solidFill>
                  <a:schemeClr val="dk2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Тарановский К. Ф.</a:t>
            </a:r>
            <a:r>
              <a:rPr lang="ru" sz="1400">
                <a:solidFill>
                  <a:schemeClr val="dk2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 Русские двусложные размеры. Статьи о стихе / Под ред. В. Тарановской-Джонсон, Дж. Бейли, А.В. Прохорова; Пер. с серб. В.В. Сонькина. М.: Язык славянской культуры, 2010</a:t>
            </a:r>
            <a:r>
              <a:rPr lang="ru" sz="1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. 522 с.</a:t>
            </a:r>
            <a:endParaRPr i="1" sz="14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-"/>
            </a:pPr>
            <a:r>
              <a:rPr i="1" lang="ru" sz="1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Тимофеев Л. И. </a:t>
            </a:r>
            <a:r>
              <a:rPr lang="ru" sz="1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Проблемы стиховедения. Материалы к социологии стиха. М., 1931.</a:t>
            </a:r>
            <a:endParaRPr sz="1400">
              <a:solidFill>
                <a:schemeClr val="dk2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ru" sz="1400">
                <a:solidFill>
                  <a:schemeClr val="dk2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Прозиметрон </a:t>
            </a:r>
            <a:r>
              <a:rPr lang="ru" sz="1400">
                <a:solidFill>
                  <a:srgbClr val="000000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[Электронный ресурс] URL: </a:t>
            </a:r>
            <a:r>
              <a:rPr lang="ru" sz="1400" u="sng">
                <a:solidFill>
                  <a:schemeClr val="hlink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  <a:hlinkClick r:id="rId3"/>
              </a:rPr>
              <a:t>http://vikvas1r.beget.tech/index.php?id=1</a:t>
            </a:r>
            <a:r>
              <a:rPr lang="ru" sz="1400">
                <a:solidFill>
                  <a:srgbClr val="000000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 (дата обращения: 9.02.2023).</a:t>
            </a:r>
            <a:endParaRPr sz="1400">
              <a:solidFill>
                <a:schemeClr val="dk2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/>
          <p:nvPr>
            <p:ph type="title"/>
          </p:nvPr>
        </p:nvSpPr>
        <p:spPr>
          <a:xfrm>
            <a:off x="771550" y="613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Распределение двусложников в корпусе</a:t>
            </a:r>
            <a:endParaRPr/>
          </a:p>
        </p:txBody>
      </p:sp>
      <p:pic>
        <p:nvPicPr>
          <p:cNvPr id="95" name="Google Shape;95;p14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7950" y="1317200"/>
            <a:ext cx="6188091" cy="3826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>
            <p:ph type="title"/>
          </p:nvPr>
        </p:nvSpPr>
        <p:spPr>
          <a:xfrm>
            <a:off x="2607600" y="508175"/>
            <a:ext cx="3928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320"/>
              <a:t>Профиль ударности Я4 </a:t>
            </a:r>
            <a:endParaRPr sz="232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320"/>
              <a:t>Н. Клюева</a:t>
            </a:r>
            <a:endParaRPr sz="2320"/>
          </a:p>
        </p:txBody>
      </p:sp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424075"/>
            <a:ext cx="4324723" cy="343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32248" y="1969350"/>
            <a:ext cx="4514478" cy="1939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/>
          <p:nvPr>
            <p:ph type="title"/>
          </p:nvPr>
        </p:nvSpPr>
        <p:spPr>
          <a:xfrm>
            <a:off x="1698900" y="6184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300">
                <a:solidFill>
                  <a:srgbClr val="000000"/>
                </a:solidFill>
              </a:rPr>
              <a:t>Профиль ударности Я4 Клюева (по циклам)</a:t>
            </a:r>
            <a:endParaRPr sz="2300"/>
          </a:p>
        </p:txBody>
      </p:sp>
      <p:pic>
        <p:nvPicPr>
          <p:cNvPr id="108" name="Google Shape;108;p16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200" y="1346455"/>
            <a:ext cx="4867425" cy="300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53700" y="2571750"/>
            <a:ext cx="4572026" cy="2571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7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84000"/>
            <a:ext cx="5808375" cy="449835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7"/>
          <p:cNvSpPr txBox="1"/>
          <p:nvPr/>
        </p:nvSpPr>
        <p:spPr>
          <a:xfrm>
            <a:off x="5658625" y="1231125"/>
            <a:ext cx="34074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300">
                <a:latin typeface="Raleway"/>
                <a:ea typeface="Raleway"/>
                <a:cs typeface="Raleway"/>
                <a:sym typeface="Raleway"/>
              </a:rPr>
              <a:t>Профиль ударности Я4 Клюева в сравнении с </a:t>
            </a:r>
            <a:r>
              <a:rPr b="1" lang="ru" sz="2100">
                <a:latin typeface="Raleway"/>
                <a:ea typeface="Raleway"/>
                <a:cs typeface="Raleway"/>
                <a:sym typeface="Raleway"/>
              </a:rPr>
              <a:t>Я4 </a:t>
            </a:r>
            <a:endParaRPr b="1" sz="21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XIX и XX </a:t>
            </a:r>
            <a:r>
              <a:rPr b="1" lang="ru" sz="2100">
                <a:latin typeface="Raleway"/>
                <a:ea typeface="Raleway"/>
                <a:cs typeface="Raleway"/>
                <a:sym typeface="Raleway"/>
              </a:rPr>
              <a:t>века</a:t>
            </a:r>
            <a:endParaRPr b="1" sz="23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16" name="Google Shape;11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77475" y="2944450"/>
            <a:ext cx="2890656" cy="203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/>
          <p:nvPr>
            <p:ph type="title"/>
          </p:nvPr>
        </p:nvSpPr>
        <p:spPr>
          <a:xfrm>
            <a:off x="2607600" y="508175"/>
            <a:ext cx="3928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320"/>
              <a:t>Профиль ударности Я4 </a:t>
            </a:r>
            <a:endParaRPr sz="232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320"/>
              <a:t>Н. Клюева</a:t>
            </a:r>
            <a:endParaRPr sz="2320"/>
          </a:p>
        </p:txBody>
      </p:sp>
      <p:pic>
        <p:nvPicPr>
          <p:cNvPr id="122" name="Google Shape;122;p18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642700"/>
            <a:ext cx="5395824" cy="333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07600" y="2146375"/>
            <a:ext cx="3964774" cy="252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/>
          <p:nvPr/>
        </p:nvSpPr>
        <p:spPr>
          <a:xfrm>
            <a:off x="6155650" y="1641500"/>
            <a:ext cx="2914800" cy="22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300">
                <a:latin typeface="Raleway"/>
                <a:ea typeface="Raleway"/>
                <a:cs typeface="Raleway"/>
                <a:sym typeface="Raleway"/>
              </a:rPr>
              <a:t>Распределения форм Я4 у Клюева и других поэтов </a:t>
            </a:r>
            <a:endParaRPr b="1" sz="23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b="1" lang="ru" sz="2300"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XX</a:t>
            </a:r>
            <a:r>
              <a:rPr b="1" lang="ru" sz="2300">
                <a:latin typeface="Raleway"/>
                <a:ea typeface="Raleway"/>
                <a:cs typeface="Raleway"/>
                <a:sym typeface="Raleway"/>
              </a:rPr>
              <a:t> века</a:t>
            </a:r>
            <a:endParaRPr b="1" sz="23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9" name="Google Shape;12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18225"/>
            <a:ext cx="6267251" cy="4521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/>
          <p:nvPr/>
        </p:nvSpPr>
        <p:spPr>
          <a:xfrm>
            <a:off x="2251800" y="413850"/>
            <a:ext cx="5113800" cy="16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300">
                <a:latin typeface="Raleway"/>
                <a:ea typeface="Raleway"/>
                <a:cs typeface="Raleway"/>
                <a:sym typeface="Raleway"/>
              </a:rPr>
              <a:t>Распределения форм Я4 у Клюева и других поэтов </a:t>
            </a:r>
            <a:r>
              <a:rPr b="1" lang="ru" sz="2300"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XX</a:t>
            </a:r>
            <a:r>
              <a:rPr b="1" lang="ru" sz="2300">
                <a:latin typeface="Raleway"/>
                <a:ea typeface="Raleway"/>
                <a:cs typeface="Raleway"/>
                <a:sym typeface="Raleway"/>
              </a:rPr>
              <a:t> века</a:t>
            </a:r>
            <a:endParaRPr b="1" sz="23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35" name="Google Shape;135;p20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8200" y="1401275"/>
            <a:ext cx="5979501" cy="369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1" title="Диаграмма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200" y="1641500"/>
            <a:ext cx="4850700" cy="341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1"/>
          <p:cNvSpPr txBox="1"/>
          <p:nvPr/>
        </p:nvSpPr>
        <p:spPr>
          <a:xfrm>
            <a:off x="2083450" y="347250"/>
            <a:ext cx="5945100" cy="18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3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Профиль ударности Х4 </a:t>
            </a:r>
            <a:endParaRPr b="1" sz="23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3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Н. Клюева </a:t>
            </a:r>
            <a:r>
              <a:rPr b="1" lang="ru" sz="2300">
                <a:latin typeface="Raleway"/>
                <a:ea typeface="Raleway"/>
                <a:cs typeface="Raleway"/>
                <a:sym typeface="Raleway"/>
              </a:rPr>
              <a:t>и других поэтов </a:t>
            </a:r>
            <a:endParaRPr b="1" sz="23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30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b="1" lang="ru" sz="2300"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XIX и XX</a:t>
            </a:r>
            <a:r>
              <a:rPr b="1" lang="ru" sz="2300">
                <a:latin typeface="Raleway"/>
                <a:ea typeface="Raleway"/>
                <a:cs typeface="Raleway"/>
                <a:sym typeface="Raleway"/>
              </a:rPr>
              <a:t>  века</a:t>
            </a:r>
            <a:endParaRPr b="1" sz="23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t/>
            </a:r>
            <a:endParaRPr b="1" sz="282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2" name="Google Shape;14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6425" y="2859575"/>
            <a:ext cx="3920301" cy="2053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