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71" r:id="rId11"/>
    <p:sldId id="268" r:id="rId12"/>
    <p:sldId id="269" r:id="rId13"/>
    <p:sldId id="270" r:id="rId14"/>
    <p:sldId id="273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Nikolay\Desktop\&#1060;&#1072;&#1081;&#1083;&#1099;\Deutsche%20Jamb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Nikolay\Desktop\&#1060;&#1072;&#1081;&#1083;&#1099;\&#1064;&#1080;&#1083;&#1083;&#1077;&#10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Nikolay\Desktop\&#1060;&#1072;&#1081;&#1083;&#1099;\Gottsch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50;&#1091;&#1088;&#1089;&#1086;&#1074;&#1072;&#1103;%20&#1088;&#1072;&#1073;&#1086;&#1090;&#1072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Nikolay\Desktop\&#1060;&#1072;&#1081;&#1083;&#1099;\&#1064;&#1080;&#1083;&#1083;&#1077;&#1088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53;&#1086;&#1074;&#1072;&#1103;%20&#1089;&#1080;&#1083;&#1083;&#1072;&#1073;&#1086;&#1090;&#1086;&#1085;&#1080;&#1082;&#1072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53;&#1086;&#1074;&#1072;&#1103;%20&#1089;&#1080;&#1083;&#1083;&#1072;&#1073;&#1086;&#1090;&#1086;&#1085;&#1080;&#1082;&#1072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\Desktop\&#1053;&#1086;&#1074;&#1072;&#1103;%20&#1089;&#1080;&#1083;&#1083;&#1072;&#1073;&#1086;&#1090;&#1086;&#1085;&#1080;&#1082;&#1072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Лист1!$C$6</c:f>
              <c:strCache>
                <c:ptCount val="1"/>
                <c:pt idx="0">
                  <c:v>Опиц (1619)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Лист1!$D$5:$G$5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Лист1!$D$6:$G$6</c:f>
              <c:numCache>
                <c:formatCode>General</c:formatCode>
                <c:ptCount val="4"/>
                <c:pt idx="0">
                  <c:v>0.93799999999999994</c:v>
                </c:pt>
                <c:pt idx="1">
                  <c:v>0.86299999999999999</c:v>
                </c:pt>
                <c:pt idx="2">
                  <c:v>0.9</c:v>
                </c:pt>
                <c:pt idx="3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C3-49D4-9053-B73F3965A38D}"/>
            </c:ext>
          </c:extLst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Нидерл. Я4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Лист1!$D$5:$G$5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Лист1!$D$7:$G$7</c:f>
              <c:numCache>
                <c:formatCode>General</c:formatCode>
                <c:ptCount val="4"/>
                <c:pt idx="0">
                  <c:v>0.93100000000000005</c:v>
                </c:pt>
                <c:pt idx="1">
                  <c:v>0.83299999999999996</c:v>
                </c:pt>
                <c:pt idx="2">
                  <c:v>0.89900000000000002</c:v>
                </c:pt>
                <c:pt idx="3">
                  <c:v>0.95799999999999996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1C3-49D4-9053-B73F3965A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9228720"/>
        <c:axId val="189227736"/>
      </c:lineChart>
      <c:catAx>
        <c:axId val="189228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9227736"/>
        <c:crosses val="autoZero"/>
        <c:auto val="1"/>
        <c:lblAlgn val="ctr"/>
        <c:lblOffset val="100"/>
        <c:noMultiLvlLbl val="0"/>
      </c:catAx>
      <c:valAx>
        <c:axId val="189227736"/>
        <c:scaling>
          <c:orientation val="minMax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89228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 algn="just"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/>
              <a:t>Средний</a:t>
            </a:r>
            <a:r>
              <a:rPr lang="ru-RU" sz="2000" baseline="0" dirty="0"/>
              <a:t> профиль ударности Иоганна-</a:t>
            </a:r>
            <a:r>
              <a:rPr lang="ru-RU" sz="2000" baseline="0" dirty="0" err="1"/>
              <a:t>Кристиана</a:t>
            </a:r>
            <a:r>
              <a:rPr lang="ru-RU" sz="2000" baseline="0" dirty="0"/>
              <a:t> Гюнтера</a:t>
            </a:r>
            <a:endParaRPr lang="ru-RU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Лист1!$C$5</c:f>
              <c:strCache>
                <c:ptCount val="1"/>
                <c:pt idx="0">
                  <c:v>Гюнтер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Лист1!$B$12:$E$12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Лист1!$D$5:$G$5</c:f>
              <c:numCache>
                <c:formatCode>General</c:formatCode>
                <c:ptCount val="4"/>
                <c:pt idx="0">
                  <c:v>0.97199999999999998</c:v>
                </c:pt>
                <c:pt idx="1">
                  <c:v>0.86899999999999999</c:v>
                </c:pt>
                <c:pt idx="2">
                  <c:v>0.874</c:v>
                </c:pt>
                <c:pt idx="3">
                  <c:v>0.97599999999999998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80-4337-BE20-C50BDF68D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0495032"/>
        <c:axId val="420491096"/>
      </c:lineChart>
      <c:catAx>
        <c:axId val="420495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0491096"/>
        <c:crosses val="autoZero"/>
        <c:auto val="1"/>
        <c:lblAlgn val="ctr"/>
        <c:lblOffset val="100"/>
        <c:noMultiLvlLbl val="0"/>
      </c:catAx>
      <c:valAx>
        <c:axId val="420491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20495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"</a:t>
            </a:r>
            <a:r>
              <a:rPr lang="en-US" sz="2000" dirty="0"/>
              <a:t>Eugen</a:t>
            </a:r>
            <a:r>
              <a:rPr lang="en-US" sz="2000" baseline="0" dirty="0"/>
              <a:t> </a:t>
            </a:r>
            <a:r>
              <a:rPr lang="en-US" sz="2000" baseline="0" dirty="0" err="1"/>
              <a:t>ist</a:t>
            </a:r>
            <a:r>
              <a:rPr lang="en-US" sz="2000" baseline="0" dirty="0"/>
              <a:t> fort</a:t>
            </a:r>
            <a:r>
              <a:rPr lang="ru-RU" sz="2000" baseline="0" dirty="0"/>
              <a:t>.</a:t>
            </a:r>
            <a:r>
              <a:rPr lang="en-US" sz="2000" baseline="0" dirty="0"/>
              <a:t> </a:t>
            </a:r>
            <a:r>
              <a:rPr lang="en-US" sz="2000" baseline="0" dirty="0" err="1"/>
              <a:t>Ihr</a:t>
            </a:r>
            <a:r>
              <a:rPr lang="en-US" sz="2000" baseline="0" dirty="0"/>
              <a:t> </a:t>
            </a:r>
            <a:r>
              <a:rPr lang="en-US" sz="2000" baseline="0" dirty="0" err="1"/>
              <a:t>Musen</a:t>
            </a:r>
            <a:r>
              <a:rPr lang="en-US" sz="2000" baseline="0" dirty="0"/>
              <a:t>, </a:t>
            </a:r>
            <a:r>
              <a:rPr lang="en-US" sz="2000" baseline="0" dirty="0" err="1"/>
              <a:t>nach</a:t>
            </a:r>
            <a:r>
              <a:rPr lang="ru-RU" sz="2000" baseline="0" dirty="0"/>
              <a:t>!"</a:t>
            </a:r>
            <a:endParaRPr lang="ru-RU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Лист1!$C$7:$F$7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Лист1!$C$8:$F$8</c:f>
              <c:numCache>
                <c:formatCode>General</c:formatCode>
                <c:ptCount val="4"/>
                <c:pt idx="0">
                  <c:v>0.97299999999999998</c:v>
                </c:pt>
                <c:pt idx="1">
                  <c:v>0.89300000000000002</c:v>
                </c:pt>
                <c:pt idx="2">
                  <c:v>0.88500000000000001</c:v>
                </c:pt>
                <c:pt idx="3">
                  <c:v>0.97699999999999998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12-4B36-B956-0DE235DBC7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1374584"/>
        <c:axId val="321380488"/>
      </c:barChart>
      <c:catAx>
        <c:axId val="321374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380488"/>
        <c:crosses val="autoZero"/>
        <c:auto val="1"/>
        <c:lblAlgn val="ctr"/>
        <c:lblOffset val="100"/>
        <c:noMultiLvlLbl val="0"/>
      </c:catAx>
      <c:valAx>
        <c:axId val="321380488"/>
        <c:scaling>
          <c:orientation val="minMax"/>
          <c:min val="0.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21374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Лист1!$F$36:$I$36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Лист1!$F$37:$I$37</c:f>
              <c:numCache>
                <c:formatCode>General</c:formatCode>
                <c:ptCount val="4"/>
                <c:pt idx="0">
                  <c:v>0.92400000000000004</c:v>
                </c:pt>
                <c:pt idx="1">
                  <c:v>0.89200000000000002</c:v>
                </c:pt>
                <c:pt idx="2">
                  <c:v>0.90200000000000002</c:v>
                </c:pt>
                <c:pt idx="3">
                  <c:v>0.96499999999999997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0D-4D1F-96E3-CE3819D727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2978824"/>
        <c:axId val="432971936"/>
      </c:lineChart>
      <c:catAx>
        <c:axId val="43297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971936"/>
        <c:crosses val="autoZero"/>
        <c:auto val="1"/>
        <c:lblAlgn val="ctr"/>
        <c:lblOffset val="100"/>
        <c:noMultiLvlLbl val="0"/>
      </c:catAx>
      <c:valAx>
        <c:axId val="432971936"/>
        <c:scaling>
          <c:orientation val="minMax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3297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Лист1!$E$21</c:f>
              <c:strCache>
                <c:ptCount val="1"/>
                <c:pt idx="0">
                  <c:v>Средний профиль ударности Фридриха Шиллера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Лист1!$F$20:$I$20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Лист1!$F$21:$I$21</c:f>
              <c:numCache>
                <c:formatCode>General</c:formatCode>
                <c:ptCount val="4"/>
                <c:pt idx="0">
                  <c:v>0.88300000000000001</c:v>
                </c:pt>
                <c:pt idx="1">
                  <c:v>0.748</c:v>
                </c:pt>
                <c:pt idx="2">
                  <c:v>0.83</c:v>
                </c:pt>
                <c:pt idx="3">
                  <c:v>0.98099999999999998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E-44D9-99BE-1519852B6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541992"/>
        <c:axId val="476538712"/>
      </c:lineChart>
      <c:catAx>
        <c:axId val="476541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6538712"/>
        <c:crosses val="autoZero"/>
        <c:auto val="1"/>
        <c:lblAlgn val="ctr"/>
        <c:lblOffset val="100"/>
        <c:noMultiLvlLbl val="0"/>
      </c:catAx>
      <c:valAx>
        <c:axId val="476538712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6541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Лист1!$C$3</c:f>
              <c:strCache>
                <c:ptCount val="1"/>
                <c:pt idx="0">
                  <c:v>Опиц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Лист1!$D$2:$G$2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Лист1!$D$3:$G$3</c:f>
              <c:numCache>
                <c:formatCode>General</c:formatCode>
                <c:ptCount val="4"/>
                <c:pt idx="0">
                  <c:v>0.93799999999999994</c:v>
                </c:pt>
                <c:pt idx="1">
                  <c:v>0.86299999999999999</c:v>
                </c:pt>
                <c:pt idx="2">
                  <c:v>0.9</c:v>
                </c:pt>
                <c:pt idx="3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51-490B-A771-1C0FF5D73819}"/>
            </c:ext>
          </c:extLst>
        </c:ser>
        <c:ser>
          <c:idx val="1"/>
          <c:order val="1"/>
          <c:tx>
            <c:strRef>
              <c:f>Лист1!$C$4</c:f>
              <c:strCache>
                <c:ptCount val="1"/>
                <c:pt idx="0">
                  <c:v>Готшед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Лист1!$D$2:$G$2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Лист1!$D$4:$G$4</c:f>
              <c:numCache>
                <c:formatCode>General</c:formatCode>
                <c:ptCount val="4"/>
                <c:pt idx="0">
                  <c:v>0.92400000000000004</c:v>
                </c:pt>
                <c:pt idx="1">
                  <c:v>0.89200000000000002</c:v>
                </c:pt>
                <c:pt idx="2">
                  <c:v>0.90200000000000002</c:v>
                </c:pt>
                <c:pt idx="3">
                  <c:v>0.96499999999999997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B51-490B-A771-1C0FF5D73819}"/>
            </c:ext>
          </c:extLst>
        </c:ser>
        <c:ser>
          <c:idx val="2"/>
          <c:order val="2"/>
          <c:tx>
            <c:strRef>
              <c:f>Лист1!$C$5</c:f>
              <c:strCache>
                <c:ptCount val="1"/>
                <c:pt idx="0">
                  <c:v>Гюнтер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Лист1!$D$2:$G$2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Лист1!$D$5:$G$5</c:f>
              <c:numCache>
                <c:formatCode>General</c:formatCode>
                <c:ptCount val="4"/>
                <c:pt idx="0">
                  <c:v>0.97199999999999998</c:v>
                </c:pt>
                <c:pt idx="1">
                  <c:v>0.86899999999999999</c:v>
                </c:pt>
                <c:pt idx="2">
                  <c:v>0.874</c:v>
                </c:pt>
                <c:pt idx="3">
                  <c:v>0.97599999999999998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51-490B-A771-1C0FF5D73819}"/>
            </c:ext>
          </c:extLst>
        </c:ser>
        <c:ser>
          <c:idx val="3"/>
          <c:order val="3"/>
          <c:tx>
            <c:strRef>
              <c:f>Лист1!$C$6</c:f>
              <c:strCache>
                <c:ptCount val="1"/>
                <c:pt idx="0">
                  <c:v>Шиллер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Лист1!$D$2:$G$2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Лист1!$D$6:$G$6</c:f>
              <c:numCache>
                <c:formatCode>General</c:formatCode>
                <c:ptCount val="4"/>
                <c:pt idx="0">
                  <c:v>0.873</c:v>
                </c:pt>
                <c:pt idx="1">
                  <c:v>0.73499999999999999</c:v>
                </c:pt>
                <c:pt idx="2">
                  <c:v>0.82199999999999995</c:v>
                </c:pt>
                <c:pt idx="3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51-490B-A771-1C0FF5D738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8582184"/>
        <c:axId val="207243120"/>
      </c:lineChart>
      <c:catAx>
        <c:axId val="208582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43120"/>
        <c:crosses val="autoZero"/>
        <c:auto val="1"/>
        <c:lblAlgn val="ctr"/>
        <c:lblOffset val="100"/>
        <c:noMultiLvlLbl val="0"/>
      </c:catAx>
      <c:valAx>
        <c:axId val="207243120"/>
        <c:scaling>
          <c:orientation val="minMax"/>
          <c:max val="1"/>
          <c:min val="0.7000000000000000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582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Лист1!$E$31:$H$31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Лист1!$E$32:$H$32</c:f>
              <c:numCache>
                <c:formatCode>General</c:formatCode>
                <c:ptCount val="4"/>
                <c:pt idx="0">
                  <c:v>0.85299999999999998</c:v>
                </c:pt>
                <c:pt idx="1">
                  <c:v>0.78900000000000003</c:v>
                </c:pt>
                <c:pt idx="2">
                  <c:v>0.82299999999999995</c:v>
                </c:pt>
                <c:pt idx="3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CE-4743-AD4C-01E812DB8F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8547360"/>
        <c:axId val="448540800"/>
      </c:lineChart>
      <c:catAx>
        <c:axId val="44854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540800"/>
        <c:crosses val="autoZero"/>
        <c:auto val="1"/>
        <c:lblAlgn val="ctr"/>
        <c:lblOffset val="100"/>
        <c:noMultiLvlLbl val="0"/>
      </c:catAx>
      <c:valAx>
        <c:axId val="448540800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854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Лист1!$D$32</c:f>
              <c:strCache>
                <c:ptCount val="1"/>
                <c:pt idx="0">
                  <c:v>Droste-Hülshoff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Лист1!$E$31:$H$31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Лист1!$E$32:$H$32</c:f>
              <c:numCache>
                <c:formatCode>General</c:formatCode>
                <c:ptCount val="4"/>
                <c:pt idx="0">
                  <c:v>0.85299999999999998</c:v>
                </c:pt>
                <c:pt idx="1">
                  <c:v>0.78900000000000003</c:v>
                </c:pt>
                <c:pt idx="2">
                  <c:v>0.82299999999999995</c:v>
                </c:pt>
                <c:pt idx="3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A8-4E45-B9BD-1598A0F71F49}"/>
            </c:ext>
          </c:extLst>
        </c:ser>
        <c:ser>
          <c:idx val="1"/>
          <c:order val="1"/>
          <c:tx>
            <c:strRef>
              <c:f>Лист1!$D$33</c:f>
              <c:strCache>
                <c:ptCount val="1"/>
                <c:pt idx="0">
                  <c:v>Schiller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Лист1!$E$31:$H$31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Лист1!$E$33:$H$33</c:f>
              <c:numCache>
                <c:formatCode>General</c:formatCode>
                <c:ptCount val="4"/>
                <c:pt idx="0">
                  <c:v>0.873</c:v>
                </c:pt>
                <c:pt idx="1">
                  <c:v>0.73499999999999999</c:v>
                </c:pt>
                <c:pt idx="2">
                  <c:v>0.82199999999999995</c:v>
                </c:pt>
                <c:pt idx="3">
                  <c:v>0.98699999999999999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A8-4E45-B9BD-1598A0F71F49}"/>
            </c:ext>
          </c:extLst>
        </c:ser>
        <c:ser>
          <c:idx val="2"/>
          <c:order val="2"/>
          <c:tx>
            <c:strRef>
              <c:f>Лист1!$D$34</c:f>
              <c:strCache>
                <c:ptCount val="1"/>
                <c:pt idx="0">
                  <c:v>Opitz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Лист1!$E$31:$H$31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Лист1!$E$34:$H$34</c:f>
              <c:numCache>
                <c:formatCode>General</c:formatCode>
                <c:ptCount val="4"/>
                <c:pt idx="0">
                  <c:v>0.93799999999999994</c:v>
                </c:pt>
                <c:pt idx="1">
                  <c:v>0.86899999999999999</c:v>
                </c:pt>
                <c:pt idx="2">
                  <c:v>0.9</c:v>
                </c:pt>
                <c:pt idx="3">
                  <c:v>0.97499999999999998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A8-4E45-B9BD-1598A0F71F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3853208"/>
        <c:axId val="453860096"/>
      </c:lineChart>
      <c:catAx>
        <c:axId val="453853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860096"/>
        <c:crosses val="autoZero"/>
        <c:auto val="1"/>
        <c:lblAlgn val="ctr"/>
        <c:lblOffset val="100"/>
        <c:noMultiLvlLbl val="0"/>
      </c:catAx>
      <c:valAx>
        <c:axId val="453860096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3853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Лист1!$J$73</c:f>
              <c:strCache>
                <c:ptCount val="1"/>
                <c:pt idx="0">
                  <c:v>Ассиметричная ЯМЗ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Лист1!$K$72:$N$72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Лист1!$K$73:$N$73</c:f>
              <c:numCache>
                <c:formatCode>General</c:formatCode>
                <c:ptCount val="4"/>
                <c:pt idx="0">
                  <c:v>0.92600000000000005</c:v>
                </c:pt>
                <c:pt idx="1">
                  <c:v>0.85599999999999998</c:v>
                </c:pt>
                <c:pt idx="2">
                  <c:v>0.876</c:v>
                </c:pt>
                <c:pt idx="3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F-4B54-BF06-46165B5D6BFF}"/>
            </c:ext>
          </c:extLst>
        </c:ser>
        <c:ser>
          <c:idx val="1"/>
          <c:order val="1"/>
          <c:tx>
            <c:strRef>
              <c:f>Лист1!$J$74</c:f>
              <c:strCache>
                <c:ptCount val="1"/>
                <c:pt idx="0">
                  <c:v>Реальный стих А. Дросте-Хюльсхофф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Лист1!$K$72:$N$72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Лист1!$K$74:$N$74</c:f>
              <c:numCache>
                <c:formatCode>General</c:formatCode>
                <c:ptCount val="4"/>
                <c:pt idx="0">
                  <c:v>0.85299999999999998</c:v>
                </c:pt>
                <c:pt idx="1">
                  <c:v>0.78900000000000003</c:v>
                </c:pt>
                <c:pt idx="2">
                  <c:v>0.82299999999999995</c:v>
                </c:pt>
                <c:pt idx="3">
                  <c:v>0.98199999999999998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F-4B54-BF06-46165B5D6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1520216"/>
        <c:axId val="41520544"/>
      </c:lineChart>
      <c:catAx>
        <c:axId val="4152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20544"/>
        <c:crosses val="autoZero"/>
        <c:auto val="1"/>
        <c:lblAlgn val="ctr"/>
        <c:lblOffset val="100"/>
        <c:noMultiLvlLbl val="0"/>
      </c:catAx>
      <c:valAx>
        <c:axId val="41520544"/>
        <c:scaling>
          <c:orientation val="minMax"/>
          <c:max val="1"/>
          <c:min val="0.6000000000000000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52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5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4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010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242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792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79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4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3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74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5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74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AFF01-D0E1-442C-87FB-167173FA8626}" type="datetimeFigureOut">
              <a:rPr lang="ru-RU" smtClean="0"/>
              <a:t>13.03.2023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044A1-BFED-452B-9208-42A1DCFE43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27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59676" y="17758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Ямбы Аннетте фон Дросте-Хюльсхофф на фоне ритмики немецкого стиха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841" y="470328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Исследование выполнено в рамках проекта НИУ ВШЭ «Сравнительная и квантитативная метрика и ритмика: компьютерный анализ процессов порождения и восприятия стихотворной речи» № 23-00-004 программы «Научный фонд» НИУ ВШЭ</a:t>
            </a:r>
            <a:endParaRPr lang="ru-RU" dirty="0"/>
          </a:p>
        </p:txBody>
      </p:sp>
      <p:pic>
        <p:nvPicPr>
          <p:cNvPr id="4" name="Picture 2" descr="https://upload.wikimedia.org/wikipedia/commons/thumb/b/be/DBP_1961_361_Annette_von_Droste-H%C3%BClshoff.jpg/200px-DBP_1961_361_Annette_von_Droste-H%C3%BClshof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845" y="222251"/>
            <a:ext cx="1644650" cy="193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044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«Неколебимее, чем когда бы то ни было, остается моя решимость никогда не работать на эффект, не следовать ни одной из излюбленных манер и никакому вождю, кроме вечно истинной природы, и полностью отвернуться от нашего напыщенного времени и обстоятельств»</a:t>
            </a:r>
          </a:p>
          <a:p>
            <a:pPr marL="0" indent="0">
              <a:buNone/>
            </a:pPr>
            <a:r>
              <a:rPr lang="ru-RU" dirty="0"/>
              <a:t>					</a:t>
            </a:r>
          </a:p>
          <a:p>
            <a:pPr marL="0" indent="0">
              <a:buNone/>
            </a:pPr>
            <a:r>
              <a:rPr lang="ru-RU" dirty="0"/>
              <a:t>					Из дневника А. Дросте-Хюльсхофф</a:t>
            </a:r>
          </a:p>
        </p:txBody>
      </p:sp>
    </p:spTree>
    <p:extLst>
      <p:ext uri="{BB962C8B-B14F-4D97-AF65-F5344CB8AC3E}">
        <p14:creationId xmlns:p14="http://schemas.microsoft.com/office/powerpoint/2010/main" val="1454721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Профиль ударности ямбов Аннетте фон Дросте-Хюльсхофф (1840-е)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363001"/>
              </p:ext>
            </p:extLst>
          </p:nvPr>
        </p:nvGraphicFramePr>
        <p:xfrm>
          <a:off x="1246908" y="1881043"/>
          <a:ext cx="8395855" cy="4251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3549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форм в балладе </a:t>
            </a:r>
            <a:br>
              <a:rPr lang="ru-RU" dirty="0"/>
            </a:br>
            <a:r>
              <a:rPr lang="ru-RU" dirty="0"/>
              <a:t>«</a:t>
            </a:r>
            <a:r>
              <a:rPr lang="en-US" dirty="0"/>
              <a:t>Der </a:t>
            </a:r>
            <a:r>
              <a:rPr lang="en-US" dirty="0" err="1"/>
              <a:t>Graue</a:t>
            </a:r>
            <a:r>
              <a:rPr lang="ru-RU" dirty="0"/>
              <a:t>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4446109"/>
              </p:ext>
            </p:extLst>
          </p:nvPr>
        </p:nvGraphicFramePr>
        <p:xfrm>
          <a:off x="838200" y="2262911"/>
          <a:ext cx="7696200" cy="3325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41172">
                  <a:extLst>
                    <a:ext uri="{9D8B030D-6E8A-4147-A177-3AD203B41FA5}">
                      <a16:colId xmlns:a16="http://schemas.microsoft.com/office/drawing/2014/main" val="3683640089"/>
                    </a:ext>
                  </a:extLst>
                </a:gridCol>
                <a:gridCol w="2955028">
                  <a:extLst>
                    <a:ext uri="{9D8B030D-6E8A-4147-A177-3AD203B41FA5}">
                      <a16:colId xmlns:a16="http://schemas.microsoft.com/office/drawing/2014/main" val="632818813"/>
                    </a:ext>
                  </a:extLst>
                </a:gridCol>
              </a:tblGrid>
              <a:tr h="66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Форма 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107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228824"/>
                  </a:ext>
                </a:extLst>
              </a:tr>
              <a:tr h="66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Форма 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668036"/>
                  </a:ext>
                </a:extLst>
              </a:tr>
              <a:tr h="66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Форма III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39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3585588"/>
                  </a:ext>
                </a:extLst>
              </a:tr>
              <a:tr h="66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Форма IV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9078469"/>
                  </a:ext>
                </a:extLst>
              </a:tr>
              <a:tr h="6650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Форма VI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871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380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716515"/>
              </p:ext>
            </p:extLst>
          </p:nvPr>
        </p:nvGraphicFramePr>
        <p:xfrm>
          <a:off x="1431638" y="503671"/>
          <a:ext cx="8876144" cy="577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342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Пропорции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268535"/>
              </p:ext>
            </p:extLst>
          </p:nvPr>
        </p:nvGraphicFramePr>
        <p:xfrm>
          <a:off x="755073" y="2167370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5977300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2040361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3055296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154613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 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 СМ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Разница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0869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Опиц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0,869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245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Дросте-Хюльсхофф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0,789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0,823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63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32403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Соответствие асимметричной ЯМЗ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383777"/>
              </p:ext>
            </p:extLst>
          </p:nvPr>
        </p:nvGraphicFramePr>
        <p:xfrm>
          <a:off x="1182256" y="1357746"/>
          <a:ext cx="9605818" cy="4828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575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Влияние нидерландских образцов Я4 на немецкий стих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0543722"/>
              </p:ext>
            </p:extLst>
          </p:nvPr>
        </p:nvGraphicFramePr>
        <p:xfrm>
          <a:off x="1356852" y="1825625"/>
          <a:ext cx="9996948" cy="414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943273" y="6103118"/>
            <a:ext cx="436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Данные Е. В. </a:t>
            </a:r>
            <a:r>
              <a:rPr lang="ru-RU" dirty="0" err="1"/>
              <a:t>Казарцева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70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форм ямба в ранних немецких образцах Я4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Martin </a:t>
            </a:r>
            <a:r>
              <a:rPr lang="en-US" dirty="0" err="1"/>
              <a:t>Opitz</a:t>
            </a:r>
            <a:r>
              <a:rPr lang="en-US" dirty="0"/>
              <a:t> </a:t>
            </a:r>
            <a:r>
              <a:rPr lang="ru-RU" dirty="0"/>
              <a:t>«</a:t>
            </a:r>
            <a:r>
              <a:rPr lang="ru-RU" dirty="0" err="1"/>
              <a:t>Echo</a:t>
            </a:r>
            <a:r>
              <a:rPr lang="ru-RU" dirty="0"/>
              <a:t> </a:t>
            </a:r>
            <a:r>
              <a:rPr lang="ru-RU" dirty="0" err="1"/>
              <a:t>oder</a:t>
            </a:r>
            <a:r>
              <a:rPr lang="ru-RU" dirty="0"/>
              <a:t> </a:t>
            </a:r>
            <a:r>
              <a:rPr lang="ru-RU" dirty="0" err="1"/>
              <a:t>Wiederschall</a:t>
            </a:r>
            <a:r>
              <a:rPr lang="ru-RU" dirty="0"/>
              <a:t>»:</a:t>
            </a:r>
          </a:p>
          <a:p>
            <a:endParaRPr lang="ru-RU" dirty="0"/>
          </a:p>
          <a:p>
            <a:r>
              <a:rPr lang="en-US" dirty="0"/>
              <a:t>Form  1(-\-\-\-\):     35 (0.72916)   </a:t>
            </a:r>
            <a:endParaRPr lang="ru-RU" dirty="0"/>
          </a:p>
          <a:p>
            <a:r>
              <a:rPr lang="en-US" dirty="0"/>
              <a:t>Form  2(---\-\-\):     0 (0.00000)   </a:t>
            </a:r>
            <a:endParaRPr lang="ru-RU" dirty="0"/>
          </a:p>
          <a:p>
            <a:r>
              <a:rPr lang="en-US" dirty="0"/>
              <a:t>Form  3(-\---\-\):     6 (0.12500)   </a:t>
            </a:r>
            <a:endParaRPr lang="ru-RU" dirty="0"/>
          </a:p>
          <a:p>
            <a:r>
              <a:rPr lang="en-US" dirty="0"/>
              <a:t>Form  4(-\-\---\):     5 (0.10416)</a:t>
            </a:r>
            <a:endParaRPr lang="ru-RU" dirty="0"/>
          </a:p>
          <a:p>
            <a:r>
              <a:rPr lang="en-US" dirty="0"/>
              <a:t>Form  5(-----\-\):     0 (0.00000)   </a:t>
            </a:r>
            <a:endParaRPr lang="ru-RU" dirty="0"/>
          </a:p>
          <a:p>
            <a:r>
              <a:rPr lang="ru-RU" dirty="0" err="1"/>
              <a:t>Form</a:t>
            </a:r>
            <a:r>
              <a:rPr lang="ru-RU" dirty="0"/>
              <a:t>  6(---\---\):     0 (0.00000)   </a:t>
            </a:r>
          </a:p>
          <a:p>
            <a:r>
              <a:rPr lang="ru-RU" dirty="0" err="1"/>
              <a:t>Form</a:t>
            </a:r>
            <a:r>
              <a:rPr lang="ru-RU" dirty="0"/>
              <a:t>  7(-\-----\):     0 (0.00000)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7155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Возвращение к рамочному профилю ударности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94680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32436" y="6176963"/>
            <a:ext cx="3796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Данные получены Е. В. </a:t>
            </a:r>
            <a:r>
              <a:rPr lang="ru-RU" dirty="0" err="1"/>
              <a:t>Казарцевым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341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Отдельные образцы Я4 у Гюнтера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9006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29964" y="6176963"/>
            <a:ext cx="252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Данные Е. В. </a:t>
            </a:r>
            <a:r>
              <a:rPr lang="ru-RU" dirty="0" err="1"/>
              <a:t>Казарцева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12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Профиль ударности Иоганна Кристофа </a:t>
            </a:r>
            <a:r>
              <a:rPr lang="ru-RU" dirty="0" err="1"/>
              <a:t>Готшеда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70650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4377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Средний профиль ударности Фридриха Шиллера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0733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2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Распределение форм в стихах Шиллера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«Der Ring des </a:t>
            </a:r>
            <a:r>
              <a:rPr lang="en-US" dirty="0" err="1"/>
              <a:t>Polykrates</a:t>
            </a:r>
            <a:r>
              <a:rPr lang="en-US" dirty="0"/>
              <a:t>»</a:t>
            </a:r>
            <a:r>
              <a:rPr lang="ru-RU" dirty="0"/>
              <a:t>:</a:t>
            </a:r>
          </a:p>
          <a:p>
            <a:r>
              <a:rPr lang="en-US" dirty="0"/>
              <a:t>Form  1(-\-\-\-\):    61(0.63541)   </a:t>
            </a:r>
            <a:endParaRPr lang="ru-RU" dirty="0"/>
          </a:p>
          <a:p>
            <a:r>
              <a:rPr lang="en-US" dirty="0"/>
              <a:t>Form  2(---\-\-\):     7(0.07291)   </a:t>
            </a:r>
            <a:endParaRPr lang="ru-RU" dirty="0"/>
          </a:p>
          <a:p>
            <a:r>
              <a:rPr lang="en-US" dirty="0"/>
              <a:t>Form  3(-\---\-\):    16(0.16666)   </a:t>
            </a:r>
            <a:endParaRPr lang="ru-RU" dirty="0"/>
          </a:p>
          <a:p>
            <a:r>
              <a:rPr lang="en-US" dirty="0"/>
              <a:t>Form  4(-\-\---\):    10(0.10416)   </a:t>
            </a:r>
            <a:endParaRPr lang="ru-RU" dirty="0"/>
          </a:p>
          <a:p>
            <a:r>
              <a:rPr lang="en-US" dirty="0"/>
              <a:t>Form  5(-----\-\):     0(0.00000)   </a:t>
            </a:r>
            <a:endParaRPr lang="ru-RU" dirty="0"/>
          </a:p>
          <a:p>
            <a:r>
              <a:rPr lang="en-US" dirty="0"/>
              <a:t>Form  6(---\---\):     1(0.01041)   </a:t>
            </a:r>
            <a:endParaRPr lang="ru-RU" dirty="0"/>
          </a:p>
          <a:p>
            <a:r>
              <a:rPr lang="en-US" dirty="0"/>
              <a:t>Form  7(-\-----\):     0(0.00000)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1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Сравнение профилей ударности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76853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9288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89013</TotalTime>
  <Words>330</Words>
  <Application>Microsoft Office PowerPoint</Application>
  <PresentationFormat>Widescreen</PresentationFormat>
  <Paragraphs>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-apple-system</vt:lpstr>
      <vt:lpstr>Arial</vt:lpstr>
      <vt:lpstr>Calibri</vt:lpstr>
      <vt:lpstr>Calibri Light</vt:lpstr>
      <vt:lpstr>Times New Roman</vt:lpstr>
      <vt:lpstr>Тема Office</vt:lpstr>
      <vt:lpstr>Ямбы Аннетте фон Дросте-Хюльсхофф на фоне ритмики немецкого стиха</vt:lpstr>
      <vt:lpstr>Влияние нидерландских образцов Я4 на немецкий стих</vt:lpstr>
      <vt:lpstr>Распределение форм ямба в ранних немецких образцах Я4</vt:lpstr>
      <vt:lpstr>Возвращение к рамочному профилю ударности</vt:lpstr>
      <vt:lpstr>Отдельные образцы Я4 у Гюнтера</vt:lpstr>
      <vt:lpstr>Профиль ударности Иоганна Кристофа Готшеда</vt:lpstr>
      <vt:lpstr>Средний профиль ударности Фридриха Шиллера</vt:lpstr>
      <vt:lpstr>Распределение форм в стихах Шиллера</vt:lpstr>
      <vt:lpstr>Сравнение профилей ударности</vt:lpstr>
      <vt:lpstr>PowerPoint Presentation</vt:lpstr>
      <vt:lpstr>Профиль ударности ямбов Аннетте фон Дросте-Хюльсхофф (1840-е)</vt:lpstr>
      <vt:lpstr>Распределение форм в балладе  «Der Graue»</vt:lpstr>
      <vt:lpstr>PowerPoint Presentation</vt:lpstr>
      <vt:lpstr>Пропорции</vt:lpstr>
      <vt:lpstr>Соответствие асимметричной ЯМЗ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немецкого четырехстопного ямба</dc:title>
  <dc:creator>1</dc:creator>
  <cp:lastModifiedBy>Maria Yakimova</cp:lastModifiedBy>
  <cp:revision>28</cp:revision>
  <dcterms:created xsi:type="dcterms:W3CDTF">2021-10-25T22:50:23Z</dcterms:created>
  <dcterms:modified xsi:type="dcterms:W3CDTF">2023-03-13T19:41:42Z</dcterms:modified>
</cp:coreProperties>
</file>