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s/comment4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54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izaveta Kuzmenko" initials="" lastIdx="8" clrIdx="0"/>
  <p:cmAuthor id="1" name="Эльмира Мустакимова" initials="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720" autoAdjust="0"/>
  </p:normalViewPr>
  <p:slideViewPr>
    <p:cSldViewPr>
      <p:cViewPr>
        <p:scale>
          <a:sx n="65" d="100"/>
          <a:sy n="65" d="100"/>
        </p:scale>
        <p:origin x="-150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idx="3">
    <p:pos x="6000" y="0"/>
    <p:text>везде есть слово "данных", может убрать его?</p:text>
  </p:cm>
  <p:cm authorId="0" idx="7">
    <p:pos x="6000" y="100"/>
    <p:text>а мне кажется, без него непонятно. Хотя выглядит не очень, согласна)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idx="1">
    <p:pos x="6000" y="0"/>
    <p:text>Анимацию надо будет добавить! Чтобы тюлень появился внезапно.</p:text>
  </p:cm>
  <p:cm authorId="0" idx="5">
    <p:pos x="6000" y="100"/>
    <p:text>как ты их вставляешь, что я перемещать не могу?</p:text>
  </p:cm>
  <p:cm authorId="0" idx="6">
    <p:pos x="6000" y="200"/>
    <p:text>О, получилось!</p:text>
  </p:cm>
  <p:cm authorId="1" idx="2">
    <p:pos x="6000" y="300"/>
    <p:text>Может лучше всех животных мультяшных вставлять?=)</p:text>
  </p:cm>
  <p:cm authorId="1" idx="4">
    <p:pos x="6000" y="400"/>
    <p:text>вахаха какие милашки! у нас самая лучшая презь на свете! мимимими!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idx="3">
    <p:pos x="6000" y="0"/>
    <p:text>что-то я боюсь, что разошлась и превращаю наш доклад в фарс)</p:text>
  </p:cm>
  <p:cm authorId="1" idx="1">
    <p:pos x="6000" y="100"/>
    <p:text>мне кажется, надо будет ужать, у нас всего 15 минут</p:text>
  </p:cm>
  <p:cm authorId="0" idx="4">
    <p:pos x="6000" y="200"/>
    <p:text>можно ужать типы систем -- я не знаю, что там писать :)</p:text>
  </p:cm>
  <p:cm authorId="0" idx="8">
    <p:pos x="6000" y="300"/>
    <p:text>что такое т.зр.? Тако зримый?</p:text>
  </p:cm>
  <p:cm authorId="1" idx="5">
    <p:pos x="6000" y="400"/>
    <p:text>с точки зрения=)
я думала, что тут можно написать, что есть языки, объединения в которых кажутся русскоговорящему очень странными, типа тех же лягушка+утка, или там слон+комар (это из головы) что-то такое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idx="2">
    <p:pos x="6000" y="0"/>
    <p:text>ссылку на Иомдина-младшего? ;)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479564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Всем привет! Вот и мы!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 lang="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ru"/>
              <a:t>Мне тут вспоминается цитата из Алисы в стране чудес. Загадка шляпника: что общего у ворона и письменного стола?</a:t>
            </a:r>
          </a:p>
          <a:p>
            <a:pPr>
              <a:spcBef>
                <a:spcPts val="0"/>
              </a:spcBef>
              <a:buNone/>
            </a:pPr>
            <a:r>
              <a:rPr lang="ru"/>
              <a:t>А на этом слайде: что общего у таких и таких животных? Правда Алиса не знала ответ на свою загадку, но мы знаем ответ на свою: глаголы!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ru"/>
              <a:t>О чем мы вообще говорим? Приведем пример из русского языка. </a:t>
            </a:r>
          </a:p>
          <a:p>
            <a:pPr rtl="0">
              <a:spcBef>
                <a:spcPts val="0"/>
              </a:spcBef>
              <a:buNone/>
            </a:pPr>
            <a:r>
              <a:rPr lang="ru"/>
              <a:t>В первой колонке - специальные конвенционализованные глаголы. Взаимно-однозначное соответствие: глагол - животное.</a:t>
            </a:r>
          </a:p>
          <a:p>
            <a:pPr rtl="0">
              <a:spcBef>
                <a:spcPts val="0"/>
              </a:spcBef>
              <a:buNone/>
            </a:pPr>
            <a:r>
              <a:rPr lang="ru"/>
              <a:t>Во второй колонке - общие глаголы для нескольких животных. Однозначного соответствия нет, одному глаголу может соответствовать несколько животных.</a:t>
            </a:r>
          </a:p>
          <a:p>
            <a:pPr>
              <a:spcBef>
                <a:spcPts val="0"/>
              </a:spcBef>
              <a:buNone/>
            </a:pPr>
            <a:r>
              <a:rPr lang="ru"/>
              <a:t>И одному животному - несколько глаголов. 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Error 404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 dirty="0"/>
              <a:t>Русский язык - это конечно хорошо, но как это устроено в других языках? Точно так же?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ru"/>
              <a:t>А вот и нет! По-разному!!!!! Животные почти одни и те же, и звуки произносят одни и те же. НО! </a:t>
            </a:r>
          </a:p>
          <a:p>
            <a:pPr rtl="0">
              <a:spcBef>
                <a:spcPts val="0"/>
              </a:spcBef>
              <a:buNone/>
            </a:pPr>
            <a:r>
              <a:rPr lang="ru"/>
              <a:t>Группируем животных по звуковому глаголу и видим: в разных языках разные группы!!!!!! О_О</a:t>
            </a:r>
          </a:p>
          <a:p>
            <a:pPr>
              <a:spcBef>
                <a:spcPts val="0"/>
              </a:spcBef>
              <a:buNone/>
            </a:pPr>
            <a:r>
              <a:rPr lang="ru"/>
              <a:t>Не будем голословными, приведем примеры: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ru"/>
              <a:t>Вот например, два обыкновенных языка (русский да немецкий) и два обыкновенных животных (коза да овца). И уже тут начинаются различия:</a:t>
            </a:r>
          </a:p>
          <a:p>
            <a:pPr>
              <a:spcBef>
                <a:spcPts val="0"/>
              </a:spcBef>
              <a:buNone/>
            </a:pPr>
            <a:r>
              <a:rPr lang="ru"/>
              <a:t>в русском языке овцы и козы объединяются одним глаголом - блеять. А вот с точки зрения немецкого языка они издают разные звуки.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ru"/>
              <a:t>Еще два языка (теперь уже грузинский и русский) и два животных (лягушка и утка). </a:t>
            </a:r>
          </a:p>
          <a:p>
            <a:pPr>
              <a:spcBef>
                <a:spcPts val="0"/>
              </a:spcBef>
              <a:buNone/>
            </a:pPr>
            <a:r>
              <a:rPr lang="ru"/>
              <a:t>Тут наоборот, русский язык использует два разных глагола, а грузинский язык их соединяет в одном.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Для чего мы это изучаем. А для того, чтобы разобраться в том, как устроена лексика в разных языках. Поэтому мы изучаем лексику по кусочкам, выделяя фрагменты, такие как например “глаголы плавания”, “глаголы качания”, и наши “глаголы звуков животных”.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ru"/>
              <a:t>Итак, перед нами стояла задача:</a:t>
            </a:r>
          </a:p>
          <a:p>
            <a:pPr>
              <a:spcBef>
                <a:spcPts val="0"/>
              </a:spcBef>
              <a:buNone/>
            </a:pPr>
            <a:r>
              <a:rPr lang="ru">
                <a:solidFill>
                  <a:schemeClr val="dk1"/>
                </a:solidFill>
              </a:rPr>
              <a:t>выяснить, какие комбинации такого рода являются типологически частотными и какие типы систем можно выявить в этой зоне.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2.xml"/><Relationship Id="rId3" Type="http://schemas.openxmlformats.org/officeDocument/2006/relationships/image" Target="../media/image1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685800" y="1353000"/>
            <a:ext cx="7772400" cy="1708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ru"/>
              <a:t>ГРУСТНОЕ РЫЧАНИЕ И БОДРОЕ МЫЧАНИЕ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685800" y="3061187"/>
            <a:ext cx="7772400" cy="104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ru" sz="3600">
                <a:solidFill>
                  <a:srgbClr val="000000"/>
                </a:solidFill>
              </a:rPr>
              <a:t>или какие звуки издают животные </a:t>
            </a:r>
          </a:p>
          <a:p>
            <a:pPr>
              <a:spcBef>
                <a:spcPts val="0"/>
              </a:spcBef>
              <a:buNone/>
            </a:pPr>
            <a:r>
              <a:rPr lang="ru" sz="3600">
                <a:solidFill>
                  <a:srgbClr val="000000"/>
                </a:solidFill>
              </a:rPr>
              <a:t>в разных языках</a:t>
            </a:r>
          </a:p>
        </p:txBody>
      </p:sp>
      <p:sp>
        <p:nvSpPr>
          <p:cNvPr id="25" name="Shape 25"/>
          <p:cNvSpPr txBox="1">
            <a:spLocks noGrp="1"/>
          </p:cNvSpPr>
          <p:nvPr>
            <p:ph type="subTitle" idx="2"/>
          </p:nvPr>
        </p:nvSpPr>
        <p:spPr>
          <a:xfrm>
            <a:off x="970775" y="4728575"/>
            <a:ext cx="7346400" cy="1900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ru" sz="2200" dirty="0">
                <a:solidFill>
                  <a:srgbClr val="000000"/>
                </a:solidFill>
              </a:rPr>
              <a:t>Е. Кузьменко, А. Максимова, Э. Мустакимова</a:t>
            </a:r>
          </a:p>
          <a:p>
            <a:pPr algn="ctr" rtl="0">
              <a:spcBef>
                <a:spcPts val="0"/>
              </a:spcBef>
              <a:buNone/>
            </a:pPr>
            <a:r>
              <a:rPr lang="ru" sz="2200" dirty="0">
                <a:solidFill>
                  <a:srgbClr val="222222"/>
                </a:solidFill>
              </a:rPr>
              <a:t>lextyp_sounds@googlegroups.com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ru" sz="2200" dirty="0">
                <a:solidFill>
                  <a:srgbClr val="000000"/>
                </a:solidFill>
              </a:rPr>
              <a:t>НИУ </a:t>
            </a:r>
            <a:r>
              <a:rPr lang="ru" sz="2200" dirty="0" smtClean="0">
                <a:solidFill>
                  <a:srgbClr val="000000"/>
                </a:solidFill>
              </a:rPr>
              <a:t>ВШЭ</a:t>
            </a:r>
          </a:p>
          <a:p>
            <a:pPr lvl="0" algn="ctr" rtl="0">
              <a:spcBef>
                <a:spcPts val="0"/>
              </a:spcBef>
              <a:buNone/>
            </a:pPr>
            <a:endParaRPr lang="ru" sz="2200" dirty="0"/>
          </a:p>
          <a:p>
            <a:pPr lvl="0" algn="ctr"/>
            <a:r>
              <a:rPr lang="ru-RU" sz="1800" dirty="0"/>
              <a:t>Научное исследование выполнено при поддержке Программы "Научный фонд НИУ ВШЭ" в 2014 г. (№ 14-05-0060)</a:t>
            </a:r>
            <a:endParaRPr lang="ru" sz="1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subTitle" idx="1"/>
          </p:nvPr>
        </p:nvSpPr>
        <p:spPr>
          <a:xfrm>
            <a:off x="353975" y="2302275"/>
            <a:ext cx="8621699" cy="1814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4800" b="1">
                <a:solidFill>
                  <a:srgbClr val="000000"/>
                </a:solidFill>
              </a:rPr>
              <a:t>Какие комбинации частотны?</a:t>
            </a:r>
          </a:p>
          <a:p>
            <a:pPr lvl="0" rtl="0">
              <a:spcBef>
                <a:spcPts val="0"/>
              </a:spcBef>
              <a:buNone/>
            </a:pPr>
            <a:endParaRPr sz="4800" b="1"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4800" b="1">
              <a:solidFill>
                <a:srgbClr val="000000"/>
              </a:solidFill>
            </a:endParaRPr>
          </a:p>
        </p:txBody>
      </p:sp>
      <p:sp>
        <p:nvSpPr>
          <p:cNvPr id="106" name="Shape 106"/>
          <p:cNvSpPr txBox="1"/>
          <p:nvPr/>
        </p:nvSpPr>
        <p:spPr>
          <a:xfrm>
            <a:off x="3053200" y="1205625"/>
            <a:ext cx="2865299" cy="67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" sz="3000"/>
              <a:t>1 вопрос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Какие группы выделяет язык?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310899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ru"/>
              <a:t>домашний скот</a:t>
            </a:r>
          </a:p>
          <a:p>
            <a:pPr marL="457200" lvl="0" indent="-4191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ru"/>
              <a:t>хищники (кошачьи VS собачьи)</a:t>
            </a:r>
          </a:p>
          <a:p>
            <a:pPr marL="457200" lvl="0" indent="-4191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ru"/>
              <a:t>певчие птицы и небольшие птицы</a:t>
            </a:r>
          </a:p>
          <a:p>
            <a:pPr marL="457200" lvl="0" indent="-4191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ru"/>
              <a:t>хищные птицы</a:t>
            </a:r>
          </a:p>
          <a:p>
            <a:pPr marL="457200" lvl="0" indent="-4191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ru"/>
              <a:t>маленькие животные / детёныши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ru"/>
              <a:t>Однако группы могут не совпадать с научными классификациями !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457200" y="-12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Домашний скот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457200" y="5010400"/>
            <a:ext cx="8229600" cy="1557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венгерский, финский, валлийский, эрзянский, </a:t>
            </a:r>
            <a:r>
              <a:rPr lang="ru">
                <a:solidFill>
                  <a:srgbClr val="CC0000"/>
                </a:solidFill>
              </a:rPr>
              <a:t>французский</a:t>
            </a:r>
          </a:p>
        </p:txBody>
      </p:sp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974" y="1283925"/>
            <a:ext cx="1407429" cy="1508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03412" y="3360212"/>
            <a:ext cx="1341445" cy="150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48387" y="1661262"/>
            <a:ext cx="2098675" cy="155759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Shape 122"/>
          <p:cNvSpPr/>
          <p:nvPr/>
        </p:nvSpPr>
        <p:spPr>
          <a:xfrm>
            <a:off x="4847075" y="3047750"/>
            <a:ext cx="1076700" cy="933599"/>
          </a:xfrm>
          <a:prstGeom prst="mathPlus">
            <a:avLst>
              <a:gd name="adj1" fmla="val 23520"/>
            </a:avLst>
          </a:prstGeom>
          <a:solidFill>
            <a:srgbClr val="CC00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23" name="Shape 123"/>
          <p:cNvPicPr preferRelativeResize="0"/>
          <p:nvPr/>
        </p:nvPicPr>
        <p:blipFill rotWithShape="1">
          <a:blip r:embed="rId6">
            <a:alphaModFix/>
          </a:blip>
          <a:srcRect t="3740" b="-3740"/>
          <a:stretch/>
        </p:blipFill>
        <p:spPr>
          <a:xfrm>
            <a:off x="6546350" y="3218850"/>
            <a:ext cx="19050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81350" y="448175"/>
            <a:ext cx="2003399" cy="2003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457200" y="-2"/>
            <a:ext cx="8229600" cy="923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Хищники (кошачьи)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457200" y="5405150"/>
            <a:ext cx="3558900" cy="1706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 dirty="0"/>
              <a:t>коми-зырянский</a:t>
            </a:r>
          </a:p>
        </p:txBody>
      </p:sp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074" y="1023962"/>
            <a:ext cx="2098675" cy="2095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6500" y="1019000"/>
            <a:ext cx="2242324" cy="2105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72250" y="350650"/>
            <a:ext cx="2242324" cy="2242324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/>
          <p:nvPr/>
        </p:nvSpPr>
        <p:spPr>
          <a:xfrm>
            <a:off x="5472200" y="3006450"/>
            <a:ext cx="1207799" cy="1143000"/>
          </a:xfrm>
          <a:prstGeom prst="mathPlus">
            <a:avLst>
              <a:gd name="adj1" fmla="val 23520"/>
            </a:avLst>
          </a:prstGeom>
          <a:solidFill>
            <a:srgbClr val="CC00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35" name="Shape 1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40062" y="3593400"/>
            <a:ext cx="2098675" cy="155759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/>
          <p:nvPr/>
        </p:nvSpPr>
        <p:spPr>
          <a:xfrm>
            <a:off x="2286000" y="2450400"/>
            <a:ext cx="1207799" cy="1143000"/>
          </a:xfrm>
          <a:prstGeom prst="mathPlus">
            <a:avLst>
              <a:gd name="adj1" fmla="val 23520"/>
            </a:avLst>
          </a:prstGeom>
          <a:solidFill>
            <a:srgbClr val="CC00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37" name="Shape 1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79825" y="3494708"/>
            <a:ext cx="1833649" cy="1910441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Shape 138"/>
          <p:cNvSpPr txBox="1">
            <a:spLocks noGrp="1"/>
          </p:cNvSpPr>
          <p:nvPr>
            <p:ph type="body" idx="2"/>
          </p:nvPr>
        </p:nvSpPr>
        <p:spPr>
          <a:xfrm>
            <a:off x="5545775" y="5405150"/>
            <a:ext cx="1937099" cy="1706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3000" dirty="0">
                <a:solidFill>
                  <a:srgbClr val="CC0000"/>
                </a:solidFill>
              </a:rPr>
              <a:t>,</a:t>
            </a:r>
            <a:r>
              <a:rPr lang="ru" sz="3000" dirty="0"/>
              <a:t> </a:t>
            </a:r>
            <a:r>
              <a:rPr lang="ru" sz="3000" dirty="0">
                <a:solidFill>
                  <a:srgbClr val="CC0000"/>
                </a:solidFill>
              </a:rPr>
              <a:t>финский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body" idx="3"/>
          </p:nvPr>
        </p:nvSpPr>
        <p:spPr>
          <a:xfrm>
            <a:off x="3265162" y="5405150"/>
            <a:ext cx="2945100" cy="1706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3000" dirty="0"/>
              <a:t>, </a:t>
            </a:r>
            <a:r>
              <a:rPr lang="ru" sz="3000" dirty="0">
                <a:solidFill>
                  <a:srgbClr val="CC0000"/>
                </a:solidFill>
              </a:rPr>
              <a:t>валлийский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Хищники (собачьи)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457200" y="4523500"/>
            <a:ext cx="8229600" cy="2496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сербский, валлийский, индонезийский, японский, венгерский, эрзянский, французский</a:t>
            </a:r>
          </a:p>
        </p:txBody>
      </p:sp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975" y="1417650"/>
            <a:ext cx="2406049" cy="1398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33175" y="415575"/>
            <a:ext cx="2406049" cy="1500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75111" y="2009550"/>
            <a:ext cx="3102118" cy="1807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08325" y="2152250"/>
            <a:ext cx="2600325" cy="176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399225" y="-63850"/>
            <a:ext cx="85689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Певчие птицы и небольшие птицы </a:t>
            </a:r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457200" y="4995300"/>
            <a:ext cx="8229600" cy="186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норвежский, башкирский, французский, татарский, финский, эрзянский</a:t>
            </a:r>
          </a:p>
        </p:txBody>
      </p:sp>
      <p:pic>
        <p:nvPicPr>
          <p:cNvPr id="156" name="Shape 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250" y="1897125"/>
            <a:ext cx="2192099" cy="2328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74225" y="1079150"/>
            <a:ext cx="3269775" cy="326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Shape 1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89100" y="1079150"/>
            <a:ext cx="1686874" cy="170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Shape 15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44643" y="2750200"/>
            <a:ext cx="2854718" cy="186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457200" y="-12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Хищные птицы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457200" y="5397925"/>
            <a:ext cx="8229600" cy="1435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индонезийский, венгерский</a:t>
            </a:r>
          </a:p>
        </p:txBody>
      </p:sp>
      <p:pic>
        <p:nvPicPr>
          <p:cNvPr id="166" name="Shape 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2025" y="71300"/>
            <a:ext cx="3378825" cy="3633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8900" y="1235975"/>
            <a:ext cx="2151974" cy="2862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87412" y="1606675"/>
            <a:ext cx="2672737" cy="3327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457200" y="136412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Маленькие животные / детеныши </a:t>
            </a:r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457200" y="5189875"/>
            <a:ext cx="8229600" cy="1834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венгерский, финский, французский</a:t>
            </a:r>
          </a:p>
        </p:txBody>
      </p:sp>
      <p:pic>
        <p:nvPicPr>
          <p:cNvPr id="175" name="Shape 1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375" y="2287387"/>
            <a:ext cx="2597724" cy="203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Shape 176"/>
          <p:cNvPicPr preferRelativeResize="0"/>
          <p:nvPr/>
        </p:nvPicPr>
        <p:blipFill rotWithShape="1">
          <a:blip r:embed="rId4">
            <a:alphaModFix/>
          </a:blip>
          <a:srcRect t="2886" b="3410"/>
          <a:stretch/>
        </p:blipFill>
        <p:spPr>
          <a:xfrm>
            <a:off x="6765522" y="1591424"/>
            <a:ext cx="1921276" cy="2208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Shape 17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77150" y="2199625"/>
            <a:ext cx="2327525" cy="232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Shape 17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24580" y="1279425"/>
            <a:ext cx="2437919" cy="220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280950" y="222600"/>
            <a:ext cx="8582099" cy="11318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Что общего у ворона и письменного стола?</a:t>
            </a:r>
          </a:p>
        </p:txBody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280950" y="1568350"/>
            <a:ext cx="8047499" cy="5503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ru" dirty="0"/>
              <a:t>Лягушка и утка - </a:t>
            </a:r>
            <a:r>
              <a:rPr lang="ru" b="1" dirty="0"/>
              <a:t>грузинский</a:t>
            </a:r>
          </a:p>
          <a:p>
            <a:pPr rtl="0">
              <a:spcBef>
                <a:spcPts val="0"/>
              </a:spcBef>
              <a:buNone/>
            </a:pPr>
            <a:endParaRPr sz="1000" b="1" dirty="0"/>
          </a:p>
          <a:p>
            <a:pPr rtl="0">
              <a:spcBef>
                <a:spcPts val="0"/>
              </a:spcBef>
              <a:buNone/>
            </a:pPr>
            <a:r>
              <a:rPr lang="ru" dirty="0"/>
              <a:t>Кошка и белка - </a:t>
            </a:r>
            <a:r>
              <a:rPr lang="ru" b="1" dirty="0"/>
              <a:t>финский, коми-зырянский</a:t>
            </a:r>
          </a:p>
          <a:p>
            <a:pPr rtl="0">
              <a:spcBef>
                <a:spcPts val="0"/>
              </a:spcBef>
              <a:buNone/>
            </a:pPr>
            <a:endParaRPr sz="1000" b="1" dirty="0"/>
          </a:p>
          <a:p>
            <a:pPr rtl="0">
              <a:spcBef>
                <a:spcPts val="0"/>
              </a:spcBef>
              <a:buNone/>
            </a:pPr>
            <a:r>
              <a:rPr lang="ru" dirty="0"/>
              <a:t>Ворон и лягушка - </a:t>
            </a:r>
            <a:r>
              <a:rPr lang="ru" b="1" dirty="0"/>
              <a:t>валлийский</a:t>
            </a:r>
          </a:p>
          <a:p>
            <a:pPr rtl="0">
              <a:spcBef>
                <a:spcPts val="0"/>
              </a:spcBef>
              <a:buNone/>
            </a:pPr>
            <a:endParaRPr sz="1000" b="1" dirty="0"/>
          </a:p>
          <a:p>
            <a:pPr rtl="0">
              <a:spcBef>
                <a:spcPts val="0"/>
              </a:spcBef>
              <a:buNone/>
            </a:pPr>
            <a:r>
              <a:rPr lang="ru" dirty="0"/>
              <a:t>Свинья и ворона - </a:t>
            </a:r>
            <a:r>
              <a:rPr lang="ru" b="1" dirty="0"/>
              <a:t>сербский</a:t>
            </a:r>
          </a:p>
          <a:p>
            <a:pPr rtl="0">
              <a:spcBef>
                <a:spcPts val="0"/>
              </a:spcBef>
              <a:buNone/>
            </a:pPr>
            <a:endParaRPr sz="1000" b="1" dirty="0"/>
          </a:p>
          <a:p>
            <a:pPr rtl="0">
              <a:spcBef>
                <a:spcPts val="0"/>
              </a:spcBef>
              <a:buNone/>
            </a:pPr>
            <a:r>
              <a:rPr lang="ru" dirty="0"/>
              <a:t>Коза и тюлень - </a:t>
            </a:r>
            <a:r>
              <a:rPr lang="ru" b="1" dirty="0"/>
              <a:t>французский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85" name="Shape 185"/>
          <p:cNvPicPr preferRelativeResize="0"/>
          <p:nvPr/>
        </p:nvPicPr>
        <p:blipFill rotWithShape="1">
          <a:blip r:embed="rId3">
            <a:alphaModFix/>
          </a:blip>
          <a:srcRect b="8600"/>
          <a:stretch/>
        </p:blipFill>
        <p:spPr>
          <a:xfrm>
            <a:off x="6259175" y="2006025"/>
            <a:ext cx="2884824" cy="3245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457200" y="-1"/>
            <a:ext cx="8229600" cy="9923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Нет звука</a:t>
            </a:r>
          </a:p>
        </p:txBody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337950" y="1049500"/>
            <a:ext cx="8468100" cy="1764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ru" b="1"/>
              <a:t>Греческий</a:t>
            </a:r>
            <a:r>
              <a:rPr lang="ru"/>
              <a:t> - верблюд, носорог, лиса, свинья, орел, мышь, муха</a:t>
            </a:r>
          </a:p>
          <a:p>
            <a:pPr lvl="0" rtl="0">
              <a:spcBef>
                <a:spcPts val="0"/>
              </a:spcBef>
              <a:buNone/>
            </a:pPr>
            <a:r>
              <a:rPr lang="ru" b="1"/>
              <a:t>Индонезийский</a:t>
            </a:r>
            <a:r>
              <a:rPr lang="ru"/>
              <a:t> - верблюд, крокодил, носорог, аист </a:t>
            </a:r>
          </a:p>
        </p:txBody>
      </p:sp>
      <p:pic>
        <p:nvPicPr>
          <p:cNvPr id="192" name="Shape 192"/>
          <p:cNvPicPr preferRelativeResize="0"/>
          <p:nvPr/>
        </p:nvPicPr>
        <p:blipFill rotWithShape="1">
          <a:blip r:embed="rId3">
            <a:alphaModFix/>
          </a:blip>
          <a:srcRect l="1105" t="1327" r="66672" b="2472"/>
          <a:stretch/>
        </p:blipFill>
        <p:spPr>
          <a:xfrm>
            <a:off x="99799" y="3288100"/>
            <a:ext cx="2437124" cy="3569892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Shape 193"/>
          <p:cNvSpPr txBox="1"/>
          <p:nvPr/>
        </p:nvSpPr>
        <p:spPr>
          <a:xfrm>
            <a:off x="2723250" y="3379100"/>
            <a:ext cx="6296399" cy="297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ru" sz="3000" b="1"/>
              <a:t>Татарский</a:t>
            </a:r>
            <a:r>
              <a:rPr lang="ru" sz="3000"/>
              <a:t> - стрекоза, цыпленок, гриф, верблюд, аист</a:t>
            </a:r>
          </a:p>
          <a:p>
            <a:pPr rtl="0">
              <a:spcBef>
                <a:spcPts val="0"/>
              </a:spcBef>
              <a:buNone/>
            </a:pPr>
            <a:r>
              <a:rPr lang="ru" sz="3000" b="1"/>
              <a:t>Норвежский</a:t>
            </a:r>
            <a:r>
              <a:rPr lang="ru" sz="3000"/>
              <a:t> - гриф, жук, носорог</a:t>
            </a:r>
          </a:p>
          <a:p>
            <a:pPr rtl="0">
              <a:spcBef>
                <a:spcPts val="0"/>
              </a:spcBef>
              <a:buNone/>
            </a:pPr>
            <a:endParaRPr sz="3000"/>
          </a:p>
          <a:p>
            <a:pPr rtl="0">
              <a:spcBef>
                <a:spcPts val="0"/>
              </a:spcBef>
              <a:buNone/>
            </a:pPr>
            <a:endParaRPr sz="3000"/>
          </a:p>
          <a:p>
            <a:pPr rtl="0">
              <a:spcBef>
                <a:spcPts val="0"/>
              </a:spcBef>
              <a:buNone/>
            </a:pPr>
            <a:endParaRPr sz="1000"/>
          </a:p>
          <a:p>
            <a:pPr>
              <a:spcBef>
                <a:spcPts val="0"/>
              </a:spcBef>
              <a:buNone/>
            </a:pPr>
            <a:r>
              <a:rPr lang="ru" sz="3000"/>
              <a:t>В каждом языке свои исключения!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/>
              <a:t>мяукать ↔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endParaRPr/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/>
              <a:t>крякать ↔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endParaRPr/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/>
              <a:t>лаять ↔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endParaRPr/>
          </a:p>
          <a:p>
            <a:pPr>
              <a:lnSpc>
                <a:spcPct val="115000"/>
              </a:lnSpc>
              <a:spcBef>
                <a:spcPts val="0"/>
              </a:spcBef>
              <a:buNone/>
            </a:pPr>
            <a:r>
              <a:rPr lang="ru"/>
              <a:t>мычать ↔</a:t>
            </a:r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4451700" y="2022450"/>
            <a:ext cx="3994500" cy="412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/>
              <a:t>рычать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endParaRPr/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endParaRPr/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endParaRPr/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endParaRPr/>
          </a:p>
          <a:p>
            <a:pPr>
              <a:lnSpc>
                <a:spcPct val="115000"/>
              </a:lnSpc>
              <a:spcBef>
                <a:spcPts val="0"/>
              </a:spcBef>
              <a:buNone/>
            </a:pPr>
            <a:r>
              <a:rPr lang="ru"/>
              <a:t>пищать</a:t>
            </a:r>
          </a:p>
        </p:txBody>
      </p:sp>
      <p:pic>
        <p:nvPicPr>
          <p:cNvPr id="32" name="Shape 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3362" y="1328575"/>
            <a:ext cx="1596066" cy="1283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Shape 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49424" y="2521950"/>
            <a:ext cx="1283950" cy="1242224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80000" y="-67175"/>
            <a:ext cx="8183999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just">
              <a:spcBef>
                <a:spcPts val="0"/>
              </a:spcBef>
              <a:buNone/>
            </a:pPr>
            <a:r>
              <a:rPr lang="ru"/>
              <a:t>Звуки животных в русском языке</a:t>
            </a:r>
          </a:p>
        </p:txBody>
      </p:sp>
      <p:pic>
        <p:nvPicPr>
          <p:cNvPr id="35" name="Shape 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49425" y="4792950"/>
            <a:ext cx="1684749" cy="1684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Shape 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49425" y="3692100"/>
            <a:ext cx="1283949" cy="1283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Shape 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91737" y="1143009"/>
            <a:ext cx="1596049" cy="1546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Shape 3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51475" y="2757162"/>
            <a:ext cx="1876574" cy="140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Shape 3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632125" y="5279625"/>
            <a:ext cx="2115274" cy="13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Shape 4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884900" y="3984650"/>
            <a:ext cx="1609725" cy="16097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" name="Shape 41"/>
          <p:cNvCxnSpPr/>
          <p:nvPr/>
        </p:nvCxnSpPr>
        <p:spPr>
          <a:xfrm rot="10800000" flipH="1">
            <a:off x="5904787" y="1904834"/>
            <a:ext cx="973800" cy="4661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2" name="Shape 42"/>
          <p:cNvCxnSpPr/>
          <p:nvPr/>
        </p:nvCxnSpPr>
        <p:spPr>
          <a:xfrm>
            <a:off x="5904775" y="2371025"/>
            <a:ext cx="808800" cy="10904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3" name="Shape 43"/>
          <p:cNvCxnSpPr/>
          <p:nvPr/>
        </p:nvCxnSpPr>
        <p:spPr>
          <a:xfrm rot="10800000" flipH="1">
            <a:off x="5939125" y="4909212"/>
            <a:ext cx="905099" cy="5642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4" name="Shape 44"/>
          <p:cNvCxnSpPr/>
          <p:nvPr/>
        </p:nvCxnSpPr>
        <p:spPr>
          <a:xfrm>
            <a:off x="5939125" y="5473525"/>
            <a:ext cx="627599" cy="6044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subTitle" idx="1"/>
          </p:nvPr>
        </p:nvSpPr>
        <p:spPr>
          <a:xfrm>
            <a:off x="353975" y="2302275"/>
            <a:ext cx="8621699" cy="4422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4800" b="1">
                <a:solidFill>
                  <a:srgbClr val="000000"/>
                </a:solidFill>
              </a:rPr>
              <a:t>Какие можно выделить типы систем?</a:t>
            </a:r>
          </a:p>
          <a:p>
            <a:pPr lvl="0" rtl="0">
              <a:spcBef>
                <a:spcPts val="0"/>
              </a:spcBef>
              <a:buNone/>
            </a:pPr>
            <a:endParaRPr sz="4800" b="1">
              <a:solidFill>
                <a:srgbClr val="000000"/>
              </a:solidFill>
            </a:endParaRPr>
          </a:p>
        </p:txBody>
      </p:sp>
      <p:sp>
        <p:nvSpPr>
          <p:cNvPr id="199" name="Shape 199"/>
          <p:cNvSpPr txBox="1"/>
          <p:nvPr/>
        </p:nvSpPr>
        <p:spPr>
          <a:xfrm>
            <a:off x="2438400" y="1240425"/>
            <a:ext cx="42671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" sz="3000"/>
              <a:t>2 вопрос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У кого сколько глаголов: языки</a:t>
            </a:r>
          </a:p>
        </p:txBody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ru" b="1"/>
              <a:t>много специфических глаголов для разных животных:</a:t>
            </a:r>
            <a:r>
              <a:rPr lang="ru"/>
              <a:t> финский, сербский, венгерский, греческий, французский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4191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ru" b="1"/>
              <a:t>один или два общих глаголов для звуков животных:</a:t>
            </a:r>
            <a:r>
              <a:rPr lang="ru"/>
              <a:t> японский, корейский, эрзянский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ru"/>
              <a:t>Организация лексики тесно связана с концептуализацией определенного объекта в культуре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ru" b="1"/>
              <a:t>Кошка, собака</a:t>
            </a:r>
            <a:r>
              <a:rPr lang="ru"/>
              <a:t> - 2 и более глаголов, отражающих определенные состояния животного</a:t>
            </a:r>
          </a:p>
          <a:p>
            <a:pPr lvl="0" rtl="0">
              <a:spcBef>
                <a:spcPts val="0"/>
              </a:spcBef>
              <a:buNone/>
            </a:pPr>
            <a:r>
              <a:rPr lang="ru" b="1"/>
              <a:t>Какаду</a:t>
            </a:r>
            <a:r>
              <a:rPr lang="ru"/>
              <a:t> - специальный глагол в индонезийском</a:t>
            </a:r>
          </a:p>
        </p:txBody>
      </p:sp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6868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dirty="0"/>
              <a:t>У кого сколько глаголов: животные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457200" y="-12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Выводы</a:t>
            </a:r>
          </a:p>
        </p:txBody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130875" y="1244575"/>
            <a:ext cx="8874300" cy="5613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ru"/>
              <a:t>В языках мира можно выделить общие стратегии классификации поля звуков животных.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ru"/>
              <a:t>При этом каждый язык обладает особенностями в отношении этого языкового поля.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4191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ru"/>
              <a:t>Языковая картина мира, отраженная в лексике, не совпадает с научной.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ru"/>
              <a:t>А в других языках?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685800" y="255123"/>
            <a:ext cx="7772400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3000" b="0">
                <a:solidFill>
                  <a:srgbClr val="000000"/>
                </a:solidFill>
              </a:rPr>
              <a:t>А в других языках?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67125" y="2260800"/>
            <a:ext cx="8621699" cy="2608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4800" b="1">
                <a:solidFill>
                  <a:srgbClr val="000000"/>
                </a:solidFill>
              </a:rPr>
              <a:t>Языки по-разному группируют животных в звуковой сфере!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7108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"/>
              <a:t>РУССКИЙ   VS   НЕМЕЦКИЙ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57200" y="2985900"/>
            <a:ext cx="1840499" cy="886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блеять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6666900" y="1810700"/>
            <a:ext cx="2019900" cy="999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blöken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body" idx="3"/>
          </p:nvPr>
        </p:nvSpPr>
        <p:spPr>
          <a:xfrm>
            <a:off x="6666900" y="4553062"/>
            <a:ext cx="2019900" cy="999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3000" dirty="0"/>
              <a:t>meckern</a:t>
            </a:r>
          </a:p>
        </p:txBody>
      </p:sp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4087" y="3886200"/>
            <a:ext cx="2371725" cy="233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99237" y="1461300"/>
            <a:ext cx="2381250" cy="238125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Shape 66"/>
          <p:cNvSpPr/>
          <p:nvPr/>
        </p:nvSpPr>
        <p:spPr>
          <a:xfrm>
            <a:off x="2407075" y="1461300"/>
            <a:ext cx="643799" cy="4758299"/>
          </a:xfrm>
          <a:prstGeom prst="leftBrace">
            <a:avLst>
              <a:gd name="adj1" fmla="val 8333"/>
              <a:gd name="adj2" fmla="val 40739"/>
            </a:avLst>
          </a:prstGeom>
          <a:noFill/>
          <a:ln w="7620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7" name="Shape 67"/>
          <p:cNvSpPr/>
          <p:nvPr/>
        </p:nvSpPr>
        <p:spPr>
          <a:xfrm>
            <a:off x="5908800" y="1461300"/>
            <a:ext cx="604499" cy="2109000"/>
          </a:xfrm>
          <a:prstGeom prst="rightBrace">
            <a:avLst>
              <a:gd name="adj1" fmla="val 8333"/>
              <a:gd name="adj2" fmla="val 38681"/>
            </a:avLst>
          </a:prstGeom>
          <a:noFill/>
          <a:ln w="7620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/>
          <p:nvPr/>
        </p:nvSpPr>
        <p:spPr>
          <a:xfrm>
            <a:off x="5908800" y="3658075"/>
            <a:ext cx="604499" cy="2561700"/>
          </a:xfrm>
          <a:prstGeom prst="rightBrace">
            <a:avLst>
              <a:gd name="adj1" fmla="val 8333"/>
              <a:gd name="adj2" fmla="val 53218"/>
            </a:avLst>
          </a:prstGeom>
          <a:noFill/>
          <a:ln w="7620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750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/>
              <a:t>ГРУЗИНСКИЙ   VS   РУССКИЙ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1045625" y="3128475"/>
            <a:ext cx="1235399" cy="886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ru">
                <a:solidFill>
                  <a:srgbClr val="000000"/>
                </a:solidFill>
              </a:rPr>
              <a:t>qiqini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75" name="Shape 75"/>
          <p:cNvSpPr txBox="1">
            <a:spLocks noGrp="1"/>
          </p:cNvSpPr>
          <p:nvPr>
            <p:ph type="body" idx="2"/>
          </p:nvPr>
        </p:nvSpPr>
        <p:spPr>
          <a:xfrm>
            <a:off x="6666900" y="1810700"/>
            <a:ext cx="2019900" cy="999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dirty="0"/>
              <a:t>квакать</a:t>
            </a:r>
          </a:p>
        </p:txBody>
      </p:sp>
      <p:sp>
        <p:nvSpPr>
          <p:cNvPr id="76" name="Shape 76"/>
          <p:cNvSpPr txBox="1">
            <a:spLocks noGrp="1"/>
          </p:cNvSpPr>
          <p:nvPr>
            <p:ph type="body" idx="3"/>
          </p:nvPr>
        </p:nvSpPr>
        <p:spPr>
          <a:xfrm>
            <a:off x="6666900" y="4553062"/>
            <a:ext cx="2019900" cy="999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3000" dirty="0"/>
              <a:t>крякать</a:t>
            </a:r>
          </a:p>
        </p:txBody>
      </p:sp>
      <p:sp>
        <p:nvSpPr>
          <p:cNvPr id="77" name="Shape 77"/>
          <p:cNvSpPr/>
          <p:nvPr/>
        </p:nvSpPr>
        <p:spPr>
          <a:xfrm>
            <a:off x="2407075" y="1461300"/>
            <a:ext cx="643799" cy="4758299"/>
          </a:xfrm>
          <a:prstGeom prst="leftBrace">
            <a:avLst>
              <a:gd name="adj1" fmla="val 8333"/>
              <a:gd name="adj2" fmla="val 40739"/>
            </a:avLst>
          </a:prstGeom>
          <a:noFill/>
          <a:ln w="7620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8" name="Shape 78"/>
          <p:cNvSpPr/>
          <p:nvPr/>
        </p:nvSpPr>
        <p:spPr>
          <a:xfrm>
            <a:off x="5908800" y="1461300"/>
            <a:ext cx="604499" cy="2109000"/>
          </a:xfrm>
          <a:prstGeom prst="rightBrace">
            <a:avLst>
              <a:gd name="adj1" fmla="val 8333"/>
              <a:gd name="adj2" fmla="val 38681"/>
            </a:avLst>
          </a:prstGeom>
          <a:noFill/>
          <a:ln w="7620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/>
          <p:nvPr/>
        </p:nvSpPr>
        <p:spPr>
          <a:xfrm>
            <a:off x="5908800" y="3658075"/>
            <a:ext cx="604499" cy="2561700"/>
          </a:xfrm>
          <a:prstGeom prst="rightBrace">
            <a:avLst>
              <a:gd name="adj1" fmla="val 8333"/>
              <a:gd name="adj2" fmla="val 53218"/>
            </a:avLst>
          </a:prstGeom>
          <a:noFill/>
          <a:ln w="7620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5150" y="3691163"/>
            <a:ext cx="2489400" cy="2408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35138" y="1395588"/>
            <a:ext cx="2489403" cy="2240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subTitle" idx="1"/>
          </p:nvPr>
        </p:nvSpPr>
        <p:spPr>
          <a:xfrm>
            <a:off x="353975" y="1773675"/>
            <a:ext cx="8621699" cy="1392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ru" sz="4800" b="1">
                <a:solidFill>
                  <a:srgbClr val="000000"/>
                </a:solidFill>
              </a:rPr>
              <a:t>Типология лексики:</a:t>
            </a:r>
          </a:p>
          <a:p>
            <a:pPr rtl="0">
              <a:spcBef>
                <a:spcPts val="0"/>
              </a:spcBef>
              <a:buNone/>
            </a:pPr>
            <a:endParaRPr sz="4800" b="1"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4800" b="1"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4800" b="1">
              <a:solidFill>
                <a:srgbClr val="000000"/>
              </a:solidFill>
            </a:endParaRPr>
          </a:p>
        </p:txBody>
      </p:sp>
      <p:sp>
        <p:nvSpPr>
          <p:cNvPr id="87" name="Shape 87"/>
          <p:cNvSpPr txBox="1">
            <a:spLocks noGrp="1"/>
          </p:cNvSpPr>
          <p:nvPr>
            <p:ph type="ctrTitle"/>
          </p:nvPr>
        </p:nvSpPr>
        <p:spPr>
          <a:xfrm>
            <a:off x="685800" y="-1"/>
            <a:ext cx="7772400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3000" b="0">
                <a:solidFill>
                  <a:srgbClr val="000000"/>
                </a:solidFill>
              </a:rPr>
              <a:t>Зачем это изучать?</a:t>
            </a:r>
          </a:p>
        </p:txBody>
      </p:sp>
      <p:sp>
        <p:nvSpPr>
          <p:cNvPr id="88" name="Shape 88"/>
          <p:cNvSpPr txBox="1"/>
          <p:nvPr/>
        </p:nvSpPr>
        <p:spPr>
          <a:xfrm>
            <a:off x="410225" y="2963025"/>
            <a:ext cx="8509200" cy="301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ru" sz="3000" dirty="0">
                <a:solidFill>
                  <a:schemeClr val="dk1"/>
                </a:solidFill>
              </a:rPr>
              <a:t>Изучаем фрагменты лексического состава:</a:t>
            </a:r>
          </a:p>
          <a:p>
            <a:pPr rtl="0">
              <a:spcBef>
                <a:spcPts val="0"/>
              </a:spcBef>
              <a:buNone/>
            </a:pPr>
            <a:endParaRPr sz="1000" dirty="0">
              <a:solidFill>
                <a:schemeClr val="dk1"/>
              </a:solidFill>
            </a:endParaRP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ru" sz="3000" dirty="0">
                <a:solidFill>
                  <a:schemeClr val="dk1"/>
                </a:solidFill>
              </a:rPr>
              <a:t>прилагательные </a:t>
            </a:r>
            <a:r>
              <a:rPr lang="ru" sz="3000" dirty="0" smtClean="0">
                <a:solidFill>
                  <a:schemeClr val="dk1"/>
                </a:solidFill>
              </a:rPr>
              <a:t/>
            </a:r>
            <a:br>
              <a:rPr lang="ru" sz="3000" dirty="0" smtClean="0">
                <a:solidFill>
                  <a:schemeClr val="dk1"/>
                </a:solidFill>
              </a:rPr>
            </a:br>
            <a:r>
              <a:rPr lang="ru" sz="1800" dirty="0" smtClean="0">
                <a:solidFill>
                  <a:schemeClr val="dk1"/>
                </a:solidFill>
              </a:rPr>
              <a:t>(</a:t>
            </a:r>
            <a:r>
              <a:rPr lang="ru" sz="1800" dirty="0">
                <a:solidFill>
                  <a:schemeClr val="dk1"/>
                </a:solidFill>
              </a:rPr>
              <a:t>старый, острый, тупой, мягкий)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ru" sz="3000" dirty="0">
                <a:solidFill>
                  <a:schemeClr val="dk1"/>
                </a:solidFill>
              </a:rPr>
              <a:t>глаголы плавания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ru" sz="3000" dirty="0">
                <a:solidFill>
                  <a:schemeClr val="dk1"/>
                </a:solidFill>
              </a:rPr>
              <a:t>глаголы качания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ru" sz="3000" dirty="0">
                <a:solidFill>
                  <a:schemeClr val="dk1"/>
                </a:solidFill>
              </a:rPr>
              <a:t>глаголы боли</a:t>
            </a:r>
          </a:p>
          <a:p>
            <a:pPr marL="457200" lvl="0" indent="-419100">
              <a:spcBef>
                <a:spcPts val="0"/>
              </a:spcBef>
              <a:buClr>
                <a:srgbClr val="CC0000"/>
              </a:buClr>
              <a:buSzPct val="100000"/>
              <a:buFont typeface="Arial"/>
              <a:buChar char="●"/>
            </a:pPr>
            <a:r>
              <a:rPr lang="ru" sz="3000" b="1" dirty="0">
                <a:solidFill>
                  <a:srgbClr val="CC0000"/>
                </a:solidFill>
              </a:rPr>
              <a:t>глаголы звуков животных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 sz="3800"/>
              <a:t>Сбор материала: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ru" b="1"/>
              <a:t>База:</a:t>
            </a:r>
            <a:r>
              <a:rPr lang="ru"/>
              <a:t> ～ 20 языков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ru" b="1"/>
              <a:t>Источники: </a:t>
            </a:r>
          </a:p>
          <a:p>
            <a:pPr lvl="0" rtl="0">
              <a:spcBef>
                <a:spcPts val="0"/>
              </a:spcBef>
              <a:buNone/>
            </a:pPr>
            <a:r>
              <a:rPr lang="ru"/>
              <a:t>экспедиции, работа с носителями языков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ru" b="1"/>
              <a:t>Структура данных:</a:t>
            </a:r>
          </a:p>
          <a:p>
            <a:pPr rtl="0">
              <a:spcBef>
                <a:spcPts val="0"/>
              </a:spcBef>
              <a:buNone/>
            </a:pPr>
            <a:r>
              <a:rPr lang="ru"/>
              <a:t>Животное - глагол - перевод - примеры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subTitle" idx="1"/>
          </p:nvPr>
        </p:nvSpPr>
        <p:spPr>
          <a:xfrm>
            <a:off x="353975" y="2302275"/>
            <a:ext cx="8621699" cy="4422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ru" sz="4800" b="1">
                <a:solidFill>
                  <a:srgbClr val="000000"/>
                </a:solidFill>
              </a:rPr>
              <a:t>Какие комбинации частотны?</a:t>
            </a:r>
          </a:p>
          <a:p>
            <a:pPr rtl="0">
              <a:spcBef>
                <a:spcPts val="0"/>
              </a:spcBef>
              <a:buNone/>
            </a:pPr>
            <a:endParaRPr sz="4800" b="1">
              <a:solidFill>
                <a:srgbClr val="000000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rPr lang="ru" sz="4800" b="1">
                <a:solidFill>
                  <a:srgbClr val="000000"/>
                </a:solidFill>
              </a:rPr>
              <a:t>Какие можно выделить типы систем?</a:t>
            </a:r>
          </a:p>
          <a:p>
            <a:pPr lvl="0" rtl="0">
              <a:spcBef>
                <a:spcPts val="0"/>
              </a:spcBef>
              <a:buNone/>
            </a:pPr>
            <a:endParaRPr sz="4800" b="1">
              <a:solidFill>
                <a:srgbClr val="000000"/>
              </a:solidFill>
            </a:endParaRPr>
          </a:p>
        </p:txBody>
      </p:sp>
      <p:sp>
        <p:nvSpPr>
          <p:cNvPr id="100" name="Shape 100"/>
          <p:cNvSpPr txBox="1">
            <a:spLocks noGrp="1"/>
          </p:cNvSpPr>
          <p:nvPr>
            <p:ph type="ctrTitle"/>
          </p:nvPr>
        </p:nvSpPr>
        <p:spPr>
          <a:xfrm>
            <a:off x="685800" y="-1"/>
            <a:ext cx="7772400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3000" b="0">
                <a:solidFill>
                  <a:srgbClr val="000000"/>
                </a:solidFill>
              </a:rPr>
              <a:t>2 основных вопроса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795</Words>
  <Application>Microsoft Office PowerPoint</Application>
  <PresentationFormat>Экран (4:3)</PresentationFormat>
  <Paragraphs>134</Paragraphs>
  <Slides>23</Slides>
  <Notes>23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simple-light</vt:lpstr>
      <vt:lpstr>ГРУСТНОЕ РЫЧАНИЕ И БОДРОЕ МЫЧАНИЕ</vt:lpstr>
      <vt:lpstr>Звуки животных в русском языке</vt:lpstr>
      <vt:lpstr>А в других языках?</vt:lpstr>
      <vt:lpstr>А в других языках?</vt:lpstr>
      <vt:lpstr>РУССКИЙ   VS   НЕМЕЦКИЙ</vt:lpstr>
      <vt:lpstr>ГРУЗИНСКИЙ   VS   РУССКИЙ</vt:lpstr>
      <vt:lpstr>Зачем это изучать?</vt:lpstr>
      <vt:lpstr>Сбор материала:</vt:lpstr>
      <vt:lpstr>2 основных вопроса</vt:lpstr>
      <vt:lpstr>Презентация PowerPoint</vt:lpstr>
      <vt:lpstr>Какие группы выделяет язык?</vt:lpstr>
      <vt:lpstr>Домашний скот</vt:lpstr>
      <vt:lpstr>Хищники (кошачьи)</vt:lpstr>
      <vt:lpstr>Хищники (собачьи)</vt:lpstr>
      <vt:lpstr>Певчие птицы и небольшие птицы </vt:lpstr>
      <vt:lpstr>Хищные птицы</vt:lpstr>
      <vt:lpstr>Маленькие животные / детеныши </vt:lpstr>
      <vt:lpstr>Что общего у ворона и письменного стола?</vt:lpstr>
      <vt:lpstr>Нет звука</vt:lpstr>
      <vt:lpstr>Презентация PowerPoint</vt:lpstr>
      <vt:lpstr>У кого сколько глаголов: языки</vt:lpstr>
      <vt:lpstr>У кого сколько глаголов: животные</vt:lpstr>
      <vt:lpstr>Выводы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ГРУСТНОЕ РЫЧАНИЕ И БОДРОЕ МЫЧАНИЕ</dc:title>
  <dc:creator>Эля</dc:creator>
  <cp:lastModifiedBy>Elizaveta Kuzmenko</cp:lastModifiedBy>
  <cp:revision>4</cp:revision>
  <dcterms:modified xsi:type="dcterms:W3CDTF">2014-12-09T20:08:50Z</dcterms:modified>
</cp:coreProperties>
</file>