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925ACC-BA40-4E5F-82B3-A41A1BD1E36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8A038C5-ABA6-4370-B3E7-E5AFC222E0D7}">
      <dgm:prSet phldrT="[Текст]"/>
      <dgm:spPr/>
      <dgm:t>
        <a:bodyPr/>
        <a:lstStyle/>
        <a:p>
          <a:r>
            <a:rPr lang="ru-RU" dirty="0" smtClean="0"/>
            <a:t>семантика</a:t>
          </a:r>
          <a:endParaRPr lang="ru-RU" dirty="0"/>
        </a:p>
      </dgm:t>
    </dgm:pt>
    <dgm:pt modelId="{C97F134A-2D29-4797-BD3C-DC88F93FC45F}" type="parTrans" cxnId="{785A3078-8609-47F2-9624-EE046B51438C}">
      <dgm:prSet/>
      <dgm:spPr/>
      <dgm:t>
        <a:bodyPr/>
        <a:lstStyle/>
        <a:p>
          <a:endParaRPr lang="ru-RU"/>
        </a:p>
      </dgm:t>
    </dgm:pt>
    <dgm:pt modelId="{4FA467E8-ED78-4B9B-A01B-03AC0BBBA99F}" type="sibTrans" cxnId="{785A3078-8609-47F2-9624-EE046B51438C}">
      <dgm:prSet/>
      <dgm:spPr/>
      <dgm:t>
        <a:bodyPr/>
        <a:lstStyle/>
        <a:p>
          <a:endParaRPr lang="ru-RU"/>
        </a:p>
      </dgm:t>
    </dgm:pt>
    <dgm:pt modelId="{F835BBEB-EA57-4173-BFE1-AC05790F7629}">
      <dgm:prSet phldrT="[Текст]"/>
      <dgm:spPr/>
      <dgm:t>
        <a:bodyPr/>
        <a:lstStyle/>
        <a:p>
          <a:r>
            <a:rPr lang="ru-RU" dirty="0" smtClean="0"/>
            <a:t>оппозиция</a:t>
          </a:r>
          <a:endParaRPr lang="ru-RU" dirty="0"/>
        </a:p>
      </dgm:t>
    </dgm:pt>
    <dgm:pt modelId="{0E97E982-AA56-42A8-9217-83ECF590D432}" type="parTrans" cxnId="{5A85FFEB-9112-4D39-A130-F86E45F59797}">
      <dgm:prSet/>
      <dgm:spPr/>
      <dgm:t>
        <a:bodyPr/>
        <a:lstStyle/>
        <a:p>
          <a:endParaRPr lang="ru-RU"/>
        </a:p>
      </dgm:t>
    </dgm:pt>
    <dgm:pt modelId="{54E74567-8E98-4685-B496-4EB9C4FEC861}" type="sibTrans" cxnId="{5A85FFEB-9112-4D39-A130-F86E45F59797}">
      <dgm:prSet/>
      <dgm:spPr/>
      <dgm:t>
        <a:bodyPr/>
        <a:lstStyle/>
        <a:p>
          <a:endParaRPr lang="ru-RU"/>
        </a:p>
      </dgm:t>
    </dgm:pt>
    <dgm:pt modelId="{07628A4F-526A-4F73-8DBE-B4D8E7953479}">
      <dgm:prSet phldrT="[Текст]"/>
      <dgm:spPr/>
      <dgm:t>
        <a:bodyPr/>
        <a:lstStyle/>
        <a:p>
          <a:r>
            <a:rPr lang="ru-RU" dirty="0" smtClean="0"/>
            <a:t>Образование видовых пар</a:t>
          </a:r>
          <a:endParaRPr lang="ru-RU" dirty="0"/>
        </a:p>
      </dgm:t>
    </dgm:pt>
    <dgm:pt modelId="{2763B428-CCA3-420C-B89B-E24BAC550FB4}" type="parTrans" cxnId="{D3D7D1C5-B71F-445D-BB39-03B53143C694}">
      <dgm:prSet/>
      <dgm:spPr/>
      <dgm:t>
        <a:bodyPr/>
        <a:lstStyle/>
        <a:p>
          <a:endParaRPr lang="ru-RU"/>
        </a:p>
      </dgm:t>
    </dgm:pt>
    <dgm:pt modelId="{EA97D10E-3B23-4988-87E9-19959B146346}" type="sibTrans" cxnId="{D3D7D1C5-B71F-445D-BB39-03B53143C694}">
      <dgm:prSet/>
      <dgm:spPr/>
      <dgm:t>
        <a:bodyPr/>
        <a:lstStyle/>
        <a:p>
          <a:endParaRPr lang="ru-RU"/>
        </a:p>
      </dgm:t>
    </dgm:pt>
    <dgm:pt modelId="{24937F6F-98ED-4A56-96DC-0463AF382D91}" type="pres">
      <dgm:prSet presAssocID="{F0925ACC-BA40-4E5F-82B3-A41A1BD1E367}" presName="CompostProcess" presStyleCnt="0">
        <dgm:presLayoutVars>
          <dgm:dir/>
          <dgm:resizeHandles val="exact"/>
        </dgm:presLayoutVars>
      </dgm:prSet>
      <dgm:spPr/>
    </dgm:pt>
    <dgm:pt modelId="{CB11ADDB-ACA5-4849-BF80-84C7A35E9CC2}" type="pres">
      <dgm:prSet presAssocID="{F0925ACC-BA40-4E5F-82B3-A41A1BD1E367}" presName="arrow" presStyleLbl="bgShp" presStyleIdx="0" presStyleCnt="1"/>
      <dgm:spPr/>
    </dgm:pt>
    <dgm:pt modelId="{3914FEF3-42F4-4EB6-A6E1-2CD1A0985C9A}" type="pres">
      <dgm:prSet presAssocID="{F0925ACC-BA40-4E5F-82B3-A41A1BD1E367}" presName="linearProcess" presStyleCnt="0"/>
      <dgm:spPr/>
    </dgm:pt>
    <dgm:pt modelId="{8F24761D-DE93-4F68-BA0D-794F29704CCD}" type="pres">
      <dgm:prSet presAssocID="{A8A038C5-ABA6-4370-B3E7-E5AFC222E0D7}" presName="textNode" presStyleLbl="node1" presStyleIdx="0" presStyleCnt="3">
        <dgm:presLayoutVars>
          <dgm:bulletEnabled val="1"/>
        </dgm:presLayoutVars>
      </dgm:prSet>
      <dgm:spPr/>
    </dgm:pt>
    <dgm:pt modelId="{2B7B31E7-57C6-468A-8B0F-15E9E6B04A6B}" type="pres">
      <dgm:prSet presAssocID="{4FA467E8-ED78-4B9B-A01B-03AC0BBBA99F}" presName="sibTrans" presStyleCnt="0"/>
      <dgm:spPr/>
    </dgm:pt>
    <dgm:pt modelId="{9BD68261-457E-4AD8-99FD-D30DB2CBACD7}" type="pres">
      <dgm:prSet presAssocID="{F835BBEB-EA57-4173-BFE1-AC05790F7629}" presName="textNode" presStyleLbl="node1" presStyleIdx="1" presStyleCnt="3">
        <dgm:presLayoutVars>
          <dgm:bulletEnabled val="1"/>
        </dgm:presLayoutVars>
      </dgm:prSet>
      <dgm:spPr/>
    </dgm:pt>
    <dgm:pt modelId="{52C354CD-44D9-435E-8654-FEDFAE8CC797}" type="pres">
      <dgm:prSet presAssocID="{54E74567-8E98-4685-B496-4EB9C4FEC861}" presName="sibTrans" presStyleCnt="0"/>
      <dgm:spPr/>
    </dgm:pt>
    <dgm:pt modelId="{A0346BA6-FB18-42BC-BF81-7258AD621704}" type="pres">
      <dgm:prSet presAssocID="{07628A4F-526A-4F73-8DBE-B4D8E7953479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C87B4EC1-63D8-4047-8F2F-6D8FFCB79185}" type="presOf" srcId="{F0925ACC-BA40-4E5F-82B3-A41A1BD1E367}" destId="{24937F6F-98ED-4A56-96DC-0463AF382D91}" srcOrd="0" destOrd="0" presId="urn:microsoft.com/office/officeart/2005/8/layout/hProcess9"/>
    <dgm:cxn modelId="{785A3078-8609-47F2-9624-EE046B51438C}" srcId="{F0925ACC-BA40-4E5F-82B3-A41A1BD1E367}" destId="{A8A038C5-ABA6-4370-B3E7-E5AFC222E0D7}" srcOrd="0" destOrd="0" parTransId="{C97F134A-2D29-4797-BD3C-DC88F93FC45F}" sibTransId="{4FA467E8-ED78-4B9B-A01B-03AC0BBBA99F}"/>
    <dgm:cxn modelId="{C3B7E632-B89E-4190-9360-ECF8C7F447A5}" type="presOf" srcId="{A8A038C5-ABA6-4370-B3E7-E5AFC222E0D7}" destId="{8F24761D-DE93-4F68-BA0D-794F29704CCD}" srcOrd="0" destOrd="0" presId="urn:microsoft.com/office/officeart/2005/8/layout/hProcess9"/>
    <dgm:cxn modelId="{E978A06F-E03E-4B00-9FC4-05BC114B82F0}" type="presOf" srcId="{07628A4F-526A-4F73-8DBE-B4D8E7953479}" destId="{A0346BA6-FB18-42BC-BF81-7258AD621704}" srcOrd="0" destOrd="0" presId="urn:microsoft.com/office/officeart/2005/8/layout/hProcess9"/>
    <dgm:cxn modelId="{A42ACD2F-F38B-45EB-88CD-B1055E70C912}" type="presOf" srcId="{F835BBEB-EA57-4173-BFE1-AC05790F7629}" destId="{9BD68261-457E-4AD8-99FD-D30DB2CBACD7}" srcOrd="0" destOrd="0" presId="urn:microsoft.com/office/officeart/2005/8/layout/hProcess9"/>
    <dgm:cxn modelId="{D3D7D1C5-B71F-445D-BB39-03B53143C694}" srcId="{F0925ACC-BA40-4E5F-82B3-A41A1BD1E367}" destId="{07628A4F-526A-4F73-8DBE-B4D8E7953479}" srcOrd="2" destOrd="0" parTransId="{2763B428-CCA3-420C-B89B-E24BAC550FB4}" sibTransId="{EA97D10E-3B23-4988-87E9-19959B146346}"/>
    <dgm:cxn modelId="{5A85FFEB-9112-4D39-A130-F86E45F59797}" srcId="{F0925ACC-BA40-4E5F-82B3-A41A1BD1E367}" destId="{F835BBEB-EA57-4173-BFE1-AC05790F7629}" srcOrd="1" destOrd="0" parTransId="{0E97E982-AA56-42A8-9217-83ECF590D432}" sibTransId="{54E74567-8E98-4685-B496-4EB9C4FEC861}"/>
    <dgm:cxn modelId="{35919E25-3E51-422D-819F-CF96A4CDCB20}" type="presParOf" srcId="{24937F6F-98ED-4A56-96DC-0463AF382D91}" destId="{CB11ADDB-ACA5-4849-BF80-84C7A35E9CC2}" srcOrd="0" destOrd="0" presId="urn:microsoft.com/office/officeart/2005/8/layout/hProcess9"/>
    <dgm:cxn modelId="{4DF5F036-874C-411E-A666-9312D59E1C6C}" type="presParOf" srcId="{24937F6F-98ED-4A56-96DC-0463AF382D91}" destId="{3914FEF3-42F4-4EB6-A6E1-2CD1A0985C9A}" srcOrd="1" destOrd="0" presId="urn:microsoft.com/office/officeart/2005/8/layout/hProcess9"/>
    <dgm:cxn modelId="{07A9A93E-020A-44E9-83B4-5C5FFE1035C7}" type="presParOf" srcId="{3914FEF3-42F4-4EB6-A6E1-2CD1A0985C9A}" destId="{8F24761D-DE93-4F68-BA0D-794F29704CCD}" srcOrd="0" destOrd="0" presId="urn:microsoft.com/office/officeart/2005/8/layout/hProcess9"/>
    <dgm:cxn modelId="{65945F19-6239-4AD0-BAD9-8AF463C87616}" type="presParOf" srcId="{3914FEF3-42F4-4EB6-A6E1-2CD1A0985C9A}" destId="{2B7B31E7-57C6-468A-8B0F-15E9E6B04A6B}" srcOrd="1" destOrd="0" presId="urn:microsoft.com/office/officeart/2005/8/layout/hProcess9"/>
    <dgm:cxn modelId="{9A1A5EAE-C722-49CC-87C1-4CDD128AA91C}" type="presParOf" srcId="{3914FEF3-42F4-4EB6-A6E1-2CD1A0985C9A}" destId="{9BD68261-457E-4AD8-99FD-D30DB2CBACD7}" srcOrd="2" destOrd="0" presId="urn:microsoft.com/office/officeart/2005/8/layout/hProcess9"/>
    <dgm:cxn modelId="{F5ADB1D5-8D5C-4AB0-AFAA-8F4D9C39A741}" type="presParOf" srcId="{3914FEF3-42F4-4EB6-A6E1-2CD1A0985C9A}" destId="{52C354CD-44D9-435E-8654-FEDFAE8CC797}" srcOrd="3" destOrd="0" presId="urn:microsoft.com/office/officeart/2005/8/layout/hProcess9"/>
    <dgm:cxn modelId="{97BA6A16-9DDE-4435-91F2-06D3D5D586C7}" type="presParOf" srcId="{3914FEF3-42F4-4EB6-A6E1-2CD1A0985C9A}" destId="{A0346BA6-FB18-42BC-BF81-7258AD62170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11ADDB-ACA5-4849-BF80-84C7A35E9CC2}">
      <dsp:nvSpPr>
        <dsp:cNvPr id="0" name=""/>
        <dsp:cNvSpPr/>
      </dsp:nvSpPr>
      <dsp:spPr>
        <a:xfrm>
          <a:off x="610267" y="0"/>
          <a:ext cx="6916368" cy="237626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24761D-DE93-4F68-BA0D-794F29704CCD}">
      <dsp:nvSpPr>
        <dsp:cNvPr id="0" name=""/>
        <dsp:cNvSpPr/>
      </dsp:nvSpPr>
      <dsp:spPr>
        <a:xfrm>
          <a:off x="243153" y="712879"/>
          <a:ext cx="2441071" cy="950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семантика</a:t>
          </a:r>
          <a:endParaRPr lang="ru-RU" sz="2500" kern="1200" dirty="0"/>
        </a:p>
      </dsp:txBody>
      <dsp:txXfrm>
        <a:off x="289553" y="759279"/>
        <a:ext cx="2348271" cy="857705"/>
      </dsp:txXfrm>
    </dsp:sp>
    <dsp:sp modelId="{9BD68261-457E-4AD8-99FD-D30DB2CBACD7}">
      <dsp:nvSpPr>
        <dsp:cNvPr id="0" name=""/>
        <dsp:cNvSpPr/>
      </dsp:nvSpPr>
      <dsp:spPr>
        <a:xfrm>
          <a:off x="2847916" y="712879"/>
          <a:ext cx="2441071" cy="950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оппозиция</a:t>
          </a:r>
          <a:endParaRPr lang="ru-RU" sz="2500" kern="1200" dirty="0"/>
        </a:p>
      </dsp:txBody>
      <dsp:txXfrm>
        <a:off x="2894316" y="759279"/>
        <a:ext cx="2348271" cy="857705"/>
      </dsp:txXfrm>
    </dsp:sp>
    <dsp:sp modelId="{A0346BA6-FB18-42BC-BF81-7258AD621704}">
      <dsp:nvSpPr>
        <dsp:cNvPr id="0" name=""/>
        <dsp:cNvSpPr/>
      </dsp:nvSpPr>
      <dsp:spPr>
        <a:xfrm>
          <a:off x="5452679" y="712879"/>
          <a:ext cx="2441071" cy="950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Образование видовых пар</a:t>
          </a:r>
          <a:endParaRPr lang="ru-RU" sz="2500" kern="1200" dirty="0"/>
        </a:p>
      </dsp:txBody>
      <dsp:txXfrm>
        <a:off x="5499079" y="759279"/>
        <a:ext cx="2348271" cy="857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74D84-E38A-40F6-B9B9-9704D0D53353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5BA2E-F6A8-47DC-940F-589721DAB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39818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9C3D5-EABD-4A72-A815-78BC66C3CD7F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143F1-4CFC-49BC-8882-8BE675FA4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0270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143F1-4CFC-49BC-8882-8BE675FA42A1}" type="slidenum">
              <a:rPr lang="ru-RU" smtClean="0"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979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143F1-4CFC-49BC-8882-8BE675FA42A1}" type="slidenum">
              <a:rPr lang="ru-RU" smtClean="0"/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77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143F1-4CFC-49BC-8882-8BE675FA42A1}" type="slidenum">
              <a:rPr lang="ru-RU" smtClean="0"/>
              <a:t>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7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666E-3655-405A-9A09-FC8E0E8084DA}" type="datetime1">
              <a:rPr lang="ru-RU" smtClean="0"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C907-8C69-4C09-AEFD-BA575947B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5ACC-1D26-4C68-ABEE-4BE61BDD705D}" type="datetime1">
              <a:rPr lang="ru-RU" smtClean="0"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C907-8C69-4C09-AEFD-BA575947B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E848-F3E2-487A-AEA4-FEA17F7D6B32}" type="datetime1">
              <a:rPr lang="ru-RU" smtClean="0"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C907-8C69-4C09-AEFD-BA575947B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977B-F88A-455C-8669-29EFC5897D6F}" type="datetime1">
              <a:rPr lang="ru-RU" smtClean="0"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C907-8C69-4C09-AEFD-BA575947B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4243-F9A6-4C73-9AE9-4B2798985B02}" type="datetime1">
              <a:rPr lang="ru-RU" smtClean="0"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C907-8C69-4C09-AEFD-BA575947B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CB95-0D93-4DC3-AF36-BF1B90D730B5}" type="datetime1">
              <a:rPr lang="ru-RU" smtClean="0"/>
              <a:t>13.11.2014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C907-8C69-4C09-AEFD-BA575947B76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B0E6-5154-4D00-943C-0FA2982240A2}" type="datetime1">
              <a:rPr lang="ru-RU" smtClean="0"/>
              <a:t>13.11.2014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C907-8C69-4C09-AEFD-BA575947B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539AC-9B2F-47F6-B8B8-2E9A31EDAE06}" type="datetime1">
              <a:rPr lang="ru-RU" smtClean="0"/>
              <a:t>13.11.2014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C907-8C69-4C09-AEFD-BA575947B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5A1C-EE8F-4543-9EE9-50DFA2A39701}" type="datetime1">
              <a:rPr lang="ru-RU" smtClean="0"/>
              <a:t>13.11.2014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C907-8C69-4C09-AEFD-BA575947B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107F-23A7-461F-9DFC-43B315C52A24}" type="datetime1">
              <a:rPr lang="ru-RU" smtClean="0"/>
              <a:t>13.11.2014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8FC907-8C69-4C09-AEFD-BA575947B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0051-CE14-4CCC-941D-DDAC325ED0EB}" type="datetime1">
              <a:rPr lang="ru-RU" smtClean="0"/>
              <a:t>13.11.2014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C907-8C69-4C09-AEFD-BA575947B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EA05F7A-A711-4791-A2B1-50370A58692E}" type="datetime1">
              <a:rPr lang="ru-RU" smtClean="0"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48FC907-8C69-4C09-AEFD-BA575947B7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7819" y="1916832"/>
            <a:ext cx="8712968" cy="2522711"/>
          </a:xfrm>
        </p:spPr>
        <p:txBody>
          <a:bodyPr>
            <a:noAutofit/>
          </a:bodyPr>
          <a:lstStyle/>
          <a:p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ОБЗОР ОСНОВНЫХ СЛОВООБРАЗОВАТЕЛЬНЫХ МОДЕЛЕЙ ГЛАГОЛА НА ПРИМЕРЕ УЧЕБНИКА ПО РУССКОМУ ЯЗЫКУ КАК ИНОСТРАННОМУ</a:t>
            </a:r>
            <a:b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5301208"/>
            <a:ext cx="6400800" cy="1752600"/>
          </a:xfrm>
        </p:spPr>
        <p:txBody>
          <a:bodyPr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Ярославль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 год</a:t>
            </a:r>
          </a:p>
          <a:p>
            <a:endParaRPr lang="ru-RU" dirty="0"/>
          </a:p>
        </p:txBody>
      </p:sp>
      <p:pic>
        <p:nvPicPr>
          <p:cNvPr id="4098" name="Picture 2" descr="http://www.hse.ru/data/2012/01/19/1263884289/logo_%D1%81_hse_cmyk_e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7378"/>
          <a:stretch/>
        </p:blipFill>
        <p:spPr bwMode="auto">
          <a:xfrm>
            <a:off x="7908944" y="148784"/>
            <a:ext cx="1051843" cy="111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060848"/>
            <a:ext cx="7520940" cy="35798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C907-8C69-4C09-AEFD-BA575947B76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67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уровня словообразовательной компетенции студентов на примере анализа глагольных суффиксов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ыва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-/-ива-, -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-, -а-, -и-, -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ова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-/-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ева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-, -ну-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C907-8C69-4C09-AEFD-BA575947B76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49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12776"/>
            <a:ext cx="7520940" cy="35798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создание базы для анализа</a:t>
            </a:r>
          </a:p>
          <a:p>
            <a:pPr marL="1371600" lvl="3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 по РКИ «Поехали!-2»</a:t>
            </a:r>
          </a:p>
          <a:p>
            <a:pPr marL="1371600" lvl="3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AntConc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анализ глагольных суффиксов с точки зрение семантики и грамматического значения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прогноз ошибок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сравнения с данными НКРЯ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C907-8C69-4C09-AEFD-BA575947B76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71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463"/>
            <a:ext cx="8229600" cy="1143000"/>
          </a:xfrm>
        </p:spPr>
        <p:txBody>
          <a:bodyPr/>
          <a:lstStyle/>
          <a:p>
            <a:r>
              <a:rPr lang="ru-RU" dirty="0" smtClean="0"/>
              <a:t>-</a:t>
            </a:r>
            <a:r>
              <a:rPr lang="ru-RU" i="1" dirty="0" err="1" smtClean="0"/>
              <a:t>ыва</a:t>
            </a:r>
            <a:endParaRPr lang="ru-RU" i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818686"/>
              </p:ext>
            </p:extLst>
          </p:nvPr>
        </p:nvGraphicFramePr>
        <p:xfrm>
          <a:off x="539552" y="4365104"/>
          <a:ext cx="8136904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C907-8C69-4C09-AEFD-BA575947B768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88453"/>
              </p:ext>
            </p:extLst>
          </p:nvPr>
        </p:nvGraphicFramePr>
        <p:xfrm>
          <a:off x="539553" y="1340768"/>
          <a:ext cx="7704856" cy="2736304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568017"/>
                <a:gridCol w="2568017"/>
                <a:gridCol w="2568822"/>
              </a:tblGrid>
              <a:tr h="342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Зарабатывать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1486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Рассказывают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3070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Вырабатывает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432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заказывать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зарабатываю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1223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     223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проигрывать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приказывала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рассказывайте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579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71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r>
              <a:rPr lang="ru-RU" i="1" dirty="0" smtClean="0"/>
              <a:t>ива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717032"/>
            <a:ext cx="8496944" cy="45259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трудность выделение элемента повторяемости</a:t>
            </a:r>
          </a:p>
          <a:p>
            <a:pPr lvl="3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Стилевые черты</a:t>
            </a:r>
          </a:p>
          <a:p>
            <a:pPr lvl="4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знакомства с «живым языком»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C907-8C69-4C09-AEFD-BA575947B768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994214"/>
              </p:ext>
            </p:extLst>
          </p:nvPr>
        </p:nvGraphicFramePr>
        <p:xfrm>
          <a:off x="971600" y="1268760"/>
          <a:ext cx="6722313" cy="173134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258266"/>
                <a:gridCol w="2181988"/>
                <a:gridCol w="2282059"/>
              </a:tblGrid>
              <a:tr h="4328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Спрашивать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4576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8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Заканчивать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8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Спрашивает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12573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8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Устраивала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583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71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/>
              <a:t>-</a:t>
            </a:r>
            <a:r>
              <a:rPr lang="ru-RU" dirty="0" err="1" smtClean="0"/>
              <a:t>ова</a:t>
            </a:r>
            <a:r>
              <a:rPr lang="ru-RU" dirty="0" smtClean="0"/>
              <a:t>/-</a:t>
            </a:r>
            <a:r>
              <a:rPr lang="ru-RU" dirty="0" err="1" smtClean="0"/>
              <a:t>ева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12776"/>
            <a:ext cx="7520940" cy="3579849"/>
          </a:xfrm>
        </p:spPr>
        <p:txBody>
          <a:bodyPr/>
          <a:lstStyle/>
          <a:p>
            <a:r>
              <a:rPr lang="ru-RU" sz="2800" i="1" dirty="0"/>
              <a:t>приказать - *</a:t>
            </a:r>
            <a:r>
              <a:rPr lang="ru-RU" sz="2800" i="1" dirty="0" err="1"/>
              <a:t>приказовать</a:t>
            </a:r>
            <a:r>
              <a:rPr lang="ru-RU" sz="2800" i="1" dirty="0"/>
              <a:t>, выработать - *</a:t>
            </a:r>
            <a:r>
              <a:rPr lang="ru-RU" sz="2800" i="1" dirty="0" err="1"/>
              <a:t>выработовать</a:t>
            </a:r>
            <a:r>
              <a:rPr lang="ru-RU" sz="2800" i="1" dirty="0"/>
              <a:t>/ рекомендовать -*</a:t>
            </a:r>
            <a:r>
              <a:rPr lang="ru-RU" sz="2800" i="1" dirty="0" err="1" smtClean="0"/>
              <a:t>рекомендывать</a:t>
            </a:r>
            <a:endParaRPr lang="ru-RU" sz="2800" dirty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C907-8C69-4C09-AEFD-BA575947B768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982017"/>
              </p:ext>
            </p:extLst>
          </p:nvPr>
        </p:nvGraphicFramePr>
        <p:xfrm>
          <a:off x="1043608" y="3789040"/>
          <a:ext cx="6927223" cy="2000764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308833"/>
                <a:gridCol w="2308833"/>
                <a:gridCol w="2309557"/>
              </a:tblGrid>
              <a:tr h="5001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рекомендовал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1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рисковать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1486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1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попробовать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3509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1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путешествовать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991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71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-а, -я, -е, -и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84784"/>
            <a:ext cx="7588324" cy="319569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вхождений суффикса –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составило 107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вхождений для суффикса –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12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вхождений суффикса –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составило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вхождений суффикса –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составило 49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лексем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C907-8C69-4C09-AEFD-BA575947B76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71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-</a:t>
            </a:r>
            <a:r>
              <a:rPr lang="ru-RU" dirty="0" err="1" smtClean="0"/>
              <a:t>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892480" cy="456510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пассивное значение не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встретилось, что может быть объяснено некоторой сложностью конструкций для начального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глаголы относятся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рефлексивным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взаимным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возвратных глаголов может сопровождаться большим количеством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ошибок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*есться, рассмешить –*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рассмешиться</a:t>
            </a:r>
            <a:endParaRPr lang="ru-RU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C907-8C69-4C09-AEFD-BA575947B76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71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20940" cy="3579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проблема систематизации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непонимание словообразовательных моделей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опора на принцип подобия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C907-8C69-4C09-AEFD-BA575947B76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71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98</TotalTime>
  <Words>293</Words>
  <Application>Microsoft Office PowerPoint</Application>
  <PresentationFormat>Экран (4:3)</PresentationFormat>
  <Paragraphs>98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Углы</vt:lpstr>
      <vt:lpstr>ОБЗОР ОСНОВНЫХ СЛОВООБРАЗОВАТЕЛЬНЫХ МОДЕЛЕЙ ГЛАГОЛА НА ПРИМЕРЕ УЧЕБНИКА ПО РУССКОМУ ЯЗЫКУ КАК ИНОСТРАННОМУ </vt:lpstr>
      <vt:lpstr>Цель</vt:lpstr>
      <vt:lpstr>Задачи</vt:lpstr>
      <vt:lpstr>-ыва</vt:lpstr>
      <vt:lpstr>-ива</vt:lpstr>
      <vt:lpstr>-ова/-ева</vt:lpstr>
      <vt:lpstr>-а, -я, -е, -и</vt:lpstr>
      <vt:lpstr>-ся</vt:lpstr>
      <vt:lpstr>Выводы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8</cp:revision>
  <dcterms:created xsi:type="dcterms:W3CDTF">2014-11-13T17:27:50Z</dcterms:created>
  <dcterms:modified xsi:type="dcterms:W3CDTF">2014-11-13T19:05:54Z</dcterms:modified>
</cp:coreProperties>
</file>