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fntdata" ContentType="application/x-fontdata"/>
  <Default Extension="font" ContentType="application/x-fontdata"/>
  <Override PartName="/ppt/slides/slide16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saveSubsetFonts="1" embedTrueTypeFonts="1" autoCompressPictures="0">
  <p:sldMasterIdLst>
    <p:sldMasterId r:id="rId1" id="2147483648"/>
  </p:sldMasterIdLst>
  <p:sldIdLst>
    <p:sldId r:id="rId2" id="256"/>
    <p:sldId r:id="rId18" id="269"/>
    <p:sldId r:id="rId9" id="257"/>
    <p:sldId r:id="rId11" id="262"/>
    <p:sldId r:id="rId13" id="264"/>
    <p:sldId r:id="rId14" id="265"/>
    <p:sldId r:id="rId12" id="263"/>
    <p:sldId r:id="rId10" id="261"/>
    <p:sldId r:id="rId15" id="266"/>
    <p:sldId r:id="rId16" id="267"/>
    <p:sldId r:id="rId17" id="268"/>
    <p:sldId r:id="rId19" id="271"/>
  </p:sldIdLst>
  <p:sldSz cx="9144000" cy="6858000" type="screen4x3"/>
  <p:notesSz cx="6858000" cy="9144000"/>
  <p:embeddedFontLst>
    <p:embeddedFont>
      <p:font typeface="WPS Special 1"/>
      <p:regular r:id="rId8"/>
    </p:embeddedFont>
  </p:embeddedFontLst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def="{5C22544A-7EE6-4342-B048-85BDC9FD1C3A}">
  <a:tblStyle styleId="{E8B1032C-EA38-4F05-BA0D-38AFFFC7BED3}" styleName="Light Style 3 - Accent 6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70AD47"/>
              </a:solidFill>
            </a:ln>
          </a:left>
          <a:right>
            <a:ln w="12700" cmpd="sng">
              <a:solidFill>
                <a:srgbClr val="70AD47"/>
              </a:solidFill>
            </a:ln>
          </a:right>
          <a:top>
            <a:ln w="12700" cmpd="sng">
              <a:solidFill>
                <a:srgbClr val="70AD47"/>
              </a:solidFill>
            </a:ln>
          </a:top>
          <a:bottom>
            <a:ln w="12700" cmpd="sng">
              <a:solidFill>
                <a:srgbClr val="70AD47"/>
              </a:solidFill>
            </a:ln>
          </a:bottom>
          <a:insideH>
            <a:ln w="12700" cmpd="sng">
              <a:solidFill>
                <a:srgbClr val="70AD47"/>
              </a:solidFill>
            </a:ln>
          </a:insideH>
          <a:insideV>
            <a:ln w="12700" cmpd="sng">
              <a:solidFill>
                <a:srgbClr val="70AD47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rgbClr val="70AD47">
              <a:alpha val="20000"/>
            </a:srgbClr>
          </a:solidFill>
        </a:fill>
      </a:tcStyle>
    </a:band1H>
    <a:band1V>
      <a:tcStyle>
        <a:tcBdr/>
        <a:fill>
          <a:solidFill>
            <a:srgbClr val="70AD47">
              <a:alpha val="20000"/>
            </a:srgb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rgbClr val="70AD47"/>
              </a:solidFill>
            </a:ln>
          </a:top>
        </a:tcBdr>
        <a:fill>
          <a:noFill/>
        </a:fill>
      </a:tcStyle>
    </a:lastRow>
    <a:firstRow>
      <a:tcTxStyle b="on"/>
      <a:tcStyle>
        <a:tcBdr>
          <a:top>
            <a:ln w="25400" cmpd="sng">
              <a:solidFill>
                <a:srgbClr val="70AD47"/>
              </a:solidFill>
            </a:ln>
          </a:top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/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 w="12700" cmpd="sng">
              <a:solidFill>
                <a:srgbClr val="000000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8" Type="http://schemas.openxmlformats.org/officeDocument/2006/relationships/font" Target="fonts/WPS_Specail_1.fntdata" /><Relationship Id="rId12" Type="http://schemas.openxmlformats.org/officeDocument/2006/relationships/slide" Target="slides/slide8.xml" /><Relationship Id="rId2" Type="http://schemas.openxmlformats.org/officeDocument/2006/relationships/slide" Target="slides/slide1.xml" /><Relationship Id="rId13" Type="http://schemas.openxmlformats.org/officeDocument/2006/relationships/slide" Target="slides/slide9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9" Type="http://schemas.openxmlformats.org/officeDocument/2006/relationships/slide" Target="slides/slide2.xml" /><Relationship Id="rId19" Type="http://schemas.openxmlformats.org/officeDocument/2006/relationships/slide" Target="slides/slide16.xml" /><Relationship Id="rId18" Type="http://schemas.openxmlformats.org/officeDocument/2006/relationships/slide" Target="slides/slide14.xml" /><Relationship Id="rId17" Type="http://schemas.openxmlformats.org/officeDocument/2006/relationships/slide" Target="slides/slide13.xml" /><Relationship Id="rId16" Type="http://schemas.openxmlformats.org/officeDocument/2006/relationships/slide" Target="slides/slide12.xml" /><Relationship Id="rId15" Type="http://schemas.openxmlformats.org/officeDocument/2006/relationships/slide" Target="slides/slide11.xml" /><Relationship Id="rId14" Type="http://schemas.openxmlformats.org/officeDocument/2006/relationships/slide" Target="slides/slide10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/>
              <a:t>Звуки.Му: молдавский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sz="3000"/>
              <a:t>Максимова Настя,</a:t>
            </a:r>
            <a:endParaRPr lang="en-US"/>
          </a:p>
          <a:p>
            <a:pPr algn="r"/>
            <a:r>
              <a:rPr sz="3000"/>
              <a:t> 22 октября 2014</a:t>
            </a:r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graphicFrame>
        <p:nvGraphicFramePr>
          <p:cNvPr id="6" name="table"/>
          <p:cNvGraphicFramePr>
            <a:graphicFrameLocks noGrp="1"/>
          </p:cNvGraphicFramePr>
          <p:nvPr>
            <p:extLst/>
          </p:nvPr>
        </p:nvGraphicFramePr>
        <p:xfrm>
          <a:off x="39880" y="996497"/>
          <a:ext cx="9021510" cy="583401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02393"/>
                <a:gridCol w="1002393"/>
                <a:gridCol w="1002393"/>
                <a:gridCol w="1002393"/>
                <a:gridCol w="1002393"/>
                <a:gridCol w="1002393"/>
                <a:gridCol w="1002393"/>
                <a:gridCol w="1002393"/>
                <a:gridCol w="1002393"/>
              </a:tblGrid>
              <a:tr h="82825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цикада, etc.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курица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ворона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птица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птенец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мышь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голубь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сова/филин</a:t>
                      </a:r>
                      <a:endParaRPr lang="zh-CN" altLang="en-US" dirty="0"/>
                    </a:p>
                  </a:txBody>
                </a:tc>
              </a:tr>
              <a:tr h="828258">
                <a:tc>
                  <a:txBody>
                    <a:bodyPr/>
                    <a:lstStyle/>
                    <a:p>
                      <a:r>
                        <a:rPr/>
                        <a:t>kirii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сверчать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кудахтат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каркать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  <a:tr h="828258">
                <a:tc>
                  <a:txBody>
                    <a:bodyPr/>
                    <a:lstStyle/>
                    <a:p>
                      <a:r>
                        <a:rPr/>
                        <a:t>ciui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пищать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пищать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  <a:tr h="828258">
                <a:tc>
                  <a:txBody>
                    <a:bodyPr/>
                    <a:lstStyle/>
                    <a:p>
                      <a:r>
                        <a:rPr/>
                        <a:t>kînte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петь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кудахтать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петь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  <a:tr h="828258">
                <a:tc>
                  <a:txBody>
                    <a:bodyPr/>
                    <a:lstStyle/>
                    <a:p>
                      <a:r>
                        <a:rPr/>
                        <a:t>gînguri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ворковать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ухать</a:t>
                      </a:r>
                      <a:endParaRPr lang="zh-CN" altLang="en-US" dirty="0"/>
                    </a:p>
                  </a:txBody>
                </a:tc>
              </a:tr>
              <a:tr h="828258">
                <a:tc>
                  <a:txBody>
                    <a:bodyPr/>
                    <a:lstStyle/>
                    <a:p>
                      <a:r>
                        <a:rPr/>
                        <a:t>chiripi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щебетать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чирикать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  <a:tr h="828258">
                <a:tc>
                  <a:txBody>
                    <a:bodyPr/>
                    <a:lstStyle/>
                    <a:p>
                      <a:r>
                        <a:rPr/>
                        <a:t/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  <a:p>
                      <a:r>
                        <a:rPr/>
                        <a:t>cirii</a:t>
                      </a:r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/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  <a:p>
                      <a:r>
                        <a:rPr/>
                        <a:t>kronkai</a:t>
                      </a:r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/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/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  <a:p>
                      <a:r>
                        <a:rPr/>
                        <a:t>kicai</a:t>
                      </a:r>
                      <a:endParaRPr/>
                    </a:p>
                    <a:p>
                      <a:r>
                        <a:rPr/>
                        <a:t/>
                      </a:r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  <a:p>
                      <a:r>
                        <a:rPr/>
                        <a:t>gurui</a:t>
                      </a:r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  <a:p>
                      <a:r>
                        <a:rPr/>
                        <a:t>buhai</a:t>
                      </a:r>
                    </a:p>
                  </a:txBody>
                </a:tc>
              </a:tr>
            </a:tbl>
          </a:graphicData>
        </a:graphic>
      </p:graphicFrame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Переходные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urla (волк, выть)</a:t>
            </a:r>
          </a:p>
          <a:p>
            <a:pPr marL="742950" lvl="1"/>
            <a:r>
              <a:rPr/>
              <a:t>погода (ветер)</a:t>
            </a:r>
            <a:endParaRPr/>
          </a:p>
          <a:p>
            <a:pPr marL="742950" lvl="1"/>
            <a:r>
              <a:rPr/>
              <a:t>сирена</a:t>
            </a:r>
            <a:endParaRPr/>
          </a:p>
          <a:p>
            <a:pPr marL="742950" lvl="1"/>
            <a:r>
              <a:rPr/>
              <a:t>человек: орать, вопить, плакать навзрыд</a:t>
            </a:r>
            <a:endParaRPr/>
          </a:p>
          <a:p>
            <a:pPr marL="342900" lvl="0"/>
            <a:r>
              <a:rPr/>
              <a:t>kirije (ворона, каркать)</a:t>
            </a:r>
            <a:endParaRPr/>
          </a:p>
          <a:p>
            <a:pPr marL="742950" lvl="1"/>
            <a:r>
              <a:rPr/>
              <a:t>семречь: накликать беду</a:t>
            </a:r>
            <a:endParaRPr/>
          </a:p>
          <a:p>
            <a:pPr marL="742950" lvl="1"/>
            <a:r>
              <a:rPr/>
              <a:t>человек: бурчать, невнятно говорить</a:t>
            </a:r>
            <a:endParaRPr/>
          </a:p>
          <a:p>
            <a:pPr marL="342900" lvl="0"/>
            <a:r>
              <a:rPr/>
              <a:t>mormaje (медведь, реветь)</a:t>
            </a:r>
            <a:endParaRPr/>
          </a:p>
          <a:p>
            <a:pPr marL="742950" lvl="1"/>
            <a:r>
              <a:rPr/>
              <a:t>человек: бормотать, невнятно говорить под нос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Переходные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buhai (филин/сова, ухать)</a:t>
            </a:r>
            <a:endParaRPr/>
          </a:p>
          <a:p>
            <a:pPr marL="742950" lvl="1"/>
            <a:r>
              <a:rPr/>
              <a:t>человек: плач в подушку</a:t>
            </a:r>
            <a:endParaRPr/>
          </a:p>
          <a:p>
            <a:pPr lvl="0"/>
            <a:r>
              <a:rPr/>
              <a:t>latra (собака, лаять)</a:t>
            </a:r>
            <a:endParaRPr/>
          </a:p>
          <a:p>
            <a:pPr marL="742950" lvl="1"/>
            <a:r>
              <a:rPr/>
              <a:t>человек: ругань</a:t>
            </a:r>
            <a:endParaRPr/>
          </a:p>
          <a:p>
            <a:pPr marL="342900" lvl="0"/>
            <a:r>
              <a:rPr/>
              <a:t>scheauna (собака, скулить)</a:t>
            </a:r>
            <a:endParaRPr/>
          </a:p>
          <a:p>
            <a:pPr marL="742950" lvl="1"/>
            <a:r>
              <a:rPr/>
              <a:t>человек: капризничать (ребёнок)</a:t>
            </a:r>
            <a:endParaRPr/>
          </a:p>
          <a:p>
            <a:pPr marL="342900" lvl="0"/>
            <a:r>
              <a:rPr/>
              <a:t>rage (бык/корова, реветь)</a:t>
            </a:r>
            <a:endParaRPr/>
          </a:p>
          <a:p>
            <a:pPr marL="742950" lvl="1"/>
            <a:r>
              <a:rPr/>
              <a:t>человек: капризничать, истерить (ребёнок)</a:t>
            </a:r>
            <a:endParaRPr/>
          </a:p>
          <a:p>
            <a:pPr indent="0" marL="0" lvl="1">
              <a:buNone/>
            </a:pPr>
            <a:r>
              <a:rPr/>
              <a:t/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Переходные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24" y="1599492"/>
            <a:ext cx="8228176" cy="4526671"/>
          </a:xfrm>
        </p:spPr>
        <p:txBody>
          <a:bodyPr/>
          <a:lstStyle/>
          <a:p>
            <a:pPr lvl="0"/>
            <a:r>
              <a:rPr/>
              <a:t>g</a:t>
            </a:r>
            <a:r>
              <a:rPr/>
              <a:t>inguri (голубь, ворковать)</a:t>
            </a:r>
            <a:endParaRPr/>
          </a:p>
          <a:p>
            <a:pPr marL="742950" lvl="1"/>
            <a:r>
              <a:rPr/>
              <a:t>человек: детский лепет</a:t>
            </a:r>
            <a:endParaRPr/>
          </a:p>
          <a:p>
            <a:pPr marL="342900" lvl="0"/>
            <a:r>
              <a:rPr/>
              <a:t>chiripi (птица, щебетать)</a:t>
            </a:r>
            <a:endParaRPr/>
          </a:p>
          <a:p>
            <a:pPr marL="742950" lvl="1"/>
            <a:r>
              <a:rPr/>
              <a:t>человек: детские голоса</a:t>
            </a:r>
            <a:endParaRPr/>
          </a:p>
          <a:p>
            <a:pPr marL="742950" lvl="1"/>
            <a:r>
              <a:rPr/>
              <a:t>человек: девушка: быстро говорить</a:t>
            </a:r>
            <a:endParaRPr/>
          </a:p>
          <a:p>
            <a:pPr marL="742950" lvl="1"/>
            <a:r>
              <a:rPr/>
              <a:t>человек: много болтать</a:t>
            </a:r>
            <a:endParaRPr/>
          </a:p>
          <a:p>
            <a:pPr marL="342900" lvl="0"/>
            <a:r>
              <a:rPr/>
              <a:t>nekeza (лошадь, ржать)</a:t>
            </a:r>
            <a:endParaRPr/>
          </a:p>
          <a:p>
            <a:pPr marL="742950" lvl="1"/>
            <a:r>
              <a:rPr/>
              <a:t>человек: громкий смех (много людей)</a:t>
            </a:r>
            <a:endParaRPr/>
          </a:p>
          <a:p>
            <a:pPr marL="342900" lvl="0"/>
            <a:r>
              <a:rPr/>
              <a:t>șuere (змея, шипеть)</a:t>
            </a:r>
            <a:endParaRPr/>
          </a:p>
          <a:p>
            <a:pPr marL="742950" lvl="1"/>
            <a:r>
              <a:rPr/>
              <a:t>пули</a:t>
            </a:r>
            <a:endParaRPr/>
          </a:p>
          <a:p>
            <a:pPr marL="742950" lvl="1"/>
            <a:r>
              <a:rPr/>
              <a:t/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В целом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Есть деление на южный/центральный с северным варианты из-за влияния болгарского и гагаузского языков</a:t>
            </a:r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>Очень любят глаголы </a:t>
            </a:r>
            <a:r>
              <a:rPr i="1"/>
              <a:t>kinte</a:t>
            </a:r>
            <a:r>
              <a:rPr i="1"/>
              <a:t>   </a:t>
            </a:r>
            <a:r>
              <a:rPr i="0"/>
              <a:t>и  </a:t>
            </a:r>
            <a:r>
              <a:rPr i="1"/>
              <a:t>vorbește</a:t>
            </a:r>
            <a:endParaRPr/>
          </a:p>
          <a:p>
            <a:pPr lvl="0"/>
            <a:r>
              <a:rPr i="1"/>
              <a:t/>
            </a:r>
            <a:endParaRPr/>
          </a:p>
          <a:p>
            <a:pPr lvl="0"/>
            <a:r>
              <a:rPr i="0"/>
              <a:t>Румынский</a:t>
            </a:r>
            <a:r>
              <a:rPr i="0"/>
              <a:t> </a:t>
            </a:r>
            <a:r>
              <a:rPr i="0"/>
              <a:t>или</a:t>
            </a:r>
            <a:r>
              <a:rPr i="0"/>
              <a:t> </a:t>
            </a:r>
            <a:r>
              <a:rPr i="0"/>
              <a:t>молдавский</a:t>
            </a:r>
            <a:r>
              <a:rPr i="0"/>
              <a:t>?</a:t>
            </a:r>
            <a:endParaRPr/>
          </a:p>
          <a:p>
            <a:pPr marL="742950" lvl="1"/>
            <a:r>
              <a:rPr i="0"/>
              <a:t>юг</a:t>
            </a:r>
            <a:r>
              <a:rPr i="0"/>
              <a:t>:</a:t>
            </a:r>
            <a:r>
              <a:rPr i="0"/>
              <a:t> </a:t>
            </a:r>
            <a:r>
              <a:rPr i="0"/>
              <a:t>румынский</a:t>
            </a:r>
            <a:endParaRPr/>
          </a:p>
          <a:p>
            <a:pPr marL="742950" lvl="1"/>
            <a:r>
              <a:rPr i="0"/>
              <a:t>север</a:t>
            </a:r>
            <a:r>
              <a:rPr i="0"/>
              <a:t>,</a:t>
            </a:r>
            <a:r>
              <a:rPr i="0"/>
              <a:t> </a:t>
            </a:r>
            <a:r>
              <a:rPr i="0"/>
              <a:t>центр</a:t>
            </a:r>
            <a:r>
              <a:rPr i="0"/>
              <a:t>:</a:t>
            </a:r>
            <a:r>
              <a:rPr i="0"/>
              <a:t> </a:t>
            </a:r>
            <a:r>
              <a:rPr i="0"/>
              <a:t>молдавский</a:t>
            </a:r>
            <a:endParaRPr/>
          </a:p>
          <a:p>
            <a:pPr lvl="0"/>
            <a:r>
              <a:rPr/>
              <a:t/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/>
              <a:t>Mulțumește!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Прямые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24" y="1599492"/>
            <a:ext cx="8228176" cy="4526671"/>
          </a:xfrm>
        </p:spPr>
        <p:txBody>
          <a:bodyPr/>
          <a:lstStyle/>
          <a:p>
            <a:pPr lvl="0"/>
            <a:r>
              <a:rPr/>
              <a:t>Объединения по глаголам звука:</a:t>
            </a:r>
          </a:p>
          <a:p>
            <a:pPr indent="0" marL="0" lvl="0">
              <a:buNone/>
            </a:pPr>
            <a:r>
              <a:rPr b="0"/>
              <a:t>- собака, волк &amp; тигр, лев &amp; бык, корова, овца, баран &amp; медведь</a:t>
            </a:r>
          </a:p>
          <a:p>
            <a:pPr indent="0" marL="0" lvl="0">
              <a:buNone/>
            </a:pPr>
            <a:r>
              <a:rPr b="0"/>
              <a:t>- птицы &amp; мышь &amp; сверчок, цикада, стрекоза (+ паук!)</a:t>
            </a:r>
            <a:endParaRPr/>
          </a:p>
          <a:p>
            <a:pPr indent="0" marL="742950" lvl="1">
              <a:buNone/>
            </a:pPr>
            <a:r>
              <a:rPr b="0"/>
              <a:t>- птицы: курица, птенец (цыпленок) ворона, голубь, сова/филин, сорока</a:t>
            </a:r>
            <a:endParaRPr/>
          </a:p>
          <a:p>
            <a:pPr indent="0" marL="0" lvl="0">
              <a:buNone/>
            </a:pPr>
            <a:r>
              <a:rPr b="0"/>
              <a:t>- насекомые (комар, муха, шмель, жук)</a:t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lvl="0"/>
            <a:r>
              <a:rPr b="0"/>
              <a:t/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Прямые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кошка (meauna </a:t>
            </a:r>
            <a:r>
              <a:rPr sz="2700" i="1"/>
              <a:t>мяукать</a:t>
            </a:r>
            <a:r>
              <a:rPr/>
              <a:t>, sforaje </a:t>
            </a:r>
            <a:r>
              <a:rPr sz="2700" i="1"/>
              <a:t>мурлыкать</a:t>
            </a:r>
            <a:r>
              <a:rPr/>
              <a:t>, toarche </a:t>
            </a:r>
            <a:r>
              <a:rPr sz="2700" i="1"/>
              <a:t>шипеть</a:t>
            </a:r>
            <a:r>
              <a:rPr/>
              <a:t>)</a:t>
            </a:r>
          </a:p>
          <a:p>
            <a:pPr lvl="0"/>
            <a:r>
              <a:rPr/>
              <a:t>лошадь (nekeza </a:t>
            </a:r>
            <a:r>
              <a:rPr sz="2700" i="1"/>
              <a:t>ржать</a:t>
            </a:r>
            <a:r>
              <a:rPr/>
              <a:t>)</a:t>
            </a:r>
            <a:endParaRPr/>
          </a:p>
          <a:p>
            <a:pPr lvl="0"/>
            <a:r>
              <a:rPr/>
              <a:t>змея (șuera, flueră </a:t>
            </a:r>
            <a:r>
              <a:rPr sz="2700" i="1"/>
              <a:t>шипеть</a:t>
            </a:r>
            <a:r>
              <a:rPr/>
              <a:t>)</a:t>
            </a:r>
            <a:endParaRPr/>
          </a:p>
          <a:p>
            <a:pPr lvl="0"/>
            <a:r>
              <a:rPr/>
              <a:t>свинья (grohăie </a:t>
            </a:r>
            <a:r>
              <a:rPr sz="2700" i="1"/>
              <a:t>хрюкать</a:t>
            </a:r>
            <a:r>
              <a:rPr sz="3200" i="0"/>
              <a:t>)</a:t>
            </a:r>
            <a:endParaRPr/>
          </a:p>
          <a:p>
            <a:pPr lvl="0"/>
            <a:r>
              <a:rPr/>
              <a:t>гусь (gâgâie </a:t>
            </a:r>
            <a:r>
              <a:rPr sz="2700" i="1"/>
              <a:t>гоготать</a:t>
            </a:r>
            <a:r>
              <a:rPr/>
              <a:t>)</a:t>
            </a:r>
            <a:endParaRPr/>
          </a:p>
          <a:p>
            <a:pPr lvl="0"/>
            <a:r>
              <a:rPr/>
              <a:t>утка (fissii </a:t>
            </a:r>
            <a:r>
              <a:rPr sz="2700" i="1"/>
              <a:t>шипеть, </a:t>
            </a:r>
            <a:r>
              <a:rPr sz="3200" i="0"/>
              <a:t>macai</a:t>
            </a:r>
            <a:r>
              <a:rPr sz="3200" i="0"/>
              <a:t> </a:t>
            </a:r>
            <a:r>
              <a:rPr sz="2700" i="1"/>
              <a:t>крякать</a:t>
            </a:r>
            <a:r>
              <a:rPr/>
              <a:t>)</a:t>
            </a:r>
            <a:endParaRPr/>
          </a:p>
          <a:p>
            <a:pPr lvl="0"/>
            <a:r>
              <a:rPr/>
              <a:t>лягушка (oâcâi, orăcăi </a:t>
            </a:r>
            <a:r>
              <a:rPr sz="2700" i="1"/>
              <a:t>квакать</a:t>
            </a:r>
            <a:r>
              <a:rPr/>
              <a:t>)</a:t>
            </a:r>
            <a:endParaRPr/>
          </a:p>
          <a:p>
            <a:pPr lvl="0"/>
            <a:r>
              <a:rPr/>
              <a:t/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Прямые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24" y="1599492"/>
            <a:ext cx="8228176" cy="4526671"/>
          </a:xfrm>
        </p:spPr>
        <p:txBody>
          <a:bodyPr/>
          <a:lstStyle/>
          <a:p>
            <a:pPr lvl="0"/>
            <a:r>
              <a:rPr b="0"/>
              <a:t>собака, волк &amp; тигр, лев &amp; бык, корова, овца, баран &amp; медведь</a:t>
            </a:r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lvl="0"/>
            <a:r>
              <a:rPr b="0"/>
              <a:t/>
            </a:r>
            <a:endParaRPr/>
          </a:p>
        </p:txBody>
      </p:sp>
      <p:graphicFrame>
        <p:nvGraphicFramePr>
          <p:cNvPr id="4" name="table"/>
          <p:cNvGraphicFramePr>
            <a:graphicFrameLocks noGrp="1"/>
          </p:cNvGraphicFramePr>
          <p:nvPr>
            <p:extLst/>
          </p:nvPr>
        </p:nvGraphicFramePr>
        <p:xfrm>
          <a:off x="652329" y="3258434"/>
          <a:ext cx="8198265" cy="29668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71183"/>
                <a:gridCol w="1171183"/>
                <a:gridCol w="1171183"/>
                <a:gridCol w="1171183"/>
                <a:gridCol w="1171183"/>
                <a:gridCol w="1171183"/>
                <a:gridCol w="1171183"/>
              </a:tblGrid>
              <a:tr h="74171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волк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собака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лев/тигр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корова, бык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овца, баран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медведь</a:t>
                      </a:r>
                      <a:endParaRPr lang="zh-CN" altLang="en-US" dirty="0"/>
                    </a:p>
                  </a:txBody>
                </a:tc>
              </a:tr>
              <a:tr h="741712">
                <a:tc>
                  <a:txBody>
                    <a:bodyPr/>
                    <a:lstStyle/>
                    <a:p>
                      <a:r>
                        <a:rPr/>
                        <a:t>urlă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выть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выть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  <a:tr h="741712">
                <a:tc>
                  <a:txBody>
                    <a:bodyPr/>
                    <a:lstStyle/>
                    <a:p>
                      <a:r>
                        <a:rPr/>
                        <a:t>hirije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рычать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рычать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рычать</a:t>
                      </a:r>
                      <a:endParaRPr lang="zh-CN" altLang="en-US" dirty="0"/>
                    </a:p>
                  </a:txBody>
                </a:tc>
              </a:tr>
              <a:tr h="741712">
                <a:tc>
                  <a:txBody>
                    <a:bodyPr/>
                    <a:lstStyle/>
                    <a:p>
                      <a:r>
                        <a:rPr/>
                        <a:t>rage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рычать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реветь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рычать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</a:tbl>
          </a:graphicData>
        </a:graphic>
      </p:graphicFrame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Прямые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1" y="1684421"/>
            <a:ext cx="8228176" cy="4526671"/>
          </a:xfrm>
        </p:spPr>
        <p:txBody>
          <a:bodyPr/>
          <a:lstStyle/>
          <a:p>
            <a:pPr lvl="0"/>
            <a:r>
              <a:rPr b="0"/>
              <a:t>насекомые (комар, муха, шмель, жук)</a:t>
            </a:r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lvl="0"/>
            <a:r>
              <a:rPr b="0"/>
              <a:t/>
            </a:r>
            <a:endParaRPr/>
          </a:p>
        </p:txBody>
      </p:sp>
      <p:graphicFrame>
        <p:nvGraphicFramePr>
          <p:cNvPr id="4" name="table"/>
          <p:cNvGraphicFramePr>
            <a:graphicFrameLocks noGrp="1"/>
          </p:cNvGraphicFramePr>
          <p:nvPr>
            <p:extLst/>
          </p:nvPr>
        </p:nvGraphicFramePr>
        <p:xfrm>
          <a:off x="529839" y="3218801"/>
          <a:ext cx="8221054" cy="296684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44211"/>
                <a:gridCol w="1644211"/>
                <a:gridCol w="1644211"/>
                <a:gridCol w="1644211"/>
                <a:gridCol w="1644211"/>
              </a:tblGrid>
              <a:tr h="741712">
                <a:tc>
                  <a:txBody>
                    <a:bodyPr/>
                    <a:lstStyle/>
                    <a:p>
                      <a:r>
                        <a:rPr/>
                        <a:t/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комар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муха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жук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шмель</a:t>
                      </a:r>
                      <a:endParaRPr lang="zh-CN" altLang="en-US" dirty="0"/>
                    </a:p>
                  </a:txBody>
                </a:tc>
              </a:tr>
              <a:tr h="741712">
                <a:tc>
                  <a:txBody>
                    <a:bodyPr/>
                    <a:lstStyle/>
                    <a:p>
                      <a:r>
                        <a:rPr/>
                        <a:t>bizai</a:t>
                      </a:r>
                      <a:endParaRPr lang="zh-CN" altLang="en-US" dirty="0"/>
                    </a:p>
                    <a:p>
                      <a:r>
                        <a:rPr i="1"/>
                        <a:t/>
                      </a:r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</a:tr>
              <a:tr h="741712">
                <a:tc>
                  <a:txBody>
                    <a:bodyPr/>
                    <a:lstStyle/>
                    <a:p>
                      <a:r>
                        <a:rPr/>
                        <a:t>zumzai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+</a:t>
                      </a:r>
                      <a:endParaRPr lang="zh-CN" altLang="en-US" dirty="0"/>
                    </a:p>
                  </a:txBody>
                </a:tc>
              </a:tr>
              <a:tr h="741712">
                <a:tc>
                  <a:txBody>
                    <a:bodyPr/>
                    <a:lstStyle/>
                    <a:p>
                      <a:r>
                        <a:rPr/>
                        <a:t>cincărei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сверчать (?)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  <a:tc>
                  <a:txBody>
                    <a:bodyPr/>
                    <a:lstStyle/>
                    <a:p>
                      <a:r>
                        <a:rPr/>
                        <a:t>-</a:t>
                      </a:r>
                      <a:endParaRPr lang="zh-CN" altLang="en-US" dirty="0"/>
                    </a:p>
                  </a:txBody>
                </a:tc>
              </a:tr>
            </a:tbl>
          </a:graphicData>
        </a:graphic>
      </p:graphicFrame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707"/>
          </a:xfrm>
        </p:spPr>
        <p:txBody>
          <a:bodyPr/>
          <a:lstStyle/>
          <a:p>
            <a:r>
              <a:rPr/>
              <a:t>Прямые значения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24" y="2304401"/>
            <a:ext cx="8229600" cy="2887578"/>
          </a:xfrm>
        </p:spPr>
        <p:txBody>
          <a:bodyPr/>
          <a:lstStyle/>
          <a:p>
            <a:pPr lvl="0"/>
            <a:r>
              <a:rPr b="0"/>
              <a:t>птицы &amp; мышь &amp; сверчок, цикада, стрекоза (+ паук!)</a:t>
            </a:r>
          </a:p>
          <a:p>
            <a:pPr indent="0" marL="742950" lvl="1">
              <a:buNone/>
            </a:pPr>
            <a:r>
              <a:rPr b="0"/>
              <a:t>- птицы: курица, птенец (цыпленок) ворона, голубь, сова/филин, сорока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