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9975" cy="21386800"/>
  <p:notesSz cx="10234613" cy="7102475"/>
  <p:defaultTextStyle>
    <a:defPPr>
      <a:defRPr lang="ru-RU"/>
    </a:defPPr>
    <a:lvl1pPr algn="l" defTabSz="2951163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1474788" indent="-1017588" algn="l" defTabSz="2951163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2951163" indent="-2036763" algn="l" defTabSz="2951163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4427538" indent="-3055938" algn="l" defTabSz="2951163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5903913" indent="-4075113" algn="l" defTabSz="2951163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6600"/>
    <a:srgbClr val="A80000"/>
    <a:srgbClr val="FED08C"/>
    <a:srgbClr val="820000"/>
    <a:srgbClr val="FFD243"/>
    <a:srgbClr val="A3D34D"/>
    <a:srgbClr val="B2D14F"/>
    <a:srgbClr val="D09E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53" autoAdjust="0"/>
    <p:restoredTop sz="93844" autoAdjust="0"/>
  </p:normalViewPr>
  <p:slideViewPr>
    <p:cSldViewPr>
      <p:cViewPr varScale="1">
        <p:scale>
          <a:sx n="25" d="100"/>
          <a:sy n="25" d="100"/>
        </p:scale>
        <p:origin x="-1212" y="-144"/>
      </p:cViewPr>
      <p:guideLst>
        <p:guide orient="horz" pos="6939"/>
        <p:guide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defTabSz="3197225">
              <a:defRPr sz="13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 defTabSz="3197225">
              <a:defRPr sz="1300">
                <a:latin typeface="Calibri" pitchFamily="34" charset="0"/>
              </a:defRPr>
            </a:lvl1pPr>
          </a:lstStyle>
          <a:p>
            <a:fld id="{F1FF6085-A885-4038-8EC8-48CFCE575498}" type="datetimeFigureOut">
              <a:rPr lang="ru-RU"/>
              <a:pPr/>
              <a:t>28.09.2014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32150" y="533400"/>
            <a:ext cx="3768725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1023938" y="3373438"/>
            <a:ext cx="8186737" cy="319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6745288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defTabSz="3197225">
              <a:defRPr sz="13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5797550" y="6745288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 defTabSz="3197225">
              <a:defRPr sz="1300">
                <a:latin typeface="Calibri" pitchFamily="34" charset="0"/>
              </a:defRPr>
            </a:lvl1pPr>
          </a:lstStyle>
          <a:p>
            <a:fld id="{14DEE426-8366-4A8B-B1A2-65A70DB9EAC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2951163" rtl="0" fontAlgn="base">
      <a:spcBef>
        <a:spcPct val="30000"/>
      </a:spcBef>
      <a:spcAft>
        <a:spcPct val="0"/>
      </a:spcAft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1474788" algn="l" defTabSz="2951163" rtl="0" fontAlgn="base">
      <a:spcBef>
        <a:spcPct val="30000"/>
      </a:spcBef>
      <a:spcAft>
        <a:spcPct val="0"/>
      </a:spcAft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2951163" algn="l" defTabSz="2951163" rtl="0" fontAlgn="base">
      <a:spcBef>
        <a:spcPct val="30000"/>
      </a:spcBef>
      <a:spcAft>
        <a:spcPct val="0"/>
      </a:spcAft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4427538" algn="l" defTabSz="2951163" rtl="0" fontAlgn="base">
      <a:spcBef>
        <a:spcPct val="30000"/>
      </a:spcBef>
      <a:spcAft>
        <a:spcPct val="0"/>
      </a:spcAft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5903913" algn="l" defTabSz="2951163" rtl="0" fontAlgn="base">
      <a:spcBef>
        <a:spcPct val="30000"/>
      </a:spcBef>
      <a:spcAft>
        <a:spcPct val="0"/>
      </a:spcAft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7380527" algn="l" defTabSz="295221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8856634" algn="l" defTabSz="295221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10332740" algn="l" defTabSz="295221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11808846" algn="l" defTabSz="295221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3F5327-B8E4-49AA-B081-7F4DDE15FED1}" type="slidenum">
              <a:rPr lang="ru-RU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70998" y="6643775"/>
            <a:ext cx="25737979" cy="45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41996" y="12119186"/>
            <a:ext cx="21195983" cy="54655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8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6C6BB-BB88-45BA-AD59-A832ECBAEF3A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B3D19-93A3-475A-9604-78D00EC597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B4081-2D5B-49A4-8C7A-86B96B5D0FC5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4C949-4D38-47EF-9B97-7C0098C3E9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1952982" y="856467"/>
            <a:ext cx="6812994" cy="1824808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13999" y="856467"/>
            <a:ext cx="19934317" cy="182480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EF2D3-9FF7-4F7F-96D3-1F604F5968F4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E1EF4-58B0-4966-A51E-092B96C332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DB664-73A3-4587-B119-1BF53BF32FFC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ABF00-DEE6-4D8C-B145-BFA4824FBB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1909" y="13743005"/>
            <a:ext cx="25737979" cy="4247656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1909" y="9064640"/>
            <a:ext cx="25737979" cy="467836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06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210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3pPr>
            <a:lvl4pPr marL="4428317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5904423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380527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8856634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33274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1808846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8F046-746D-4086-8580-C233E61142F5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5B1DE-7DCF-4690-943C-6CF1557F7E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13999" y="4990256"/>
            <a:ext cx="13373656" cy="14114299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392320" y="4990256"/>
            <a:ext cx="13373656" cy="14114299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DCFC-F8F9-4B54-B000-756C4BC072A7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18A1E-21C3-4D4C-AA7D-2F6774F2B2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14000" y="4787279"/>
            <a:ext cx="13378914" cy="1995110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76106" indent="0">
              <a:buNone/>
              <a:defRPr sz="6500" b="1"/>
            </a:lvl2pPr>
            <a:lvl3pPr marL="2952210" indent="0">
              <a:buNone/>
              <a:defRPr sz="5800" b="1"/>
            </a:lvl3pPr>
            <a:lvl4pPr marL="4428317" indent="0">
              <a:buNone/>
              <a:defRPr sz="5100" b="1"/>
            </a:lvl4pPr>
            <a:lvl5pPr marL="5904423" indent="0">
              <a:buNone/>
              <a:defRPr sz="5100" b="1"/>
            </a:lvl5pPr>
            <a:lvl6pPr marL="7380527" indent="0">
              <a:buNone/>
              <a:defRPr sz="5100" b="1"/>
            </a:lvl6pPr>
            <a:lvl7pPr marL="8856634" indent="0">
              <a:buNone/>
              <a:defRPr sz="5100" b="1"/>
            </a:lvl7pPr>
            <a:lvl8pPr marL="10332740" indent="0">
              <a:buNone/>
              <a:defRPr sz="5100" b="1"/>
            </a:lvl8pPr>
            <a:lvl9pPr marL="11808846" indent="0">
              <a:buNone/>
              <a:defRPr sz="5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14000" y="6782391"/>
            <a:ext cx="13378914" cy="12322164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5381812" y="4787279"/>
            <a:ext cx="13384170" cy="1995110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76106" indent="0">
              <a:buNone/>
              <a:defRPr sz="6500" b="1"/>
            </a:lvl2pPr>
            <a:lvl3pPr marL="2952210" indent="0">
              <a:buNone/>
              <a:defRPr sz="5800" b="1"/>
            </a:lvl3pPr>
            <a:lvl4pPr marL="4428317" indent="0">
              <a:buNone/>
              <a:defRPr sz="5100" b="1"/>
            </a:lvl4pPr>
            <a:lvl5pPr marL="5904423" indent="0">
              <a:buNone/>
              <a:defRPr sz="5100" b="1"/>
            </a:lvl5pPr>
            <a:lvl6pPr marL="7380527" indent="0">
              <a:buNone/>
              <a:defRPr sz="5100" b="1"/>
            </a:lvl6pPr>
            <a:lvl7pPr marL="8856634" indent="0">
              <a:buNone/>
              <a:defRPr sz="5100" b="1"/>
            </a:lvl7pPr>
            <a:lvl8pPr marL="10332740" indent="0">
              <a:buNone/>
              <a:defRPr sz="5100" b="1"/>
            </a:lvl8pPr>
            <a:lvl9pPr marL="11808846" indent="0">
              <a:buNone/>
              <a:defRPr sz="5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5381812" y="6782391"/>
            <a:ext cx="13384170" cy="12322164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0E74F-86A1-441E-BB50-BDC50AE02978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FD48D-B2F3-406A-9766-D6E9AB2665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E8A7E-E8C3-40F2-84DF-7FA0AA930C9A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668C9-26D4-429D-8FCF-0EFA158553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D06B5-6D23-49FA-A551-52C6C81B0B23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43661-6446-4FBF-ACB0-100BA03831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4001" y="851512"/>
            <a:ext cx="9961903" cy="36238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38629" y="851514"/>
            <a:ext cx="16927347" cy="18253041"/>
          </a:xfrm>
        </p:spPr>
        <p:txBody>
          <a:bodyPr/>
          <a:lstStyle>
            <a:lvl1pPr>
              <a:defRPr sz="10400"/>
            </a:lvl1pPr>
            <a:lvl2pPr>
              <a:defRPr sz="90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14001" y="4475388"/>
            <a:ext cx="9961903" cy="14629166"/>
          </a:xfrm>
        </p:spPr>
        <p:txBody>
          <a:bodyPr/>
          <a:lstStyle>
            <a:lvl1pPr marL="0" indent="0">
              <a:buNone/>
              <a:defRPr sz="4600"/>
            </a:lvl1pPr>
            <a:lvl2pPr marL="1476106" indent="0">
              <a:buNone/>
              <a:defRPr sz="3900"/>
            </a:lvl2pPr>
            <a:lvl3pPr marL="2952210" indent="0">
              <a:buNone/>
              <a:defRPr sz="3200"/>
            </a:lvl3pPr>
            <a:lvl4pPr marL="4428317" indent="0">
              <a:buNone/>
              <a:defRPr sz="3000"/>
            </a:lvl4pPr>
            <a:lvl5pPr marL="5904423" indent="0">
              <a:buNone/>
              <a:defRPr sz="3000"/>
            </a:lvl5pPr>
            <a:lvl6pPr marL="7380527" indent="0">
              <a:buNone/>
              <a:defRPr sz="3000"/>
            </a:lvl6pPr>
            <a:lvl7pPr marL="8856634" indent="0">
              <a:buNone/>
              <a:defRPr sz="3000"/>
            </a:lvl7pPr>
            <a:lvl8pPr marL="10332740" indent="0">
              <a:buNone/>
              <a:defRPr sz="3000"/>
            </a:lvl8pPr>
            <a:lvl9pPr marL="11808846" indent="0">
              <a:buNone/>
              <a:defRPr sz="3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C8645-B9C2-49DA-8E46-2A9660DAD55E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4C3BD-504B-4918-9359-E0B071C9A6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5087" y="14970763"/>
            <a:ext cx="18167985" cy="1767383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935087" y="1910950"/>
            <a:ext cx="18167985" cy="12832080"/>
          </a:xfrm>
        </p:spPr>
        <p:txBody>
          <a:bodyPr rtlCol="0">
            <a:normAutofit/>
          </a:bodyPr>
          <a:lstStyle>
            <a:lvl1pPr marL="0" indent="0">
              <a:buNone/>
              <a:defRPr sz="10400"/>
            </a:lvl1pPr>
            <a:lvl2pPr marL="1476106" indent="0">
              <a:buNone/>
              <a:defRPr sz="9000"/>
            </a:lvl2pPr>
            <a:lvl3pPr marL="2952210" indent="0">
              <a:buNone/>
              <a:defRPr sz="7800"/>
            </a:lvl3pPr>
            <a:lvl4pPr marL="4428317" indent="0">
              <a:buNone/>
              <a:defRPr sz="6500"/>
            </a:lvl4pPr>
            <a:lvl5pPr marL="5904423" indent="0">
              <a:buNone/>
              <a:defRPr sz="6500"/>
            </a:lvl5pPr>
            <a:lvl6pPr marL="7380527" indent="0">
              <a:buNone/>
              <a:defRPr sz="6500"/>
            </a:lvl6pPr>
            <a:lvl7pPr marL="8856634" indent="0">
              <a:buNone/>
              <a:defRPr sz="6500"/>
            </a:lvl7pPr>
            <a:lvl8pPr marL="10332740" indent="0">
              <a:buNone/>
              <a:defRPr sz="6500"/>
            </a:lvl8pPr>
            <a:lvl9pPr marL="11808846" indent="0">
              <a:buNone/>
              <a:defRPr sz="6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35087" y="16738144"/>
            <a:ext cx="18167985" cy="2509977"/>
          </a:xfrm>
        </p:spPr>
        <p:txBody>
          <a:bodyPr/>
          <a:lstStyle>
            <a:lvl1pPr marL="0" indent="0">
              <a:buNone/>
              <a:defRPr sz="4600"/>
            </a:lvl1pPr>
            <a:lvl2pPr marL="1476106" indent="0">
              <a:buNone/>
              <a:defRPr sz="3900"/>
            </a:lvl2pPr>
            <a:lvl3pPr marL="2952210" indent="0">
              <a:buNone/>
              <a:defRPr sz="3200"/>
            </a:lvl3pPr>
            <a:lvl4pPr marL="4428317" indent="0">
              <a:buNone/>
              <a:defRPr sz="3000"/>
            </a:lvl4pPr>
            <a:lvl5pPr marL="5904423" indent="0">
              <a:buNone/>
              <a:defRPr sz="3000"/>
            </a:lvl5pPr>
            <a:lvl6pPr marL="7380527" indent="0">
              <a:buNone/>
              <a:defRPr sz="3000"/>
            </a:lvl6pPr>
            <a:lvl7pPr marL="8856634" indent="0">
              <a:buNone/>
              <a:defRPr sz="3000"/>
            </a:lvl7pPr>
            <a:lvl8pPr marL="10332740" indent="0">
              <a:buNone/>
              <a:defRPr sz="3000"/>
            </a:lvl8pPr>
            <a:lvl9pPr marL="11808846" indent="0">
              <a:buNone/>
              <a:defRPr sz="3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DB229-D330-47E1-8EFF-4CD2FFBC8764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966E6-8CF7-4F5C-B10C-7749833A85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1514475" y="857250"/>
            <a:ext cx="27251025" cy="356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5221" tIns="147611" rIns="295221" bIns="1476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514475" y="4989513"/>
            <a:ext cx="27251025" cy="1411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5221" tIns="147611" rIns="295221" bIns="1476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514475" y="19823113"/>
            <a:ext cx="7064375" cy="1138237"/>
          </a:xfrm>
          <a:prstGeom prst="rect">
            <a:avLst/>
          </a:prstGeom>
        </p:spPr>
        <p:txBody>
          <a:bodyPr vert="horz" lIns="295221" tIns="147611" rIns="295221" bIns="147611" rtlCol="0" anchor="ctr"/>
          <a:lstStyle>
            <a:lvl1pPr algn="l" defTabSz="2952210" fontAlgn="auto">
              <a:spcBef>
                <a:spcPts val="0"/>
              </a:spcBef>
              <a:spcAft>
                <a:spcPts val="0"/>
              </a:spcAft>
              <a:defRPr sz="3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D7DE20-F6C8-476D-9CC0-20CCB8CD49FE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0345738" y="19823113"/>
            <a:ext cx="9588500" cy="1138237"/>
          </a:xfrm>
          <a:prstGeom prst="rect">
            <a:avLst/>
          </a:prstGeom>
        </p:spPr>
        <p:txBody>
          <a:bodyPr vert="horz" lIns="295221" tIns="147611" rIns="295221" bIns="147611" rtlCol="0" anchor="ctr"/>
          <a:lstStyle>
            <a:lvl1pPr algn="ctr" defTabSz="2952210" fontAlgn="auto">
              <a:spcBef>
                <a:spcPts val="0"/>
              </a:spcBef>
              <a:spcAft>
                <a:spcPts val="0"/>
              </a:spcAft>
              <a:defRPr sz="3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1701125" y="19823113"/>
            <a:ext cx="7064375" cy="1138237"/>
          </a:xfrm>
          <a:prstGeom prst="rect">
            <a:avLst/>
          </a:prstGeom>
        </p:spPr>
        <p:txBody>
          <a:bodyPr vert="horz" lIns="295221" tIns="147611" rIns="295221" bIns="147611" rtlCol="0" anchor="ctr"/>
          <a:lstStyle>
            <a:lvl1pPr algn="r" defTabSz="2952210" fontAlgn="auto">
              <a:spcBef>
                <a:spcPts val="0"/>
              </a:spcBef>
              <a:spcAft>
                <a:spcPts val="0"/>
              </a:spcAft>
              <a:defRPr sz="3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CC448E-6A8B-4E8E-B6CD-55314A6140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2951163" rtl="0" fontAlgn="base">
        <a:spcBef>
          <a:spcPct val="0"/>
        </a:spcBef>
        <a:spcAft>
          <a:spcPct val="0"/>
        </a:spcAft>
        <a:defRPr sz="1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51163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</a:defRPr>
      </a:lvl2pPr>
      <a:lvl3pPr algn="ctr" defTabSz="2951163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</a:defRPr>
      </a:lvl3pPr>
      <a:lvl4pPr algn="ctr" defTabSz="2951163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</a:defRPr>
      </a:lvl4pPr>
      <a:lvl5pPr algn="ctr" defTabSz="2951163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</a:defRPr>
      </a:lvl5pPr>
      <a:lvl6pPr marL="457200" algn="ctr" defTabSz="2951163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</a:defRPr>
      </a:lvl6pPr>
      <a:lvl7pPr marL="914400" algn="ctr" defTabSz="2951163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</a:defRPr>
      </a:lvl7pPr>
      <a:lvl8pPr marL="1371600" algn="ctr" defTabSz="2951163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</a:defRPr>
      </a:lvl8pPr>
      <a:lvl9pPr marL="1828800" algn="ctr" defTabSz="2951163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</a:defRPr>
      </a:lvl9pPr>
    </p:titleStyle>
    <p:bodyStyle>
      <a:lvl1pPr marL="1106488" indent="-1106488" algn="l" defTabSz="2951163" rtl="0" fontAlgn="base">
        <a:spcBef>
          <a:spcPct val="20000"/>
        </a:spcBef>
        <a:spcAft>
          <a:spcPct val="0"/>
        </a:spcAft>
        <a:buFont typeface="Arial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397125" indent="-922338" algn="l" defTabSz="2951163" rtl="0" fontAlgn="base">
        <a:spcBef>
          <a:spcPct val="20000"/>
        </a:spcBef>
        <a:spcAft>
          <a:spcPct val="0"/>
        </a:spcAft>
        <a:buFont typeface="Arial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89350" indent="-736600" algn="l" defTabSz="2951163" rtl="0" fontAlgn="base">
        <a:spcBef>
          <a:spcPct val="20000"/>
        </a:spcBef>
        <a:spcAft>
          <a:spcPct val="0"/>
        </a:spcAft>
        <a:buFont typeface="Arial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65725" indent="-736600" algn="l" defTabSz="2951163" rtl="0" fontAlgn="base">
        <a:spcBef>
          <a:spcPct val="20000"/>
        </a:spcBef>
        <a:spcAft>
          <a:spcPct val="0"/>
        </a:spcAft>
        <a:buFont typeface="Arial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100" indent="-736600" algn="l" defTabSz="2951163" rtl="0" fontAlgn="base">
        <a:spcBef>
          <a:spcPct val="20000"/>
        </a:spcBef>
        <a:spcAft>
          <a:spcPct val="0"/>
        </a:spcAft>
        <a:buFont typeface="Arial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583" indent="-738053" algn="l" defTabSz="2952210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4687" indent="-738053" algn="l" defTabSz="2952210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0793" indent="-738053" algn="l" defTabSz="2952210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6900" indent="-738053" algn="l" defTabSz="2952210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95221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06" algn="l" defTabSz="295221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210" algn="l" defTabSz="295221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317" algn="l" defTabSz="295221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423" algn="l" defTabSz="295221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527" algn="l" defTabSz="295221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634" algn="l" defTabSz="295221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2740" algn="l" defTabSz="295221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8846" algn="l" defTabSz="295221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1490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logo_с_hse_cmyk.jpg (1098×1062)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/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2257568" y="17329731"/>
            <a:ext cx="3809227" cy="3469670"/>
          </a:xfrm>
          <a:prstGeom prst="rect">
            <a:avLst/>
          </a:prstGeom>
          <a:noFill/>
          <a:effectLst>
            <a:glow>
              <a:srgbClr val="FFD243"/>
            </a:glow>
            <a:softEdge rad="0"/>
          </a:effectLst>
          <a:extLst>
            <a:ext uri="{909E8E84-426E-40DD-AFC4-6F175D3DCCD1}"/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7588" y="428625"/>
            <a:ext cx="23164800" cy="2084388"/>
          </a:xfrm>
          <a:solidFill>
            <a:srgbClr val="FED08C"/>
          </a:solidFill>
        </p:spPr>
        <p:txBody>
          <a:bodyPr rtlCol="0">
            <a:noAutofit/>
          </a:bodyPr>
          <a:lstStyle/>
          <a:p>
            <a:pPr defTabSz="2952210" fontAlgn="auto">
              <a:spcAft>
                <a:spcPts val="0"/>
              </a:spcAft>
              <a:defRPr/>
            </a:pPr>
            <a:r>
              <a:rPr lang="ru-RU" sz="6500" b="1" dirty="0">
                <a:solidFill>
                  <a:srgbClr val="8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Вариативность орфографий в идише</a:t>
            </a:r>
            <a:br>
              <a:rPr lang="ru-RU" sz="6500" b="1" dirty="0">
                <a:solidFill>
                  <a:srgbClr val="8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ru-RU" sz="6500" b="1" dirty="0">
                <a:solidFill>
                  <a:srgbClr val="8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и проблема их автоматической транслитерации</a:t>
            </a:r>
            <a:endParaRPr lang="ru-RU" sz="5100" b="1" dirty="0">
              <a:solidFill>
                <a:srgbClr val="8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3438" y="3956050"/>
            <a:ext cx="13539787" cy="7715250"/>
          </a:xfrm>
          <a:prstGeom prst="rect">
            <a:avLst/>
          </a:prstGeom>
          <a:noFill/>
        </p:spPr>
        <p:txBody>
          <a:bodyPr lIns="210872" tIns="105435" rIns="210872" bIns="105435">
            <a:spAutoFit/>
          </a:bodyPr>
          <a:lstStyle/>
          <a:p>
            <a:pPr defTabSz="2952210" fontAlgn="auto">
              <a:spcBef>
                <a:spcPts val="0"/>
              </a:spcBef>
              <a:spcAft>
                <a:spcPts val="922"/>
              </a:spcAft>
              <a:defRPr/>
            </a:pPr>
            <a:r>
              <a:rPr lang="ru-RU" sz="2800" b="1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1. Постановка проблемы.</a:t>
            </a:r>
            <a:endParaRPr lang="ru-RU" sz="2800" dirty="0">
              <a:solidFill>
                <a:srgbClr val="A80000"/>
              </a:solidFill>
              <a:latin typeface="Cambria" panose="02040503050406030204" pitchFamily="18" charset="0"/>
              <a:cs typeface="+mn-cs"/>
            </a:endParaRPr>
          </a:p>
          <a:p>
            <a:pPr marL="395386" indent="-395386" defTabSz="2952210">
              <a:spcBef>
                <a:spcPts val="0"/>
              </a:spcBef>
              <a:spcAft>
                <a:spcPts val="922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 err="1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Парсер</a:t>
            </a:r>
            <a:r>
              <a:rPr lang="ru-RU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 корпуса идиша работает только с одной орфографией;</a:t>
            </a:r>
          </a:p>
          <a:p>
            <a:pPr marL="395386" indent="-395386" defTabSz="2952210">
              <a:spcBef>
                <a:spcPts val="0"/>
              </a:spcBef>
              <a:spcAft>
                <a:spcPts val="922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она считается нормативной, но является конструктом;</a:t>
            </a:r>
          </a:p>
          <a:p>
            <a:pPr marL="395386" indent="-395386" defTabSz="2952210">
              <a:spcBef>
                <a:spcPts val="0"/>
              </a:spcBef>
              <a:spcAft>
                <a:spcPts val="922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огромное количество текстов (XIX-XX вв.) написано в других орфографиях;</a:t>
            </a:r>
          </a:p>
          <a:p>
            <a:pPr marL="395386" indent="-395386" defTabSz="2952210">
              <a:spcBef>
                <a:spcPts val="0"/>
              </a:spcBef>
              <a:spcAft>
                <a:spcPts val="922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эти тексты пока невозможно включить в корпус;</a:t>
            </a:r>
          </a:p>
          <a:p>
            <a:pPr marL="395386" indent="-395386" defTabSz="2952210">
              <a:spcBef>
                <a:spcPts val="0"/>
              </a:spcBef>
              <a:spcAft>
                <a:spcPts val="922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необходим орфографический </a:t>
            </a:r>
            <a:r>
              <a:rPr lang="ru-RU" sz="2800" dirty="0" err="1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нормализатор</a:t>
            </a:r>
            <a:r>
              <a:rPr lang="ru-RU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.</a:t>
            </a:r>
          </a:p>
          <a:p>
            <a:pPr defTabSz="2952210" fontAlgn="auto">
              <a:spcBef>
                <a:spcPts val="0"/>
              </a:spcBef>
              <a:spcAft>
                <a:spcPts val="922"/>
              </a:spcAft>
              <a:defRPr/>
            </a:pPr>
            <a:r>
              <a:rPr lang="ru-RU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Помимо этого, у пользователя должна быть возможность посмотреть выдачу корпуса и в латинице. Соответственно, наш </a:t>
            </a:r>
            <a:r>
              <a:rPr lang="ru-RU" sz="2800" dirty="0" err="1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нормализатор</a:t>
            </a:r>
            <a:r>
              <a:rPr lang="ru-RU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 должен обладать также функциями </a:t>
            </a:r>
            <a:r>
              <a:rPr lang="ru-RU" sz="2800" dirty="0" err="1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транслитератора</a:t>
            </a:r>
            <a:r>
              <a:rPr lang="ru-RU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. Таким образом, такая программа должна уметь:</a:t>
            </a:r>
          </a:p>
          <a:p>
            <a:pPr marL="395386" indent="-395386" defTabSz="2952210">
              <a:spcBef>
                <a:spcPts val="0"/>
              </a:spcBef>
              <a:spcAft>
                <a:spcPts val="922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уметь нормализовать орфографию</a:t>
            </a:r>
          </a:p>
          <a:p>
            <a:pPr marL="395386" indent="-395386" defTabSz="2952210">
              <a:spcBef>
                <a:spcPts val="0"/>
              </a:spcBef>
              <a:spcAft>
                <a:spcPts val="922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показывать в выдаче корпуса исходный вариант в оригинальной орфографии, но при этом правильно размеченный</a:t>
            </a:r>
          </a:p>
          <a:p>
            <a:pPr marL="395386" indent="-395386" defTabSz="2952210">
              <a:spcBef>
                <a:spcPts val="0"/>
              </a:spcBef>
              <a:spcAft>
                <a:spcPts val="922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выдавать транслитерированный в латиницу вариант - как оригинальный, так и нормализованный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3438" y="11625263"/>
            <a:ext cx="13455650" cy="5213350"/>
          </a:xfrm>
          <a:prstGeom prst="rect">
            <a:avLst/>
          </a:prstGeom>
          <a:noFill/>
        </p:spPr>
        <p:txBody>
          <a:bodyPr lIns="210872" tIns="105435" rIns="210872" bIns="105435">
            <a:spAutoFit/>
          </a:bodyPr>
          <a:lstStyle/>
          <a:p>
            <a:pPr defTabSz="2952210" fontAlgn="auto">
              <a:spcBef>
                <a:spcPts val="0"/>
              </a:spcBef>
              <a:spcAft>
                <a:spcPts val="922"/>
              </a:spcAft>
              <a:defRPr/>
            </a:pPr>
            <a:r>
              <a:rPr lang="ru-RU" sz="2800" b="1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2. Ход работы</a:t>
            </a:r>
            <a:endParaRPr lang="ru-RU" sz="2800" dirty="0">
              <a:solidFill>
                <a:srgbClr val="A80000"/>
              </a:solidFill>
              <a:latin typeface="Cambria" panose="02040503050406030204" pitchFamily="18" charset="0"/>
              <a:cs typeface="+mn-cs"/>
            </a:endParaRPr>
          </a:p>
          <a:p>
            <a:pPr marL="395386" indent="-395386" defTabSz="2952210">
              <a:spcBef>
                <a:spcPts val="0"/>
              </a:spcBef>
              <a:spcAft>
                <a:spcPts val="922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Обзор орфографических традиций свидетельствует об отсутствии чётких правил внутри каждой из них.</a:t>
            </a:r>
          </a:p>
          <a:p>
            <a:pPr marL="395386" indent="-395386" defTabSz="2952210">
              <a:spcBef>
                <a:spcPts val="0"/>
              </a:spcBef>
              <a:spcAft>
                <a:spcPts val="922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Исчисление возможных отклонений от нормативной орфографии: единицы какого уровня имеют вариативность - только буквы? морфемы? слова?</a:t>
            </a:r>
          </a:p>
          <a:p>
            <a:pPr marL="395386" indent="-395386" defTabSz="2952210">
              <a:spcBef>
                <a:spcPts val="0"/>
              </a:spcBef>
              <a:spcAft>
                <a:spcPts val="922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Что должна знать программа? Нужна ли морфология? Какие модули должны подключаться к программе?</a:t>
            </a:r>
          </a:p>
          <a:p>
            <a:pPr marL="395386" indent="-395386" defTabSz="2952210">
              <a:spcBef>
                <a:spcPts val="0"/>
              </a:spcBef>
              <a:spcAft>
                <a:spcPts val="922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Создание </a:t>
            </a:r>
            <a:r>
              <a:rPr lang="ru-RU" sz="2800" dirty="0" err="1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нормализатора</a:t>
            </a:r>
            <a:endParaRPr lang="ru-RU" sz="2800" dirty="0">
              <a:solidFill>
                <a:srgbClr val="A80000"/>
              </a:solidFill>
              <a:latin typeface="Cambria" panose="02040503050406030204" pitchFamily="18" charset="0"/>
              <a:cs typeface="+mn-cs"/>
            </a:endParaRPr>
          </a:p>
          <a:p>
            <a:pPr marL="395386" indent="-395386" defTabSz="2952210">
              <a:spcBef>
                <a:spcPts val="0"/>
              </a:spcBef>
              <a:spcAft>
                <a:spcPts val="922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Создание </a:t>
            </a:r>
            <a:r>
              <a:rPr lang="ru-RU" sz="2800" dirty="0" err="1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транслитератора</a:t>
            </a:r>
            <a:endParaRPr lang="ru-RU" sz="2800" dirty="0">
              <a:solidFill>
                <a:srgbClr val="A80000"/>
              </a:solidFill>
              <a:latin typeface="Cambria" panose="02040503050406030204" pitchFamily="18" charset="0"/>
              <a:cs typeface="+mn-cs"/>
            </a:endParaRPr>
          </a:p>
          <a:p>
            <a:pPr marL="395386" indent="-395386" defTabSz="2952210">
              <a:spcBef>
                <a:spcPts val="0"/>
              </a:spcBef>
              <a:spcAft>
                <a:spcPts val="922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Подключение их к процессу обработки текстов для корпуса.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181388" y="3956050"/>
            <a:ext cx="13625512" cy="13925550"/>
          </a:xfrm>
          <a:prstGeom prst="rect">
            <a:avLst/>
          </a:prstGeom>
          <a:noFill/>
        </p:spPr>
        <p:txBody>
          <a:bodyPr lIns="210872" tIns="105435" rIns="210872" bIns="105435">
            <a:spAutoFit/>
          </a:bodyPr>
          <a:lstStyle/>
          <a:p>
            <a:pPr defTabSz="2952210" fontAlgn="auto">
              <a:spcBef>
                <a:spcPts val="0"/>
              </a:spcBef>
              <a:spcAft>
                <a:spcPts val="922"/>
              </a:spcAft>
              <a:defRPr/>
            </a:pPr>
            <a:r>
              <a:rPr lang="ru-RU" sz="2800" b="1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3. Орфография идиша и проблемы нормализации</a:t>
            </a:r>
            <a:endParaRPr lang="ru-RU" sz="2800" dirty="0">
              <a:solidFill>
                <a:srgbClr val="A80000"/>
              </a:solidFill>
              <a:latin typeface="Cambria" panose="02040503050406030204" pitchFamily="18" charset="0"/>
              <a:cs typeface="+mn-cs"/>
            </a:endParaRPr>
          </a:p>
          <a:p>
            <a:pPr defTabSz="2952210" fontAlgn="auto">
              <a:spcBef>
                <a:spcPts val="0"/>
              </a:spcBef>
              <a:spcAft>
                <a:spcPts val="922"/>
              </a:spcAft>
              <a:defRPr/>
            </a:pPr>
            <a:r>
              <a:rPr lang="ru-RU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Идиш пользуется еврейским квадратным письмом, в основном слова записываются фонетически. Где наблюдается вариативность?</a:t>
            </a:r>
          </a:p>
          <a:p>
            <a:pPr marL="395386" indent="-395386" defTabSz="2952210">
              <a:spcBef>
                <a:spcPts val="0"/>
              </a:spcBef>
              <a:spcAft>
                <a:spcPts val="922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Исключения из фонетического принципа записи – заимствования из семитских языков (записываются консонантным письмом):</a:t>
            </a:r>
          </a:p>
          <a:p>
            <a:pPr marL="834701" defTabSz="2952210">
              <a:spcBef>
                <a:spcPts val="0"/>
              </a:spcBef>
              <a:spcAft>
                <a:spcPts val="922"/>
              </a:spcAft>
              <a:defRPr/>
            </a:pPr>
            <a:r>
              <a:rPr lang="he-IL" sz="2800" dirty="0">
                <a:solidFill>
                  <a:srgbClr val="A80000"/>
                </a:solidFill>
                <a:latin typeface="Cambria" panose="02040503050406030204" pitchFamily="18" charset="0"/>
                <a:cs typeface="+mj-cs"/>
              </a:rPr>
              <a:t>מיר</a:t>
            </a:r>
            <a:r>
              <a:rPr lang="ru-RU" sz="2800" dirty="0">
                <a:solidFill>
                  <a:srgbClr val="A80000"/>
                </a:solidFill>
                <a:latin typeface="Cambria" panose="02040503050406030204" pitchFamily="18" charset="0"/>
                <a:cs typeface="+mj-cs"/>
              </a:rPr>
              <a:t> - </a:t>
            </a:r>
            <a:r>
              <a:rPr lang="en-US" sz="2800" i="1" dirty="0" err="1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mir</a:t>
            </a:r>
            <a:r>
              <a:rPr lang="en-US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 - [</a:t>
            </a:r>
            <a:r>
              <a:rPr lang="en-US" sz="2800" dirty="0" err="1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mir</a:t>
            </a:r>
            <a:r>
              <a:rPr lang="en-US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]  VS </a:t>
            </a:r>
            <a:r>
              <a:rPr lang="ru-RU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 </a:t>
            </a:r>
            <a:r>
              <a:rPr lang="en-US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 </a:t>
            </a:r>
            <a:r>
              <a:rPr lang="he-IL" sz="2800" dirty="0">
                <a:solidFill>
                  <a:srgbClr val="A80000"/>
                </a:solidFill>
                <a:latin typeface="Cambria" panose="02040503050406030204" pitchFamily="18" charset="0"/>
                <a:cs typeface="+mj-cs"/>
              </a:rPr>
              <a:t>כּל</a:t>
            </a:r>
            <a:r>
              <a:rPr lang="ru-RU" sz="2800" dirty="0">
                <a:solidFill>
                  <a:srgbClr val="A80000"/>
                </a:solidFill>
                <a:latin typeface="Cambria" panose="02040503050406030204" pitchFamily="18" charset="0"/>
                <a:cs typeface="+mj-cs"/>
              </a:rPr>
              <a:t> - </a:t>
            </a:r>
            <a:r>
              <a:rPr lang="en-US" sz="2800" i="1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kl</a:t>
            </a:r>
            <a:r>
              <a:rPr lang="en-US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 - [</a:t>
            </a:r>
            <a:r>
              <a:rPr lang="en-US" sz="2800" dirty="0" err="1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kol</a:t>
            </a:r>
            <a:r>
              <a:rPr lang="en-US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]</a:t>
            </a:r>
            <a:endParaRPr lang="ru-RU" sz="2800" dirty="0">
              <a:solidFill>
                <a:srgbClr val="A80000"/>
              </a:solidFill>
              <a:latin typeface="Cambria" panose="02040503050406030204" pitchFamily="18" charset="0"/>
              <a:cs typeface="+mn-cs"/>
            </a:endParaRPr>
          </a:p>
          <a:p>
            <a:pPr marL="834701" defTabSz="2952210">
              <a:spcBef>
                <a:spcPts val="0"/>
              </a:spcBef>
              <a:spcAft>
                <a:spcPts val="922"/>
              </a:spcAft>
              <a:defRPr/>
            </a:pPr>
            <a:r>
              <a:rPr lang="ru-RU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В некоторых издательских практиках такие слова записываются фонетически</a:t>
            </a:r>
          </a:p>
          <a:p>
            <a:pPr marL="395386" indent="-395386" defTabSz="2952210">
              <a:spcBef>
                <a:spcPts val="0"/>
              </a:spcBef>
              <a:spcAft>
                <a:spcPts val="922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Наличие или отсутствие конечных вариантов для некоторых букв:</a:t>
            </a:r>
          </a:p>
          <a:p>
            <a:pPr marL="834701" defTabSz="2952210">
              <a:spcBef>
                <a:spcPts val="0"/>
              </a:spcBef>
              <a:spcAft>
                <a:spcPts val="922"/>
              </a:spcAft>
              <a:defRPr/>
            </a:pPr>
            <a:r>
              <a:rPr lang="he-IL" sz="2800" dirty="0">
                <a:solidFill>
                  <a:srgbClr val="A80000"/>
                </a:solidFill>
                <a:latin typeface="Cambria" panose="02040503050406030204" pitchFamily="18" charset="0"/>
                <a:cs typeface="+mj-cs"/>
              </a:rPr>
              <a:t>אין</a:t>
            </a:r>
            <a:r>
              <a:rPr lang="en-US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  VS   </a:t>
            </a:r>
            <a:r>
              <a:rPr lang="he-IL" sz="2800" dirty="0">
                <a:solidFill>
                  <a:srgbClr val="A80000"/>
                </a:solidFill>
                <a:latin typeface="Cambria" panose="02040503050406030204" pitchFamily="18" charset="0"/>
                <a:cs typeface="+mj-cs"/>
              </a:rPr>
              <a:t>אינ</a:t>
            </a:r>
            <a:r>
              <a:rPr lang="en-US" sz="2800" dirty="0">
                <a:solidFill>
                  <a:srgbClr val="A80000"/>
                </a:solidFill>
                <a:latin typeface="Cambria" panose="02040503050406030204" pitchFamily="18" charset="0"/>
                <a:cs typeface="+mj-cs"/>
              </a:rPr>
              <a:t>  </a:t>
            </a:r>
            <a:r>
              <a:rPr lang="en-US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- </a:t>
            </a:r>
            <a:r>
              <a:rPr lang="en-US" sz="2800" i="1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in</a:t>
            </a:r>
            <a:endParaRPr lang="ru-RU" sz="2800" i="1" dirty="0">
              <a:solidFill>
                <a:srgbClr val="A80000"/>
              </a:solidFill>
              <a:latin typeface="Cambria" panose="02040503050406030204" pitchFamily="18" charset="0"/>
              <a:cs typeface="+mn-cs"/>
            </a:endParaRPr>
          </a:p>
          <a:p>
            <a:pPr marL="834701" defTabSz="2952210">
              <a:spcBef>
                <a:spcPts val="0"/>
              </a:spcBef>
              <a:spcAft>
                <a:spcPts val="922"/>
              </a:spcAft>
              <a:defRPr/>
            </a:pPr>
            <a:r>
              <a:rPr lang="ru-RU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В некоторых издательских практиках конечные буквы игнорируются.</a:t>
            </a:r>
          </a:p>
          <a:p>
            <a:pPr marL="395386" indent="-395386" defTabSz="2952210">
              <a:spcBef>
                <a:spcPts val="0"/>
              </a:spcBef>
              <a:spcAft>
                <a:spcPts val="922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Некоторые фонемы на письме обозначаются сочетанием нескольких букв:</a:t>
            </a:r>
          </a:p>
          <a:p>
            <a:pPr marL="834701" defTabSz="2952210">
              <a:spcBef>
                <a:spcPts val="0"/>
              </a:spcBef>
              <a:spcAft>
                <a:spcPts val="922"/>
              </a:spcAft>
              <a:defRPr/>
            </a:pPr>
            <a:r>
              <a:rPr lang="he-IL" sz="2800" dirty="0">
                <a:solidFill>
                  <a:srgbClr val="A80000"/>
                </a:solidFill>
                <a:latin typeface="Cambria" panose="02040503050406030204" pitchFamily="18" charset="0"/>
                <a:cs typeface="+mj-cs"/>
              </a:rPr>
              <a:t>וו</a:t>
            </a:r>
            <a:r>
              <a:rPr lang="en-US" sz="2800" dirty="0">
                <a:solidFill>
                  <a:srgbClr val="A80000"/>
                </a:solidFill>
                <a:latin typeface="Cambria" panose="02040503050406030204" pitchFamily="18" charset="0"/>
                <a:cs typeface="+mj-cs"/>
              </a:rPr>
              <a:t> </a:t>
            </a:r>
            <a:r>
              <a:rPr lang="en-US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[v] = </a:t>
            </a:r>
            <a:r>
              <a:rPr lang="en-US" sz="2800" i="1" dirty="0" err="1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uu</a:t>
            </a:r>
            <a:r>
              <a:rPr lang="en-US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, </a:t>
            </a:r>
            <a:r>
              <a:rPr lang="ru-RU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 </a:t>
            </a:r>
            <a:r>
              <a:rPr lang="en-US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 </a:t>
            </a:r>
            <a:r>
              <a:rPr lang="he-IL" sz="2800" dirty="0">
                <a:solidFill>
                  <a:srgbClr val="A80000"/>
                </a:solidFill>
                <a:latin typeface="Cambria" panose="02040503050406030204" pitchFamily="18" charset="0"/>
                <a:cs typeface="+mj-cs"/>
              </a:rPr>
              <a:t>וי</a:t>
            </a:r>
            <a:r>
              <a:rPr lang="en-US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 [</a:t>
            </a:r>
            <a:r>
              <a:rPr lang="en-US" sz="2800" dirty="0" err="1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oy</a:t>
            </a:r>
            <a:r>
              <a:rPr lang="en-US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] = </a:t>
            </a:r>
            <a:r>
              <a:rPr lang="en-US" sz="2800" i="1" dirty="0" err="1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ui</a:t>
            </a:r>
            <a:r>
              <a:rPr lang="en-US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,   </a:t>
            </a:r>
            <a:r>
              <a:rPr lang="he-IL" sz="2800" dirty="0">
                <a:solidFill>
                  <a:srgbClr val="A80000"/>
                </a:solidFill>
                <a:latin typeface="Cambria" panose="02040503050406030204" pitchFamily="18" charset="0"/>
                <a:cs typeface="+mj-cs"/>
              </a:rPr>
              <a:t>יי</a:t>
            </a:r>
            <a:r>
              <a:rPr lang="en-US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 [</a:t>
            </a:r>
            <a:r>
              <a:rPr lang="en-US" sz="2800" dirty="0" err="1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ey</a:t>
            </a:r>
            <a:r>
              <a:rPr lang="en-US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] = </a:t>
            </a:r>
            <a:r>
              <a:rPr lang="en-US" sz="2800" i="1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ii</a:t>
            </a:r>
          </a:p>
          <a:p>
            <a:pPr marL="834701" defTabSz="2952210">
              <a:spcBef>
                <a:spcPts val="0"/>
              </a:spcBef>
              <a:spcAft>
                <a:spcPts val="922"/>
              </a:spcAft>
              <a:defRPr/>
            </a:pPr>
            <a:r>
              <a:rPr lang="ru-RU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Для различения таких букв в разных орфографических традициях используется либо диакритика (как в нормативной), либо «немые» буквы  </a:t>
            </a:r>
            <a:r>
              <a:rPr lang="he-IL" sz="2800" dirty="0">
                <a:solidFill>
                  <a:srgbClr val="A80000"/>
                </a:solidFill>
                <a:latin typeface="Cambria" panose="02040503050406030204" pitchFamily="18" charset="0"/>
                <a:cs typeface="+mj-cs"/>
              </a:rPr>
              <a:t>א</a:t>
            </a:r>
            <a:r>
              <a:rPr lang="en-US" sz="2800" dirty="0">
                <a:solidFill>
                  <a:srgbClr val="A80000"/>
                </a:solidFill>
                <a:latin typeface="Cambria" panose="02040503050406030204" pitchFamily="18" charset="0"/>
                <a:cs typeface="+mj-cs"/>
              </a:rPr>
              <a:t> </a:t>
            </a:r>
            <a:r>
              <a:rPr lang="en-US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- </a:t>
            </a:r>
            <a:r>
              <a:rPr lang="en-US" sz="2800" i="1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a</a:t>
            </a:r>
            <a:r>
              <a:rPr lang="en-US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, </a:t>
            </a:r>
            <a:r>
              <a:rPr lang="ru-RU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 </a:t>
            </a:r>
            <a:r>
              <a:rPr lang="he-IL" sz="2800" dirty="0">
                <a:solidFill>
                  <a:srgbClr val="A80000"/>
                </a:solidFill>
                <a:latin typeface="Cambria" panose="02040503050406030204" pitchFamily="18" charset="0"/>
                <a:cs typeface="+mj-cs"/>
              </a:rPr>
              <a:t>ה</a:t>
            </a:r>
            <a:r>
              <a:rPr lang="en-US" sz="2800" dirty="0">
                <a:solidFill>
                  <a:srgbClr val="A80000"/>
                </a:solidFill>
                <a:latin typeface="Cambria" panose="02040503050406030204" pitchFamily="18" charset="0"/>
                <a:cs typeface="+mj-cs"/>
              </a:rPr>
              <a:t> </a:t>
            </a:r>
            <a:r>
              <a:rPr lang="en-US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- </a:t>
            </a:r>
            <a:r>
              <a:rPr lang="en-US" sz="2800" i="1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h</a:t>
            </a:r>
          </a:p>
          <a:p>
            <a:pPr marL="395386" indent="-395386" defTabSz="2952210">
              <a:spcBef>
                <a:spcPts val="0"/>
              </a:spcBef>
              <a:spcAft>
                <a:spcPts val="922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Произношение некоторых морфем отошло от их традиционного написания, как следствие, в некоторых орфографиях они записываются в соответствии с современным произношением:</a:t>
            </a:r>
            <a:endParaRPr lang="en-US" sz="2800" dirty="0">
              <a:solidFill>
                <a:srgbClr val="A80000"/>
              </a:solidFill>
              <a:latin typeface="Cambria" panose="02040503050406030204" pitchFamily="18" charset="0"/>
              <a:cs typeface="+mn-cs"/>
            </a:endParaRPr>
          </a:p>
          <a:p>
            <a:pPr marL="834701" defTabSz="2952210">
              <a:spcBef>
                <a:spcPts val="0"/>
              </a:spcBef>
              <a:spcAft>
                <a:spcPts val="922"/>
              </a:spcAft>
              <a:defRPr/>
            </a:pPr>
            <a:r>
              <a:rPr lang="he-IL" sz="2800" dirty="0">
                <a:solidFill>
                  <a:srgbClr val="A80000"/>
                </a:solidFill>
                <a:latin typeface="Cambria" panose="02040503050406030204" pitchFamily="18" charset="0"/>
                <a:cs typeface="+mj-cs"/>
              </a:rPr>
              <a:t>בײַ</a:t>
            </a:r>
            <a:r>
              <a:rPr lang="en-US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 - </a:t>
            </a:r>
            <a:r>
              <a:rPr lang="en-US" sz="2800" i="1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bay</a:t>
            </a:r>
            <a:r>
              <a:rPr lang="en-US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 - [</a:t>
            </a:r>
            <a:r>
              <a:rPr lang="en-US" sz="2800" dirty="0" err="1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ba</a:t>
            </a:r>
            <a:r>
              <a:rPr lang="en-US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]  →  </a:t>
            </a:r>
            <a:r>
              <a:rPr lang="he-IL" sz="2800" dirty="0">
                <a:solidFill>
                  <a:srgbClr val="A80000"/>
                </a:solidFill>
                <a:latin typeface="Cambria" panose="02040503050406030204" pitchFamily="18" charset="0"/>
                <a:cs typeface="+mj-cs"/>
              </a:rPr>
              <a:t>באַ</a:t>
            </a:r>
            <a:r>
              <a:rPr lang="he-IL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 </a:t>
            </a:r>
            <a:r>
              <a:rPr lang="en-US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 -</a:t>
            </a:r>
            <a:r>
              <a:rPr lang="en-US" sz="2800" i="1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 </a:t>
            </a:r>
            <a:r>
              <a:rPr lang="en-US" sz="2800" i="1" dirty="0" err="1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ba</a:t>
            </a:r>
            <a:endParaRPr lang="en-US" sz="2800" i="1" dirty="0">
              <a:solidFill>
                <a:srgbClr val="A80000"/>
              </a:solidFill>
              <a:latin typeface="Cambria" panose="02040503050406030204" pitchFamily="18" charset="0"/>
              <a:cs typeface="+mn-cs"/>
            </a:endParaRPr>
          </a:p>
          <a:p>
            <a:pPr marL="834701" defTabSz="2952210">
              <a:spcBef>
                <a:spcPts val="0"/>
              </a:spcBef>
              <a:spcAft>
                <a:spcPts val="922"/>
              </a:spcAft>
              <a:defRPr/>
            </a:pPr>
            <a:r>
              <a:rPr lang="he-IL" sz="2800" dirty="0">
                <a:solidFill>
                  <a:srgbClr val="A80000"/>
                </a:solidFill>
                <a:latin typeface="Cambria" panose="02040503050406030204" pitchFamily="18" charset="0"/>
                <a:cs typeface="+mj-cs"/>
              </a:rPr>
              <a:t>אויף</a:t>
            </a:r>
            <a:r>
              <a:rPr lang="en-US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 - </a:t>
            </a:r>
            <a:r>
              <a:rPr lang="en-US" sz="2800" i="1" dirty="0" err="1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oyf</a:t>
            </a:r>
            <a:r>
              <a:rPr lang="en-US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 - [</a:t>
            </a:r>
            <a:r>
              <a:rPr lang="en-US" sz="2800" dirty="0" err="1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uf</a:t>
            </a:r>
            <a:r>
              <a:rPr lang="en-US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] →  </a:t>
            </a:r>
            <a:r>
              <a:rPr lang="he-IL" sz="2800" dirty="0">
                <a:solidFill>
                  <a:srgbClr val="A80000"/>
                </a:solidFill>
                <a:latin typeface="Cambria" panose="02040503050406030204" pitchFamily="18" charset="0"/>
                <a:cs typeface="+mj-cs"/>
              </a:rPr>
              <a:t>אוף</a:t>
            </a:r>
            <a:r>
              <a:rPr lang="en-US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 - </a:t>
            </a:r>
            <a:r>
              <a:rPr lang="en-US" sz="2800" i="1" dirty="0" err="1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uf</a:t>
            </a:r>
            <a:endParaRPr lang="en-US" sz="2800" i="1" dirty="0">
              <a:solidFill>
                <a:srgbClr val="A80000"/>
              </a:solidFill>
              <a:latin typeface="Cambria" panose="02040503050406030204" pitchFamily="18" charset="0"/>
              <a:cs typeface="+mn-cs"/>
            </a:endParaRPr>
          </a:p>
          <a:p>
            <a:pPr marL="395386" indent="-395386" defTabSz="2952210">
              <a:spcBef>
                <a:spcPts val="0"/>
              </a:spcBef>
              <a:spcAft>
                <a:spcPts val="922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В некоторых орфографиях отсутствует диакритика. Поэтому некоторые графемы становятся неразличимы:</a:t>
            </a:r>
            <a:endParaRPr lang="en-US" sz="2800" dirty="0">
              <a:solidFill>
                <a:srgbClr val="A80000"/>
              </a:solidFill>
              <a:latin typeface="Cambria" panose="02040503050406030204" pitchFamily="18" charset="0"/>
              <a:cs typeface="+mn-cs"/>
            </a:endParaRPr>
          </a:p>
          <a:p>
            <a:pPr marL="834701" defTabSz="2952210">
              <a:spcBef>
                <a:spcPts val="0"/>
              </a:spcBef>
              <a:spcAft>
                <a:spcPts val="922"/>
              </a:spcAft>
              <a:defRPr/>
            </a:pPr>
            <a:r>
              <a:rPr lang="he-IL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א</a:t>
            </a:r>
            <a:r>
              <a:rPr lang="he-IL" sz="2800" dirty="0">
                <a:solidFill>
                  <a:srgbClr val="A80000"/>
                </a:solidFill>
                <a:latin typeface="Cambria" panose="02040503050406030204" pitchFamily="18" charset="0"/>
                <a:cs typeface="+mj-cs"/>
              </a:rPr>
              <a:t>ַ/אָ</a:t>
            </a:r>
            <a:r>
              <a:rPr lang="he-IL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 </a:t>
            </a:r>
            <a:r>
              <a:rPr lang="en-US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  </a:t>
            </a:r>
            <a:r>
              <a:rPr lang="en-US" sz="2800" i="1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a</a:t>
            </a:r>
            <a:r>
              <a:rPr lang="en-US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/</a:t>
            </a:r>
            <a:r>
              <a:rPr lang="en-US" sz="2800" i="1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o</a:t>
            </a:r>
            <a:r>
              <a:rPr lang="en-US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 → </a:t>
            </a:r>
            <a:r>
              <a:rPr lang="he-IL" sz="2800" dirty="0">
                <a:solidFill>
                  <a:srgbClr val="A80000"/>
                </a:solidFill>
                <a:latin typeface="Cambria" panose="02040503050406030204" pitchFamily="18" charset="0"/>
                <a:cs typeface="+mj-cs"/>
              </a:rPr>
              <a:t>א </a:t>
            </a:r>
            <a:r>
              <a:rPr lang="en-US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  </a:t>
            </a:r>
            <a:r>
              <a:rPr lang="en-US" sz="2800" i="1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a, o</a:t>
            </a:r>
          </a:p>
          <a:p>
            <a:pPr marL="834701" defTabSz="2952210">
              <a:spcBef>
                <a:spcPts val="0"/>
              </a:spcBef>
              <a:spcAft>
                <a:spcPts val="922"/>
              </a:spcAft>
              <a:defRPr/>
            </a:pPr>
            <a:r>
              <a:rPr lang="he-IL" sz="2800" dirty="0">
                <a:solidFill>
                  <a:srgbClr val="A80000"/>
                </a:solidFill>
                <a:latin typeface="Cambria" panose="02040503050406030204" pitchFamily="18" charset="0"/>
                <a:cs typeface="+mj-cs"/>
              </a:rPr>
              <a:t>פּ/פֿ</a:t>
            </a:r>
            <a:r>
              <a:rPr lang="he-IL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 </a:t>
            </a:r>
            <a:r>
              <a:rPr lang="en-US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  </a:t>
            </a:r>
            <a:r>
              <a:rPr lang="en-US" sz="2800" i="1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p</a:t>
            </a:r>
            <a:r>
              <a:rPr lang="en-US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/</a:t>
            </a:r>
            <a:r>
              <a:rPr lang="en-US" sz="2800" i="1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f</a:t>
            </a:r>
            <a:r>
              <a:rPr lang="en-US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 → </a:t>
            </a:r>
            <a:r>
              <a:rPr lang="he-IL" sz="2800" dirty="0">
                <a:solidFill>
                  <a:srgbClr val="A80000"/>
                </a:solidFill>
                <a:latin typeface="Cambria" panose="02040503050406030204" pitchFamily="18" charset="0"/>
                <a:cs typeface="+mj-cs"/>
              </a:rPr>
              <a:t>פ </a:t>
            </a:r>
            <a:r>
              <a:rPr lang="en-US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  </a:t>
            </a:r>
            <a:r>
              <a:rPr lang="en-US" sz="2800" i="1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p, f</a:t>
            </a:r>
          </a:p>
          <a:p>
            <a:pPr marL="395386" indent="-395386" defTabSz="2952210">
              <a:spcBef>
                <a:spcPts val="0"/>
              </a:spcBef>
              <a:spcAft>
                <a:spcPts val="922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И некоторые другие</a:t>
            </a:r>
          </a:p>
          <a:p>
            <a:pPr defTabSz="2952210" fontAlgn="auto">
              <a:spcBef>
                <a:spcPts val="0"/>
              </a:spcBef>
              <a:spcAft>
                <a:spcPts val="922"/>
              </a:spcAft>
              <a:defRPr/>
            </a:pPr>
            <a:endParaRPr lang="ru-RU" sz="2800" dirty="0">
              <a:solidFill>
                <a:srgbClr val="A80000"/>
              </a:solidFill>
              <a:latin typeface="Cambria" panose="02040503050406030204" pitchFamily="18" charset="0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26438" y="16659225"/>
            <a:ext cx="13627100" cy="4352925"/>
          </a:xfrm>
          <a:prstGeom prst="rect">
            <a:avLst/>
          </a:prstGeom>
          <a:noFill/>
        </p:spPr>
        <p:txBody>
          <a:bodyPr lIns="210872" tIns="105435" rIns="210872" bIns="105435">
            <a:spAutoFit/>
          </a:bodyPr>
          <a:lstStyle/>
          <a:p>
            <a:pPr defTabSz="2952210" fontAlgn="auto">
              <a:spcBef>
                <a:spcPts val="0"/>
              </a:spcBef>
              <a:spcAft>
                <a:spcPts val="922"/>
              </a:spcAft>
              <a:defRPr/>
            </a:pPr>
            <a:r>
              <a:rPr lang="ru-RU" sz="2800" b="1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4. Технология и тестирование</a:t>
            </a:r>
            <a:endParaRPr lang="ru-RU" sz="2800" dirty="0">
              <a:solidFill>
                <a:srgbClr val="A80000"/>
              </a:solidFill>
              <a:latin typeface="Cambria" panose="02040503050406030204" pitchFamily="18" charset="0"/>
              <a:cs typeface="+mn-cs"/>
            </a:endParaRPr>
          </a:p>
          <a:p>
            <a:pPr marL="395386" indent="-395386" defTabSz="2952210">
              <a:spcBef>
                <a:spcPts val="0"/>
              </a:spcBef>
              <a:spcAft>
                <a:spcPts val="922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Алфавит со всеми вариантами букв</a:t>
            </a:r>
          </a:p>
          <a:p>
            <a:pPr marL="395386" indent="-395386" defTabSz="2952210">
              <a:spcBef>
                <a:spcPts val="0"/>
              </a:spcBef>
              <a:spcAft>
                <a:spcPts val="922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Проблемные морфемы, буквосочетания и слова с вариантами</a:t>
            </a:r>
          </a:p>
          <a:p>
            <a:pPr marL="395386" indent="-395386" defTabSz="2952210">
              <a:spcBef>
                <a:spcPts val="0"/>
              </a:spcBef>
              <a:spcAft>
                <a:spcPts val="922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модуль для заимствований из семитских языков</a:t>
            </a:r>
          </a:p>
          <a:p>
            <a:pPr marL="395386" indent="-395386" defTabSz="2952210">
              <a:spcBef>
                <a:spcPts val="0"/>
              </a:spcBef>
              <a:spcAft>
                <a:spcPts val="922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n-граммы, HMM для букв без диакритики</a:t>
            </a:r>
          </a:p>
          <a:p>
            <a:pPr marL="395386" indent="-395386" defTabSz="2952210">
              <a:spcBef>
                <a:spcPts val="0"/>
              </a:spcBef>
              <a:spcAft>
                <a:spcPts val="922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точность - 98% для текстов в нормативной орфографии(2% - заимствования из семитских языков), 94-97% для текстов в других орфографиях</a:t>
            </a:r>
          </a:p>
          <a:p>
            <a:pPr marL="395386" indent="-395386" defTabSz="2952210">
              <a:spcBef>
                <a:spcPts val="0"/>
              </a:spcBef>
              <a:spcAft>
                <a:spcPts val="922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A80000"/>
                </a:solidFill>
                <a:latin typeface="Cambria" panose="02040503050406030204" pitchFamily="18" charset="0"/>
                <a:cs typeface="+mn-cs"/>
              </a:rPr>
              <a:t>полнота - 100%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685375" y="17727613"/>
            <a:ext cx="6591300" cy="2366962"/>
          </a:xfrm>
          <a:prstGeom prst="rect">
            <a:avLst/>
          </a:prstGeom>
          <a:solidFill>
            <a:srgbClr val="FED08C"/>
          </a:solidFill>
        </p:spPr>
        <p:txBody>
          <a:bodyPr lIns="210872" tIns="105435" rIns="210872" bIns="105435">
            <a:spAutoFit/>
          </a:bodyPr>
          <a:lstStyle/>
          <a:p>
            <a:pPr algn="ctr" defTabSz="29522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cs typeface="+mn-cs"/>
              </a:rPr>
              <a:t>Данное научное исследование</a:t>
            </a:r>
          </a:p>
          <a:p>
            <a:pPr algn="ctr" defTabSz="29522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cs typeface="+mn-cs"/>
              </a:rPr>
              <a:t>(№ п 14-05-0074)</a:t>
            </a:r>
          </a:p>
          <a:p>
            <a:pPr algn="ctr" defTabSz="29522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cs typeface="+mn-cs"/>
              </a:rPr>
              <a:t> выполнено при поддержке Программы «Научный фонд НИУ ВШЭ» в 2013- 2014 г.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26438" y="2673350"/>
            <a:ext cx="13627100" cy="920750"/>
          </a:xfrm>
          <a:prstGeom prst="rect">
            <a:avLst/>
          </a:prstGeom>
          <a:noFill/>
        </p:spPr>
        <p:txBody>
          <a:bodyPr lIns="210872" tIns="105435" rIns="210872" bIns="105435">
            <a:spAutoFit/>
          </a:bodyPr>
          <a:lstStyle/>
          <a:p>
            <a:pPr algn="ctr" defTabSz="29522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600" b="1" dirty="0">
                <a:solidFill>
                  <a:srgbClr val="8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+mn-cs"/>
              </a:rPr>
              <a:t>Кирьянов Д.П., Орехов Б.В., Панова Т.А.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381</Words>
  <Application>Microsoft Office PowerPoint</Application>
  <PresentationFormat>Произвольный</PresentationFormat>
  <Paragraphs>48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Calibri</vt:lpstr>
      <vt:lpstr>Arial</vt:lpstr>
      <vt:lpstr>Cambria</vt:lpstr>
      <vt:lpstr>Times New Roman</vt:lpstr>
      <vt:lpstr>Тема Office</vt:lpstr>
      <vt:lpstr>Вариативность орфографий в идише и проблема их автоматической транслитерации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транслитерации в идише</dc:title>
  <dc:creator>Use</dc:creator>
  <cp:lastModifiedBy>Lena</cp:lastModifiedBy>
  <cp:revision>28</cp:revision>
  <dcterms:created xsi:type="dcterms:W3CDTF">2014-05-26T13:05:00Z</dcterms:created>
  <dcterms:modified xsi:type="dcterms:W3CDTF">2014-09-28T09:15:53Z</dcterms:modified>
</cp:coreProperties>
</file>