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4" r:id="rId5"/>
    <p:sldId id="300" r:id="rId6"/>
    <p:sldId id="260" r:id="rId7"/>
    <p:sldId id="263" r:id="rId8"/>
    <p:sldId id="295" r:id="rId9"/>
    <p:sldId id="296" r:id="rId10"/>
    <p:sldId id="297" r:id="rId11"/>
    <p:sldId id="298" r:id="rId12"/>
    <p:sldId id="299" r:id="rId13"/>
    <p:sldId id="261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6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257" r:id="rId4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05" autoAdjust="0"/>
    <p:restoredTop sz="94660"/>
  </p:normalViewPr>
  <p:slideViewPr>
    <p:cSldViewPr snapToGrid="0">
      <p:cViewPr>
        <p:scale>
          <a:sx n="66" d="100"/>
          <a:sy n="66" d="100"/>
        </p:scale>
        <p:origin x="90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6CB2-9A5C-407C-AB46-B84B4044349A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0340-67DE-4E03-8219-C968CE117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769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6CB2-9A5C-407C-AB46-B84B4044349A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0340-67DE-4E03-8219-C968CE117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798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6CB2-9A5C-407C-AB46-B84B4044349A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0340-67DE-4E03-8219-C968CE117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55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6CB2-9A5C-407C-AB46-B84B4044349A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0340-67DE-4E03-8219-C968CE117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71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6CB2-9A5C-407C-AB46-B84B4044349A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0340-67DE-4E03-8219-C968CE117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631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6CB2-9A5C-407C-AB46-B84B4044349A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0340-67DE-4E03-8219-C968CE117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788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6CB2-9A5C-407C-AB46-B84B4044349A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0340-67DE-4E03-8219-C968CE117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187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6CB2-9A5C-407C-AB46-B84B4044349A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0340-67DE-4E03-8219-C968CE117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885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6CB2-9A5C-407C-AB46-B84B4044349A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0340-67DE-4E03-8219-C968CE117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940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6CB2-9A5C-407C-AB46-B84B4044349A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0340-67DE-4E03-8219-C968CE117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939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6CB2-9A5C-407C-AB46-B84B4044349A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0340-67DE-4E03-8219-C968CE117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30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66CB2-9A5C-407C-AB46-B84B4044349A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50340-67DE-4E03-8219-C968CE117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51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4.jpg"/><Relationship Id="rId4" Type="http://schemas.openxmlformats.org/officeDocument/2006/relationships/image" Target="../media/image6.jp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A%D0%B0%D1%83%D0%B7%D0%B0%D1%82%D0%B8%D0%B2#cite_note-Burgess.E2.80.941995.E2.80.94.E2.80.9416-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2414" y="507508"/>
            <a:ext cx="9254730" cy="1620837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Indian Summer School</a:t>
            </a: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2414" y="2412124"/>
            <a:ext cx="9144000" cy="2041634"/>
          </a:xfrm>
        </p:spPr>
        <p:txBody>
          <a:bodyPr/>
          <a:lstStyle/>
          <a:p>
            <a:r>
              <a:rPr lang="ru-RU" sz="3200" b="1" dirty="0" smtClean="0"/>
              <a:t>Летняя Лингвистическая школа</a:t>
            </a:r>
          </a:p>
          <a:p>
            <a:r>
              <a:rPr lang="ru-RU" dirty="0" smtClean="0"/>
              <a:t>01.09 – 05.09</a:t>
            </a:r>
          </a:p>
          <a:p>
            <a:r>
              <a:rPr lang="ru-RU" dirty="0" smtClean="0"/>
              <a:t>2014 год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8" y="2869324"/>
            <a:ext cx="3797856" cy="338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1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Аналитический </a:t>
            </a:r>
            <a:r>
              <a:rPr lang="ru-RU" dirty="0" err="1" smtClean="0"/>
              <a:t>каузатив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09397"/>
            <a:ext cx="10515600" cy="2456089"/>
          </a:xfrm>
        </p:spPr>
        <p:txBody>
          <a:bodyPr/>
          <a:lstStyle/>
          <a:p>
            <a:r>
              <a:rPr lang="ru-RU" dirty="0" smtClean="0"/>
              <a:t>Английский, французский язык</a:t>
            </a:r>
            <a:r>
              <a:rPr lang="ru-RU" dirty="0"/>
              <a:t>и</a:t>
            </a:r>
            <a:endParaRPr lang="ru-RU" dirty="0" smtClean="0"/>
          </a:p>
          <a:p>
            <a:endParaRPr lang="ru-RU" dirty="0"/>
          </a:p>
          <a:p>
            <a:r>
              <a:rPr lang="en-US" dirty="0" smtClean="0"/>
              <a:t>He </a:t>
            </a:r>
            <a:r>
              <a:rPr lang="en-US" b="1" dirty="0" smtClean="0"/>
              <a:t>makes</a:t>
            </a:r>
            <a:r>
              <a:rPr lang="en-US" dirty="0" smtClean="0"/>
              <a:t> her work – </a:t>
            </a:r>
            <a:r>
              <a:rPr lang="ru-RU" dirty="0" smtClean="0"/>
              <a:t>Он заставляет ее работать</a:t>
            </a:r>
            <a:endParaRPr lang="en-US" dirty="0" smtClean="0"/>
          </a:p>
          <a:p>
            <a:r>
              <a:rPr lang="en-US" dirty="0" smtClean="0"/>
              <a:t>Je </a:t>
            </a:r>
            <a:r>
              <a:rPr lang="en-US" dirty="0" err="1" smtClean="0"/>
              <a:t>luis</a:t>
            </a:r>
            <a:r>
              <a:rPr lang="en-US" dirty="0" smtClean="0"/>
              <a:t> </a:t>
            </a:r>
            <a:r>
              <a:rPr lang="en-US" dirty="0" err="1" smtClean="0"/>
              <a:t>fais</a:t>
            </a:r>
            <a:r>
              <a:rPr lang="en-US" dirty="0" smtClean="0"/>
              <a:t> </a:t>
            </a:r>
            <a:r>
              <a:rPr lang="en-US" dirty="0" err="1" smtClean="0"/>
              <a:t>courir</a:t>
            </a:r>
            <a:r>
              <a:rPr lang="ru-RU" dirty="0" smtClean="0"/>
              <a:t> – Я заставляю его бежать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250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Лексический </a:t>
            </a:r>
            <a:r>
              <a:rPr lang="ru-RU" dirty="0" err="1" smtClean="0"/>
              <a:t>каузатив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Многие непроизводные переходные глаголы</a:t>
            </a:r>
          </a:p>
          <a:p>
            <a:r>
              <a:rPr lang="ru-RU" dirty="0" smtClean="0"/>
              <a:t>Русский язык</a:t>
            </a:r>
          </a:p>
          <a:p>
            <a:pPr lvl="1"/>
            <a:r>
              <a:rPr lang="ru-RU" dirty="0" smtClean="0"/>
              <a:t>Класть, убивать, резать</a:t>
            </a:r>
          </a:p>
          <a:p>
            <a:r>
              <a:rPr lang="ru-RU" dirty="0" smtClean="0"/>
              <a:t>Английский язык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augh</a:t>
            </a:r>
            <a:r>
              <a:rPr lang="ru-RU" dirty="0" smtClean="0"/>
              <a:t> -</a:t>
            </a:r>
            <a:r>
              <a:rPr lang="en-US" dirty="0" smtClean="0"/>
              <a:t> </a:t>
            </a:r>
            <a:r>
              <a:rPr lang="en-US" dirty="0"/>
              <a:t>make laugh, amuse, </a:t>
            </a:r>
            <a:r>
              <a:rPr lang="en-US" dirty="0" smtClean="0"/>
              <a:t>strike </a:t>
            </a:r>
            <a:r>
              <a:rPr lang="en-US" dirty="0"/>
              <a:t>as funny</a:t>
            </a:r>
          </a:p>
          <a:p>
            <a:pPr lvl="1"/>
            <a:r>
              <a:rPr lang="en-US" dirty="0" smtClean="0"/>
              <a:t>die</a:t>
            </a:r>
            <a:r>
              <a:rPr lang="ru-RU" dirty="0" smtClean="0"/>
              <a:t> -</a:t>
            </a:r>
            <a:r>
              <a:rPr lang="en-US" dirty="0" smtClean="0"/>
              <a:t> </a:t>
            </a:r>
            <a:r>
              <a:rPr lang="en-US" dirty="0"/>
              <a:t>kill</a:t>
            </a:r>
          </a:p>
          <a:p>
            <a:pPr lvl="1"/>
            <a:r>
              <a:rPr lang="en-US" dirty="0" smtClean="0"/>
              <a:t>sit - </a:t>
            </a:r>
            <a:r>
              <a:rPr lang="en-US" dirty="0"/>
              <a:t>seat, have sit, make </a:t>
            </a:r>
            <a:r>
              <a:rPr lang="en-US" dirty="0" smtClean="0"/>
              <a:t>sit</a:t>
            </a:r>
            <a:endParaRPr lang="en-US" dirty="0"/>
          </a:p>
          <a:p>
            <a:pPr lvl="1"/>
            <a:r>
              <a:rPr lang="en-US" dirty="0" smtClean="0"/>
              <a:t>eat</a:t>
            </a:r>
            <a:r>
              <a:rPr lang="ru-RU" dirty="0" smtClean="0"/>
              <a:t> - </a:t>
            </a:r>
            <a:r>
              <a:rPr lang="en-US" dirty="0" smtClean="0"/>
              <a:t> </a:t>
            </a:r>
            <a:r>
              <a:rPr lang="en-US" dirty="0"/>
              <a:t>feed, give food </a:t>
            </a:r>
            <a:r>
              <a:rPr lang="en-US" dirty="0" smtClean="0"/>
              <a:t>drink</a:t>
            </a:r>
            <a:endParaRPr lang="en-US" dirty="0"/>
          </a:p>
          <a:p>
            <a:pPr lvl="1"/>
            <a:r>
              <a:rPr lang="en-US" dirty="0" smtClean="0"/>
              <a:t>learn, know - teach </a:t>
            </a:r>
            <a:endParaRPr lang="en-US" dirty="0"/>
          </a:p>
          <a:p>
            <a:pPr lvl="1"/>
            <a:r>
              <a:rPr lang="en-US" dirty="0" smtClean="0"/>
              <a:t>see - </a:t>
            </a:r>
            <a:r>
              <a:rPr lang="en-US" dirty="0"/>
              <a:t>show</a:t>
            </a:r>
          </a:p>
          <a:p>
            <a:pPr lvl="1"/>
            <a:r>
              <a:rPr lang="en-US" dirty="0" smtClean="0"/>
              <a:t>be/become </a:t>
            </a:r>
            <a:r>
              <a:rPr lang="en-US" dirty="0"/>
              <a:t>angry </a:t>
            </a:r>
            <a:r>
              <a:rPr lang="en-US" dirty="0" smtClean="0"/>
              <a:t>- anger</a:t>
            </a:r>
            <a:r>
              <a:rPr lang="en-US" dirty="0"/>
              <a:t>, make angry </a:t>
            </a:r>
          </a:p>
          <a:p>
            <a:pPr lvl="1"/>
            <a:r>
              <a:rPr lang="en-US" dirty="0" smtClean="0"/>
              <a:t>fear</a:t>
            </a:r>
            <a:r>
              <a:rPr lang="en-US" dirty="0"/>
              <a:t>, be afraid </a:t>
            </a:r>
            <a:r>
              <a:rPr lang="en-US" dirty="0" smtClean="0"/>
              <a:t>- frighten</a:t>
            </a:r>
            <a:r>
              <a:rPr lang="en-US" dirty="0"/>
              <a:t>, </a:t>
            </a:r>
            <a:r>
              <a:rPr lang="en-US" dirty="0" smtClean="0"/>
              <a:t>scare</a:t>
            </a:r>
            <a:endParaRPr lang="en-US" dirty="0"/>
          </a:p>
          <a:p>
            <a:pPr lvl="1"/>
            <a:r>
              <a:rPr lang="en-US" dirty="0" smtClean="0"/>
              <a:t>hide</a:t>
            </a:r>
            <a:r>
              <a:rPr lang="en-US" dirty="0"/>
              <a:t>, go into </a:t>
            </a:r>
            <a:r>
              <a:rPr lang="en-US" dirty="0" smtClean="0"/>
              <a:t>hiding - </a:t>
            </a:r>
            <a:r>
              <a:rPr lang="en-US" dirty="0"/>
              <a:t>hide, conceal, put into hiding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come to) boil </a:t>
            </a:r>
            <a:r>
              <a:rPr lang="en-US" dirty="0" smtClean="0"/>
              <a:t>- (</a:t>
            </a:r>
            <a:r>
              <a:rPr lang="en-US" dirty="0"/>
              <a:t>bring to) </a:t>
            </a:r>
            <a:r>
              <a:rPr lang="en-US" dirty="0" smtClean="0"/>
              <a:t>boil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746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418" y="116114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27393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417" y="367643"/>
            <a:ext cx="4269828" cy="1325563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Walter</a:t>
            </a:r>
            <a:r>
              <a:rPr lang="en-US" sz="4800" b="1" dirty="0" smtClean="0"/>
              <a:t> </a:t>
            </a:r>
            <a:r>
              <a:rPr lang="en-US" sz="5400" b="1" dirty="0" err="1" smtClean="0"/>
              <a:t>Bisang</a:t>
            </a:r>
            <a:endParaRPr lang="ru-RU" sz="4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808" y="365125"/>
            <a:ext cx="4099033" cy="6159749"/>
          </a:xfrm>
        </p:spPr>
      </p:pic>
      <p:sp>
        <p:nvSpPr>
          <p:cNvPr id="5" name="Сердце 4"/>
          <p:cNvSpPr/>
          <p:nvPr/>
        </p:nvSpPr>
        <p:spPr>
          <a:xfrm>
            <a:off x="5653908" y="544211"/>
            <a:ext cx="1424809" cy="99134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3154" y="3499910"/>
            <a:ext cx="62116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effectLst/>
              </a:rPr>
              <a:t>Professor of General and Comparative Linguistics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effectLst/>
              </a:rPr>
              <a:t>Johannes Gutenberg-University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effectLst/>
              </a:rPr>
              <a:t>Department of English and Linguistics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effectLst/>
              </a:rPr>
              <a:t>General Linguistics/Language Typology</a:t>
            </a:r>
            <a:endParaRPr lang="en-US" sz="2400" dirty="0"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883022"/>
            <a:ext cx="6844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Linguistic complexity, </a:t>
            </a:r>
          </a:p>
          <a:p>
            <a:pPr algn="ctr"/>
            <a:r>
              <a:rPr lang="en-US" sz="2800" dirty="0" err="1" smtClean="0"/>
              <a:t>grammaticalization</a:t>
            </a:r>
            <a:r>
              <a:rPr lang="en-US" sz="2800" dirty="0" smtClean="0"/>
              <a:t> and contact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04218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0" y="1772816"/>
            <a:ext cx="5184576" cy="3340968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>
              <a:buNone/>
            </a:pPr>
            <a:r>
              <a:rPr lang="ru-RU" dirty="0" smtClean="0"/>
              <a:t>необходимость говорящего быть понятным</a:t>
            </a:r>
            <a:endParaRPr lang="en-US" dirty="0" smtClean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7176120" y="233203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3200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200" dirty="0"/>
              <a:t>артикуляция 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863752" y="692697"/>
            <a:ext cx="4485184" cy="3099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dirty="0"/>
              <a:t>c</a:t>
            </a:r>
            <a:r>
              <a:rPr lang="ru-RU" sz="3200" dirty="0"/>
              <a:t>ложность («</a:t>
            </a:r>
            <a:r>
              <a:rPr lang="en-US" sz="3200" dirty="0"/>
              <a:t>complexity</a:t>
            </a:r>
            <a:r>
              <a:rPr lang="ru-RU" sz="3200" dirty="0"/>
              <a:t>»)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3200" dirty="0"/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3200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063552" y="3933056"/>
            <a:ext cx="3682752" cy="3340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32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3200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200" dirty="0"/>
              <a:t>принцип экономии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456040" y="4509120"/>
            <a:ext cx="3682752" cy="3340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3200" dirty="0"/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dirty="0"/>
              <a:t>ясность</a:t>
            </a:r>
          </a:p>
        </p:txBody>
      </p:sp>
      <p:sp>
        <p:nvSpPr>
          <p:cNvPr id="9" name="Стрелка вправо 8"/>
          <p:cNvSpPr/>
          <p:nvPr/>
        </p:nvSpPr>
        <p:spPr>
          <a:xfrm rot="18591073">
            <a:off x="4279222" y="2303713"/>
            <a:ext cx="1152128" cy="308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3672090">
            <a:off x="7316838" y="2293306"/>
            <a:ext cx="1152128" cy="308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3585848" y="4354976"/>
            <a:ext cx="1152128" cy="308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7690304" y="4426984"/>
            <a:ext cx="1152128" cy="308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59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ru-RU" dirty="0" smtClean="0"/>
              <a:t>ясность («</a:t>
            </a:r>
            <a:r>
              <a:rPr lang="en-US" dirty="0" smtClean="0"/>
              <a:t>explicitness</a:t>
            </a:r>
            <a:r>
              <a:rPr lang="ru-RU" dirty="0" smtClean="0"/>
              <a:t>»)</a:t>
            </a:r>
            <a:r>
              <a:rPr lang="en-US" dirty="0" smtClean="0"/>
              <a:t> </a:t>
            </a:r>
            <a:r>
              <a:rPr lang="ru-RU" dirty="0" smtClean="0"/>
              <a:t>ведёт к </a:t>
            </a:r>
            <a:r>
              <a:rPr lang="en-US" dirty="0" smtClean="0"/>
              <a:t>overt complexity,</a:t>
            </a:r>
            <a:r>
              <a:rPr lang="ru-RU" dirty="0" smtClean="0"/>
              <a:t> которая выражается грамматическими маркерами</a:t>
            </a:r>
          </a:p>
          <a:p>
            <a:pPr algn="just"/>
            <a:endParaRPr lang="ru-RU" dirty="0"/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принцип экономии («</a:t>
            </a:r>
            <a:r>
              <a:rPr lang="en-US" dirty="0" smtClean="0"/>
              <a:t>economy</a:t>
            </a:r>
            <a:r>
              <a:rPr lang="ru-RU" dirty="0" smtClean="0"/>
              <a:t>»)</a:t>
            </a:r>
            <a:r>
              <a:rPr lang="en-US" dirty="0" smtClean="0"/>
              <a:t> </a:t>
            </a:r>
            <a:r>
              <a:rPr lang="ru-RU" dirty="0" smtClean="0"/>
              <a:t>ведёт к </a:t>
            </a:r>
            <a:r>
              <a:rPr lang="en-US" dirty="0" smtClean="0"/>
              <a:t>hidden complexity</a:t>
            </a:r>
            <a:r>
              <a:rPr lang="ru-RU" dirty="0" smtClean="0"/>
              <a:t>, то есть грамматические категории не выражены говорящим, но должны быть восприняты слушающим.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625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63552" y="2060849"/>
            <a:ext cx="8229600" cy="4525963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en-US" dirty="0" smtClean="0"/>
              <a:t>Complexity</a:t>
            </a:r>
            <a:r>
              <a:rPr lang="ru-RU" dirty="0" smtClean="0"/>
              <a:t> – результат повторения определённых простых конструкций в языке. </a:t>
            </a:r>
            <a:endParaRPr lang="en-US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en-US" i="1" dirty="0" smtClean="0"/>
              <a:t>John thinks [that Mary said [that Bill believes [that Sue insisted[ that [...]]]]]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9008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cs5699.vk.me/u02675/151971680/x_b56b5f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3792" y="332656"/>
            <a:ext cx="3744416" cy="5826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670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1772817"/>
            <a:ext cx="9002241" cy="300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045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19536" y="1484785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i="1" dirty="0"/>
          </a:p>
          <a:p>
            <a:pPr algn="ctr">
              <a:buNone/>
            </a:pPr>
            <a:r>
              <a:rPr lang="en-US" i="1" dirty="0" smtClean="0"/>
              <a:t>The cheese                                        was rotten</a:t>
            </a:r>
          </a:p>
          <a:p>
            <a:pPr algn="ctr">
              <a:buNone/>
            </a:pPr>
            <a:endParaRPr lang="en-US" i="1" dirty="0" smtClean="0"/>
          </a:p>
          <a:p>
            <a:pPr algn="ctr">
              <a:buNone/>
            </a:pPr>
            <a:r>
              <a:rPr lang="en-US" i="1" dirty="0" smtClean="0"/>
              <a:t> that the rat                       ate</a:t>
            </a:r>
          </a:p>
          <a:p>
            <a:pPr algn="ctr">
              <a:buNone/>
            </a:pPr>
            <a:endParaRPr lang="en-US" i="1" dirty="0" smtClean="0"/>
          </a:p>
          <a:p>
            <a:pPr algn="ctr">
              <a:buNone/>
            </a:pPr>
            <a:r>
              <a:rPr lang="en-US" i="1" dirty="0" smtClean="0"/>
              <a:t>    that cat             killed</a:t>
            </a:r>
          </a:p>
          <a:p>
            <a:pPr algn="ctr">
              <a:buNone/>
            </a:pPr>
            <a:endParaRPr lang="en-US" i="1" dirty="0" smtClean="0"/>
          </a:p>
          <a:p>
            <a:pPr algn="ctr">
              <a:buNone/>
            </a:pPr>
            <a:r>
              <a:rPr lang="en-US" i="1" dirty="0"/>
              <a:t> </a:t>
            </a:r>
            <a:r>
              <a:rPr lang="en-US" i="1" dirty="0" smtClean="0"/>
              <a:t>     that John keeps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34044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7647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Professors and courses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47251"/>
            <a:ext cx="10515600" cy="49062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1. Francisco </a:t>
            </a:r>
            <a:r>
              <a:rPr lang="en-US" b="1" dirty="0" err="1" smtClean="0"/>
              <a:t>Queixalos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Grammatical relations in the languages of the American continent, with emphasis on </a:t>
            </a:r>
            <a:r>
              <a:rPr lang="en-US" dirty="0" err="1" smtClean="0"/>
              <a:t>ergativity</a:t>
            </a:r>
            <a:r>
              <a:rPr lang="en-US" dirty="0" smtClean="0"/>
              <a:t> and Amazonia</a:t>
            </a: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/>
              <a:t>2</a:t>
            </a:r>
            <a:r>
              <a:rPr lang="en-US" b="1" dirty="0" smtClean="0"/>
              <a:t>.</a:t>
            </a:r>
            <a:r>
              <a:rPr lang="en-US" dirty="0" smtClean="0"/>
              <a:t> </a:t>
            </a:r>
            <a:r>
              <a:rPr lang="en-US" b="1" dirty="0" smtClean="0"/>
              <a:t>Johanna Nichols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Complex typological variables and the typological geography of Eurasia</a:t>
            </a: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3. Walter </a:t>
            </a:r>
            <a:r>
              <a:rPr lang="en-US" b="1" dirty="0" err="1" smtClean="0"/>
              <a:t>Bisang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Linguistic complexity, </a:t>
            </a:r>
            <a:r>
              <a:rPr lang="en-US" dirty="0" err="1" smtClean="0"/>
              <a:t>grammaticalization</a:t>
            </a:r>
            <a:r>
              <a:rPr lang="en-US" dirty="0" smtClean="0"/>
              <a:t> and contact</a:t>
            </a: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4.</a:t>
            </a:r>
            <a:r>
              <a:rPr lang="en-US" dirty="0" smtClean="0"/>
              <a:t> </a:t>
            </a:r>
            <a:r>
              <a:rPr lang="en-US" b="1" dirty="0" smtClean="0"/>
              <a:t>Michael Dunn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evolution of language structure</a:t>
            </a:r>
            <a:endParaRPr lang="en-US" b="1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083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Complexity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35560" y="2852937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c</a:t>
            </a:r>
            <a:r>
              <a:rPr lang="ru-RU" dirty="0" smtClean="0"/>
              <a:t>вязана с историческими процессами, происходящими в языке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699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Grammaticalization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ü"/>
            </a:pPr>
            <a:endParaRPr lang="en-US" dirty="0" smtClean="0"/>
          </a:p>
          <a:p>
            <a:pPr algn="ctr">
              <a:buFont typeface="Wingdings" pitchFamily="2" charset="2"/>
              <a:buChar char="ü"/>
            </a:pPr>
            <a:endParaRPr lang="en-US" dirty="0" smtClean="0"/>
          </a:p>
          <a:p>
            <a:pPr algn="ctr">
              <a:buFont typeface="Wingdings" pitchFamily="2" charset="2"/>
              <a:buChar char="ü"/>
            </a:pPr>
            <a:r>
              <a:rPr lang="ru-RU" dirty="0" smtClean="0"/>
              <a:t>процесс </a:t>
            </a:r>
            <a:r>
              <a:rPr lang="ru-RU" dirty="0"/>
              <a:t>превращения лексических единиц с ходом эволюции языка в грамматические </a:t>
            </a:r>
            <a:r>
              <a:rPr lang="ru-RU" dirty="0" smtClean="0"/>
              <a:t>показатели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1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Grammaticalization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Цикличность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Универсальность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/>
              <a:t>Однонаправленность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Определение источника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Сохранение значения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24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Измерение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ru-RU" dirty="0" smtClean="0"/>
              <a:t>1. вес</a:t>
            </a:r>
          </a:p>
          <a:p>
            <a:pPr>
              <a:buNone/>
            </a:pPr>
            <a:r>
              <a:rPr lang="ru-RU" dirty="0" smtClean="0"/>
              <a:t>2. связь</a:t>
            </a:r>
          </a:p>
          <a:p>
            <a:pPr>
              <a:buNone/>
            </a:pPr>
            <a:r>
              <a:rPr lang="ru-RU" dirty="0" smtClean="0"/>
              <a:t>3. изменчивость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498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Pragmatic inference and </a:t>
            </a:r>
            <a:r>
              <a:rPr lang="en-US" dirty="0" err="1" smtClean="0"/>
              <a:t>grammaticalization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Metaphoric inference (metaphor) Analogy 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Metonymic inference (metonymy) Reanalysis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89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Metaphor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ru-RU" dirty="0" smtClean="0"/>
              <a:t>Понимание одного предмета через свойства и признаки другого</a:t>
            </a:r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1" y="2924944"/>
            <a:ext cx="869938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352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Metonymy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передаётся через (морфо)синтаксические смежности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 algn="ctr">
              <a:buNone/>
            </a:pPr>
            <a:r>
              <a:rPr lang="en-US" dirty="0" smtClean="0"/>
              <a:t>A. John is going to visit Bill.</a:t>
            </a:r>
          </a:p>
          <a:p>
            <a:pPr algn="ctr">
              <a:buNone/>
            </a:pPr>
            <a:r>
              <a:rPr lang="en-US" dirty="0" smtClean="0"/>
              <a:t>B. John is going to like Bill.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31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Grammaticalization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Морфосинтаксический анализ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Изменение семантики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Фонетические изменения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6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contact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Билингвизм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Второй язык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Переключение кода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Пассивное знакомство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Умышленные решения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282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152" y="365125"/>
            <a:ext cx="4177862" cy="1325563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Michael Dunn</a:t>
            </a:r>
            <a:endParaRPr lang="ru-RU" sz="5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388" y="958494"/>
            <a:ext cx="5153355" cy="5153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Сердце 14"/>
          <p:cNvSpPr/>
          <p:nvPr/>
        </p:nvSpPr>
        <p:spPr>
          <a:xfrm>
            <a:off x="5606611" y="532236"/>
            <a:ext cx="1424809" cy="99134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01843" y="3383237"/>
            <a:ext cx="63955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effectLst/>
              </a:rPr>
              <a:t>Member of: Evolutionary Processes in Language and Culture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effectLst/>
              </a:rPr>
              <a:t>University of Edinburgh</a:t>
            </a:r>
            <a:r>
              <a:rPr lang="en-US" sz="2400" dirty="0" smtClean="0"/>
              <a:t>, </a:t>
            </a:r>
            <a:r>
              <a:rPr lang="en-US" sz="2400" dirty="0" smtClean="0">
                <a:effectLst/>
              </a:rPr>
              <a:t>Centre for the Study of Cultural Evolution, Stockholm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effectLst/>
              </a:rPr>
              <a:t>Max Planck Institute for Psycholinguistics</a:t>
            </a:r>
            <a:r>
              <a:rPr lang="en-US" sz="2400" dirty="0" smtClean="0"/>
              <a:t>, Australia</a:t>
            </a:r>
            <a:endParaRPr lang="en-US" sz="2400" dirty="0" smtClean="0"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2152" y="2065767"/>
            <a:ext cx="53728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The evolution of language structure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73358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881" y="308556"/>
            <a:ext cx="5594131" cy="1325563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Francisco </a:t>
            </a:r>
            <a:r>
              <a:rPr lang="en-US" sz="5400" b="1" dirty="0" err="1" smtClean="0"/>
              <a:t>Queixalos</a:t>
            </a:r>
            <a:r>
              <a:rPr lang="en-US" sz="5400" b="1" dirty="0" smtClean="0"/>
              <a:t> 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752" y="170244"/>
            <a:ext cx="5435656" cy="4774411"/>
          </a:xfrm>
        </p:spPr>
      </p:pic>
      <p:sp>
        <p:nvSpPr>
          <p:cNvPr id="5" name="TextBox 4"/>
          <p:cNvSpPr txBox="1"/>
          <p:nvPr/>
        </p:nvSpPr>
        <p:spPr>
          <a:xfrm>
            <a:off x="754117" y="1634119"/>
            <a:ext cx="573076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Grammatical relations in the languages of the American continent, with emphasis on </a:t>
            </a:r>
            <a:r>
              <a:rPr lang="en-US" sz="2800" dirty="0" err="1" smtClean="0"/>
              <a:t>ergativity</a:t>
            </a:r>
            <a:r>
              <a:rPr lang="en-US" sz="2800" dirty="0" smtClean="0"/>
              <a:t> and Amazonia</a:t>
            </a:r>
            <a:endParaRPr lang="en-US" sz="2800" b="1" dirty="0" smtClean="0"/>
          </a:p>
          <a:p>
            <a:endParaRPr lang="ru-RU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2065" y="3856312"/>
            <a:ext cx="27274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Professor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Columbia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133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Лингвистическая филогенетика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838201" y="1556793"/>
            <a:ext cx="497592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err="1" smtClean="0"/>
              <a:t>Филогене́тика</a:t>
            </a:r>
            <a:r>
              <a:rPr lang="ru-RU" b="1" dirty="0" smtClean="0"/>
              <a:t>, или </a:t>
            </a:r>
            <a:r>
              <a:rPr lang="ru-RU" b="1" dirty="0" err="1" smtClean="0"/>
              <a:t>филогенети́ческая</a:t>
            </a:r>
            <a:r>
              <a:rPr lang="ru-RU" b="1" dirty="0" smtClean="0"/>
              <a:t> </a:t>
            </a:r>
            <a:r>
              <a:rPr lang="ru-RU" b="1" dirty="0" err="1" smtClean="0"/>
              <a:t>система́тика</a:t>
            </a:r>
            <a:r>
              <a:rPr lang="ru-RU" b="1" dirty="0" smtClean="0"/>
              <a:t> </a:t>
            </a:r>
            <a:r>
              <a:rPr lang="ru-RU" dirty="0" smtClean="0"/>
              <a:t>— область биологической систематики, которая занимается идентификацией и прояснением эволюционных взаимоотношений среди разных видов жизни на Земле, как современных, так и вымерших. Эволюционная теория утверждает, что сходство среди индивидуумов или видов часто указывает на общее происхождение или общего предка. Потому взаимоотношения, установленные филогенетической систематикой, часто описывают эволюционную историю видов и их филогенез, исторические взаимоотношения между ветвями организмов или их частей, например, их генов. </a:t>
            </a:r>
          </a:p>
          <a:p>
            <a:pPr marL="0" indent="0">
              <a:buNone/>
            </a:pPr>
            <a:r>
              <a:rPr lang="ru-RU" b="1" dirty="0" smtClean="0"/>
              <a:t>Наглядный результат </a:t>
            </a:r>
            <a:r>
              <a:rPr lang="ru-RU" dirty="0" smtClean="0"/>
              <a:t>– филогенетическое дерево.</a:t>
            </a:r>
            <a:endParaRPr lang="ru-RU" dirty="0"/>
          </a:p>
        </p:txBody>
      </p:sp>
      <p:pic>
        <p:nvPicPr>
          <p:cNvPr id="7" name="Содержимое 6" descr="C360_2014-09-01-15-26-40-82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31367" t="35660" r="31524" b="23926"/>
          <a:stretch>
            <a:fillRect/>
          </a:stretch>
        </p:blipFill>
        <p:spPr>
          <a:xfrm>
            <a:off x="6008658" y="1844824"/>
            <a:ext cx="4407822" cy="3600400"/>
          </a:xfrm>
        </p:spPr>
      </p:pic>
    </p:spTree>
    <p:extLst>
      <p:ext uri="{BB962C8B-B14F-4D97-AF65-F5344CB8AC3E}">
        <p14:creationId xmlns:p14="http://schemas.microsoft.com/office/powerpoint/2010/main" val="308783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Лингвистическая филогенетика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Филогенетический анализ может применяться не только к живым организмам, но и к самым разным предметам (вплоть до музыкальных инструментов!)</a:t>
            </a:r>
          </a:p>
          <a:p>
            <a:pPr>
              <a:buNone/>
            </a:pPr>
            <a:r>
              <a:rPr lang="ru-RU" dirty="0" smtClean="0"/>
              <a:t>Историческая лингвистика – почти филогенетика, однако последняя особо выделяется в методологическом смысле, сохраняя связь с биологией и теорией эволюции. </a:t>
            </a:r>
          </a:p>
          <a:p>
            <a:pPr>
              <a:buNone/>
            </a:pPr>
            <a:r>
              <a:rPr lang="ru-RU" dirty="0" smtClean="0"/>
              <a:t>Филогенетика языка – попытка вписать анализ языка в общий ход теории эволюции.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30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Главная цель – вывести историю языка.</a:t>
            </a:r>
          </a:p>
          <a:p>
            <a:pPr>
              <a:buNone/>
            </a:pPr>
            <a:r>
              <a:rPr lang="ru-RU" dirty="0" smtClean="0"/>
              <a:t>Анализы построены на моделировании исторического поведения родственных языков. Материал, как правило, лексический (может быть и морфологический, и фонетический, и др.), например, список </a:t>
            </a:r>
            <a:r>
              <a:rPr lang="ru-RU" dirty="0" err="1" smtClean="0"/>
              <a:t>Сводеша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Коротко и очень упрощенно: с помощью разных методов строится множество моделей (иногда более тысячи), затем отбираются наиболее вероятные. То есть они как бы тестируют эволюционные сценарии.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104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terobranchia_tre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86896" y="365125"/>
            <a:ext cx="5472608" cy="646896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Neighbor Nets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37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_Shot_2014-06-26_at_12.41.30_P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3672" y="476673"/>
            <a:ext cx="5824532" cy="5926271"/>
          </a:xfrm>
        </p:spPr>
      </p:pic>
    </p:spTree>
    <p:extLst>
      <p:ext uri="{BB962C8B-B14F-4D97-AF65-F5344CB8AC3E}">
        <p14:creationId xmlns:p14="http://schemas.microsoft.com/office/powerpoint/2010/main" val="372979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3.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3592" y="476673"/>
            <a:ext cx="7128792" cy="5853407"/>
          </a:xfrm>
        </p:spPr>
      </p:pic>
    </p:spTree>
    <p:extLst>
      <p:ext uri="{BB962C8B-B14F-4D97-AF65-F5344CB8AC3E}">
        <p14:creationId xmlns:p14="http://schemas.microsoft.com/office/powerpoint/2010/main" val="268452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dirty="0" smtClean="0"/>
              <a:t>Две больших группы: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Distance-based </a:t>
            </a:r>
            <a:r>
              <a:rPr lang="ru-RU" dirty="0" smtClean="0"/>
              <a:t>измеряют количество изменений между двумя языками из совокупного количества различий между ними. При этом используется определенная система мер, </a:t>
            </a:r>
            <a:r>
              <a:rPr lang="ru-RU" i="1" dirty="0" smtClean="0"/>
              <a:t>метрика</a:t>
            </a:r>
            <a:r>
              <a:rPr lang="ru-RU" dirty="0" smtClean="0"/>
              <a:t>, позволяющая определить, насколько каждый таксон отличается от любого другого.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Character-based</a:t>
            </a:r>
            <a:r>
              <a:rPr lang="ru-RU" dirty="0" smtClean="0"/>
              <a:t> оценивают отношения между двумя языками, выводя пути, по которым они эволюционировали от общего предка. Широко используют математическую вероятность (особенно Байесовскую вероятность)и др. критерии.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77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Семантическая типология для изучения кросс-лингвистических семантических изменений</a:t>
            </a:r>
          </a:p>
          <a:p>
            <a:r>
              <a:rPr lang="ru-RU" dirty="0"/>
              <a:t>Изучение вариации с помощью статистических измерений </a:t>
            </a:r>
            <a:r>
              <a:rPr lang="ru-RU" dirty="0" smtClean="0"/>
              <a:t>географического </a:t>
            </a:r>
            <a:r>
              <a:rPr lang="ru-RU" dirty="0"/>
              <a:t>и филогенетического родства</a:t>
            </a:r>
          </a:p>
        </p:txBody>
      </p:sp>
    </p:spTree>
    <p:extLst>
      <p:ext uri="{BB962C8B-B14F-4D97-AF65-F5344CB8AC3E}">
        <p14:creationId xmlns:p14="http://schemas.microsoft.com/office/powerpoint/2010/main" val="29764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780" y="116632"/>
            <a:ext cx="9025717" cy="6769287"/>
          </a:xfrm>
        </p:spPr>
      </p:pic>
    </p:spTree>
    <p:extLst>
      <p:ext uri="{BB962C8B-B14F-4D97-AF65-F5344CB8AC3E}">
        <p14:creationId xmlns:p14="http://schemas.microsoft.com/office/powerpoint/2010/main" val="21695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Различия в приобретении семантических понятий были изучены с точки зрения </a:t>
            </a:r>
            <a:r>
              <a:rPr lang="ru-RU" dirty="0" smtClean="0"/>
              <a:t>когнитивного доминирования (?)</a:t>
            </a:r>
          </a:p>
          <a:p>
            <a:r>
              <a:rPr lang="ru-RU" dirty="0" smtClean="0"/>
              <a:t>Мы </a:t>
            </a:r>
            <a:r>
              <a:rPr lang="ru-RU" dirty="0"/>
              <a:t>можем подойти к этому с другой стороны, и проверить, в какой степени процессы культурной эволюции </a:t>
            </a:r>
            <a:r>
              <a:rPr lang="ru-RU" dirty="0" smtClean="0"/>
              <a:t>относятся</a:t>
            </a:r>
            <a:r>
              <a:rPr lang="en-GB" dirty="0" smtClean="0"/>
              <a:t> </a:t>
            </a:r>
            <a:r>
              <a:rPr lang="ru-RU" dirty="0" smtClean="0"/>
              <a:t>к  языковому доминированию (?)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86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763" y="0"/>
            <a:ext cx="11284527" cy="6857999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Цель лекций </a:t>
            </a:r>
            <a:r>
              <a:rPr lang="ru-RU" sz="2000" dirty="0" smtClean="0"/>
              <a:t>– получение общего представления о различных грамматических подсистемах, представленных в языках Американского континента, а также обсуждение морфосинтаксического строя данных языков. Особое внимание уделялось </a:t>
            </a:r>
            <a:r>
              <a:rPr lang="ru-RU" sz="2000" dirty="0" err="1" smtClean="0"/>
              <a:t>эргативности</a:t>
            </a:r>
            <a:r>
              <a:rPr lang="ru-RU" sz="2000" dirty="0" smtClean="0"/>
              <a:t> в языке </a:t>
            </a:r>
            <a:r>
              <a:rPr lang="ru-RU" sz="2000" dirty="0" err="1" smtClean="0"/>
              <a:t>Катукина-Канамари</a:t>
            </a:r>
            <a:r>
              <a:rPr lang="ru-RU" sz="2000" dirty="0" smtClean="0"/>
              <a:t>, на котором говорят преимущественно в южных притоках Северной </a:t>
            </a:r>
            <a:r>
              <a:rPr lang="ru-RU" sz="2000" dirty="0" err="1" smtClean="0"/>
              <a:t>Амазонии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smtClean="0"/>
              <a:t>Эргативные языки – языки, где нет противопоставления объекта и субъекта, а идет разделение на </a:t>
            </a:r>
            <a:r>
              <a:rPr lang="ru-RU" sz="2000" b="1" dirty="0" err="1" smtClean="0"/>
              <a:t>агенса</a:t>
            </a:r>
            <a:r>
              <a:rPr lang="ru-RU" sz="2000" b="1" dirty="0" smtClean="0"/>
              <a:t> и </a:t>
            </a:r>
            <a:r>
              <a:rPr lang="ru-RU" sz="2000" b="1" dirty="0" err="1" smtClean="0"/>
              <a:t>пациенса</a:t>
            </a:r>
            <a:r>
              <a:rPr lang="ru-RU" sz="2000" b="1" dirty="0" smtClean="0"/>
              <a:t> (производителя и носителя действия)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Саша пишет программу</a:t>
            </a:r>
            <a:br>
              <a:rPr lang="ru-RU" sz="2000" dirty="0" smtClean="0"/>
            </a:br>
            <a:r>
              <a:rPr lang="ru-RU" sz="2000" dirty="0" smtClean="0"/>
              <a:t>Песня пишется Ваней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smtClean="0"/>
              <a:t>Первая лекция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dirty="0" smtClean="0"/>
              <a:t>Краткий обзор структуры грамматических отношений – в некоторых языках Американского континента более тщательное рассмотрение образцов систем в языках </a:t>
            </a:r>
            <a:r>
              <a:rPr lang="ru-RU" sz="2000" dirty="0" err="1" smtClean="0"/>
              <a:t>Амазонии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/>
              <a:t>Вторая лекция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Описание эргативного построения языка </a:t>
            </a:r>
            <a:r>
              <a:rPr lang="ru-RU" sz="2000" dirty="0" err="1" smtClean="0"/>
              <a:t>Катукина-Канамари</a:t>
            </a:r>
            <a:r>
              <a:rPr lang="ru-RU" sz="2000" dirty="0" smtClean="0"/>
              <a:t>. Обобщение по проблеме </a:t>
            </a:r>
            <a:r>
              <a:rPr lang="ru-RU" sz="2000" dirty="0" err="1" smtClean="0"/>
              <a:t>эргативности</a:t>
            </a:r>
            <a:r>
              <a:rPr lang="ru-RU" sz="2000" dirty="0" smtClean="0"/>
              <a:t> на морфологическом и синтаксическом уровнях.</a:t>
            </a:r>
            <a:br>
              <a:rPr lang="ru-RU" sz="2000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/>
              <a:t>Третья лекция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На базе предыдущих лекций были очерчены возможные сценарии происхождения нескольких типов эргативных грамматик языков </a:t>
            </a:r>
            <a:r>
              <a:rPr lang="ru-RU" sz="2000" dirty="0" err="1" smtClean="0"/>
              <a:t>Амазонии</a:t>
            </a:r>
            <a:endParaRPr lang="en-US" sz="18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25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8400"/>
            <a:ext cx="8977290" cy="6732968"/>
          </a:xfrm>
        </p:spPr>
      </p:pic>
    </p:spTree>
    <p:extLst>
      <p:ext uri="{BB962C8B-B14F-4D97-AF65-F5344CB8AC3E}">
        <p14:creationId xmlns:p14="http://schemas.microsoft.com/office/powerpoint/2010/main" val="315069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Семантическая вариация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Широко распространена</a:t>
            </a:r>
          </a:p>
          <a:p>
            <a:r>
              <a:rPr lang="ru-RU" dirty="0" smtClean="0"/>
              <a:t>Мы недостаточно знаем, что ей движет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ru-RU" dirty="0" smtClean="0"/>
              <a:t>когнитивные и перцептивные факторы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контакт, заимствование, взаимодействие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генеалогические(филогенетические)факторы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16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116632"/>
            <a:ext cx="8892480" cy="6669360"/>
          </a:xfrm>
        </p:spPr>
      </p:pic>
    </p:spTree>
    <p:extLst>
      <p:ext uri="{BB962C8B-B14F-4D97-AF65-F5344CB8AC3E}">
        <p14:creationId xmlns:p14="http://schemas.microsoft.com/office/powerpoint/2010/main" val="152116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066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53477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331" y="134634"/>
            <a:ext cx="8964488" cy="6723366"/>
          </a:xfrm>
        </p:spPr>
      </p:pic>
    </p:spTree>
    <p:extLst>
      <p:ext uri="{BB962C8B-B14F-4D97-AF65-F5344CB8AC3E}">
        <p14:creationId xmlns:p14="http://schemas.microsoft.com/office/powerpoint/2010/main" val="166503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5" y="44624"/>
            <a:ext cx="9084501" cy="6813376"/>
          </a:xfrm>
        </p:spPr>
      </p:pic>
    </p:spTree>
    <p:extLst>
      <p:ext uri="{BB962C8B-B14F-4D97-AF65-F5344CB8AC3E}">
        <p14:creationId xmlns:p14="http://schemas.microsoft.com/office/powerpoint/2010/main" val="98336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5" y="35738"/>
            <a:ext cx="8940841" cy="6705631"/>
          </a:xfrm>
        </p:spPr>
      </p:pic>
    </p:spTree>
    <p:extLst>
      <p:ext uri="{BB962C8B-B14F-4D97-AF65-F5344CB8AC3E}">
        <p14:creationId xmlns:p14="http://schemas.microsoft.com/office/powerpoint/2010/main" val="400435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672771" cy="72344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Итого:</a:t>
            </a:r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476" y="1785257"/>
            <a:ext cx="2966265" cy="2371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303" y="1785257"/>
            <a:ext cx="2371468" cy="2371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928" y="1225390"/>
            <a:ext cx="1950670" cy="29313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71" y="1297868"/>
            <a:ext cx="1893993" cy="2858857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6468"/>
            <a:ext cx="2186208" cy="1920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люс 9"/>
          <p:cNvSpPr/>
          <p:nvPr/>
        </p:nvSpPr>
        <p:spPr>
          <a:xfrm rot="2810931">
            <a:off x="2424491" y="4715592"/>
            <a:ext cx="1442657" cy="1482857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люс 10"/>
          <p:cNvSpPr/>
          <p:nvPr/>
        </p:nvSpPr>
        <p:spPr>
          <a:xfrm rot="2810931">
            <a:off x="471437" y="4715593"/>
            <a:ext cx="1442657" cy="1482857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ердце 11"/>
          <p:cNvSpPr/>
          <p:nvPr/>
        </p:nvSpPr>
        <p:spPr>
          <a:xfrm>
            <a:off x="4501152" y="4961350"/>
            <a:ext cx="1424809" cy="99134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ердце 12"/>
          <p:cNvSpPr/>
          <p:nvPr/>
        </p:nvSpPr>
        <p:spPr>
          <a:xfrm>
            <a:off x="6933631" y="5647454"/>
            <a:ext cx="1424809" cy="99134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ердце 13"/>
          <p:cNvSpPr/>
          <p:nvPr/>
        </p:nvSpPr>
        <p:spPr>
          <a:xfrm>
            <a:off x="6933632" y="4452297"/>
            <a:ext cx="1424809" cy="99134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ердце 14"/>
          <p:cNvSpPr/>
          <p:nvPr/>
        </p:nvSpPr>
        <p:spPr>
          <a:xfrm>
            <a:off x="10632581" y="5657611"/>
            <a:ext cx="1424809" cy="99134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ердце 15"/>
          <p:cNvSpPr/>
          <p:nvPr/>
        </p:nvSpPr>
        <p:spPr>
          <a:xfrm>
            <a:off x="9061476" y="5641264"/>
            <a:ext cx="1424809" cy="99134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ердце 16"/>
          <p:cNvSpPr/>
          <p:nvPr/>
        </p:nvSpPr>
        <p:spPr>
          <a:xfrm>
            <a:off x="9832203" y="4501542"/>
            <a:ext cx="1424809" cy="99134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36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915" y="1340069"/>
            <a:ext cx="6464169" cy="5167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787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004" y="0"/>
            <a:ext cx="881742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738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7910" y="365125"/>
            <a:ext cx="4663966" cy="1325563"/>
          </a:xfrm>
        </p:spPr>
        <p:txBody>
          <a:bodyPr>
            <a:noAutofit/>
          </a:bodyPr>
          <a:lstStyle/>
          <a:p>
            <a:pPr marL="0" indent="0"/>
            <a:r>
              <a:rPr lang="en-US" sz="5400" b="1" dirty="0" smtClean="0"/>
              <a:t>Johanna Nichols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601" y="3303944"/>
            <a:ext cx="7542487" cy="3081091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B</a:t>
            </a:r>
            <a:r>
              <a:rPr lang="en-US" sz="2400" dirty="0" err="1" smtClean="0">
                <a:effectLst/>
              </a:rPr>
              <a:t>erkely</a:t>
            </a:r>
            <a:r>
              <a:rPr lang="en-US" sz="2400" dirty="0" smtClean="0">
                <a:effectLst/>
              </a:rPr>
              <a:t> University of </a:t>
            </a:r>
            <a:r>
              <a:rPr lang="en-US" sz="2400" dirty="0" smtClean="0"/>
              <a:t>C</a:t>
            </a:r>
            <a:r>
              <a:rPr lang="en-US" sz="2400" dirty="0" smtClean="0">
                <a:effectLst/>
              </a:rPr>
              <a:t>alifornia</a:t>
            </a:r>
            <a:endParaRPr lang="en-US" sz="2400" b="1" dirty="0" smtClean="0">
              <a:effectLst/>
            </a:endParaRPr>
          </a:p>
          <a:p>
            <a:r>
              <a:rPr lang="en-US" sz="2400" dirty="0" smtClean="0">
                <a:effectLst/>
              </a:rPr>
              <a:t>Department of Slavic Languages and Literatures: Historical linguistics; typology, including historical typology; linguistic geography and areal linguistics.</a:t>
            </a:r>
            <a:br>
              <a:rPr lang="en-US" sz="2400" dirty="0" smtClean="0">
                <a:effectLst/>
              </a:rPr>
            </a:br>
            <a:r>
              <a:rPr lang="en-US" sz="2400" dirty="0" smtClean="0">
                <a:effectLst/>
              </a:rPr>
              <a:t>Languages: Chechen, Ingush, Russian</a:t>
            </a:r>
            <a:br>
              <a:rPr lang="en-US" sz="2400" dirty="0" smtClean="0">
                <a:effectLst/>
              </a:rPr>
            </a:br>
            <a:r>
              <a:rPr lang="en-US" sz="2400" dirty="0" smtClean="0">
                <a:effectLst/>
              </a:rPr>
              <a:t>Research areas: Syntax &amp; Semantics, Language &amp; Historical Context</a:t>
            </a:r>
          </a:p>
          <a:p>
            <a:r>
              <a:rPr lang="en-US" sz="2400" dirty="0" smtClean="0">
                <a:effectLst/>
              </a:rPr>
              <a:t>Professor Emeritus</a:t>
            </a:r>
          </a:p>
          <a:p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3929" y="1678700"/>
            <a:ext cx="58319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Complex typological variables and the typological geography of Eurasia</a:t>
            </a:r>
            <a:endParaRPr lang="en-US" sz="2800" b="1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88" y="365125"/>
            <a:ext cx="3988191" cy="601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2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418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Complex typological variables</a:t>
            </a:r>
            <a:r>
              <a:rPr lang="ru-RU" dirty="0" smtClean="0"/>
              <a:t> (Переменные)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Переменные делятся на простые и сложные. </a:t>
            </a:r>
          </a:p>
          <a:p>
            <a:r>
              <a:rPr lang="ru-RU" dirty="0" smtClean="0"/>
              <a:t>Порядок слов (</a:t>
            </a:r>
            <a:r>
              <a:rPr lang="en-US" dirty="0" smtClean="0"/>
              <a:t>SOV, SVO, OSV etc.</a:t>
            </a:r>
            <a:r>
              <a:rPr lang="ru-RU" dirty="0" smtClean="0"/>
              <a:t>)</a:t>
            </a:r>
            <a:endParaRPr lang="en-US" dirty="0" smtClean="0"/>
          </a:p>
          <a:p>
            <a:r>
              <a:rPr lang="ru-RU" dirty="0" smtClean="0"/>
              <a:t>Строй языка (номинативный, эргативный)</a:t>
            </a:r>
          </a:p>
          <a:p>
            <a:r>
              <a:rPr lang="ru-RU" dirty="0" smtClean="0"/>
              <a:t>Количество решений, определений и контекстуальных факторов увеличивает разнообразие лингвистического отношения между переменными</a:t>
            </a:r>
          </a:p>
          <a:p>
            <a:r>
              <a:rPr lang="en-US" dirty="0" smtClean="0"/>
              <a:t> </a:t>
            </a:r>
            <a:r>
              <a:rPr lang="ru-RU" dirty="0" smtClean="0"/>
              <a:t>С помощью данных переменных происходит изучение и </a:t>
            </a:r>
            <a:r>
              <a:rPr lang="ru-RU" dirty="0" err="1" smtClean="0"/>
              <a:t>типологизация</a:t>
            </a:r>
            <a:r>
              <a:rPr lang="ru-RU" dirty="0" smtClean="0"/>
              <a:t> языков</a:t>
            </a:r>
          </a:p>
          <a:p>
            <a:r>
              <a:rPr lang="ru-RU" dirty="0" smtClean="0"/>
              <a:t>Данный курс содержал в себе современные разработки, описание некоторых сложных переменных, а также методов  филогенетического, географического и типологического анализа</a:t>
            </a:r>
            <a:r>
              <a:rPr lang="en-US" dirty="0" smtClean="0"/>
              <a:t> </a:t>
            </a:r>
            <a:r>
              <a:rPr lang="ru-RU" dirty="0" smtClean="0"/>
              <a:t>истории языков северной Евразии и северного Тихоокеанского побережья</a:t>
            </a:r>
            <a:r>
              <a:rPr lang="ru-RU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953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7961"/>
          </a:xfrm>
        </p:spPr>
        <p:txBody>
          <a:bodyPr/>
          <a:lstStyle/>
          <a:p>
            <a:pPr algn="ctr"/>
            <a:r>
              <a:rPr lang="ru-RU" dirty="0" err="1" smtClean="0"/>
              <a:t>Каузатив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35314"/>
            <a:ext cx="10515600" cy="1944914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Каузатив</a:t>
            </a:r>
            <a:r>
              <a:rPr lang="ru-RU" dirty="0" smtClean="0"/>
              <a:t> - </a:t>
            </a:r>
            <a:r>
              <a:rPr lang="ru-RU" dirty="0"/>
              <a:t>(от лат. </a:t>
            </a:r>
            <a:r>
              <a:rPr lang="ru-RU" dirty="0" err="1"/>
              <a:t>causa</a:t>
            </a:r>
            <a:r>
              <a:rPr lang="ru-RU" dirty="0"/>
              <a:t>, «причина</a:t>
            </a:r>
            <a:r>
              <a:rPr lang="ru-RU" dirty="0" smtClean="0"/>
              <a:t>») </a:t>
            </a:r>
            <a:r>
              <a:rPr lang="ru-RU" dirty="0"/>
              <a:t>— тип повышающей актантной деривации, при котором происходит добавление к исходной ситуации участника с ролью </a:t>
            </a:r>
            <a:r>
              <a:rPr lang="ru-RU" dirty="0" err="1"/>
              <a:t>агенса</a:t>
            </a:r>
            <a:r>
              <a:rPr lang="ru-RU" dirty="0"/>
              <a:t> (и/или причины). </a:t>
            </a:r>
            <a:endParaRPr lang="ru-RU" dirty="0" smtClean="0"/>
          </a:p>
          <a:p>
            <a:r>
              <a:rPr lang="ru-RU" dirty="0" smtClean="0"/>
              <a:t>Новый </a:t>
            </a:r>
            <a:r>
              <a:rPr lang="ru-RU" dirty="0"/>
              <a:t>агенс при каузативном глаголе (</a:t>
            </a:r>
            <a:r>
              <a:rPr lang="ru-RU" dirty="0" err="1"/>
              <a:t>кауза́тор</a:t>
            </a:r>
            <a:r>
              <a:rPr lang="ru-RU" dirty="0"/>
              <a:t>) занимает позицию подлежащего, прежнее подлежащее понижает свой синтаксический </a:t>
            </a:r>
            <a:r>
              <a:rPr lang="ru-RU" dirty="0" smtClean="0"/>
              <a:t>ранг.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685143" y="3280228"/>
            <a:ext cx="855436" cy="134982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9170169" y="3283856"/>
            <a:ext cx="467317" cy="1447801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6110513" y="3443514"/>
            <a:ext cx="14517" cy="128814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62135" y="5042057"/>
            <a:ext cx="23079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Морфологическое </a:t>
            </a:r>
          </a:p>
          <a:p>
            <a:pPr algn="ctr"/>
            <a:r>
              <a:rPr lang="ru-RU" sz="2000" b="1" dirty="0" smtClean="0"/>
              <a:t>выражение</a:t>
            </a: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206573" y="5042057"/>
            <a:ext cx="18778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Аналитическое</a:t>
            </a:r>
          </a:p>
          <a:p>
            <a:pPr algn="ctr"/>
            <a:r>
              <a:rPr lang="ru-RU" sz="2000" b="1" dirty="0" smtClean="0"/>
              <a:t> выражение</a:t>
            </a: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957374" y="5042057"/>
            <a:ext cx="16593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Лексическое </a:t>
            </a:r>
          </a:p>
          <a:p>
            <a:r>
              <a:rPr lang="ru-RU" sz="2000" b="1" dirty="0" smtClean="0"/>
              <a:t>выражение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0533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18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Морфологический </a:t>
            </a:r>
            <a:r>
              <a:rPr lang="ru-RU" dirty="0" err="1" smtClean="0"/>
              <a:t>каузатив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82406"/>
              </p:ext>
            </p:extLst>
          </p:nvPr>
        </p:nvGraphicFramePr>
        <p:xfrm>
          <a:off x="838200" y="2205357"/>
          <a:ext cx="11103429" cy="1621788"/>
        </p:xfrm>
        <a:graphic>
          <a:graphicData uri="http://schemas.openxmlformats.org/drawingml/2006/table">
            <a:tbl>
              <a:tblPr/>
              <a:tblGrid>
                <a:gridCol w="3701143"/>
                <a:gridCol w="3701143"/>
                <a:gridCol w="3701143"/>
              </a:tblGrid>
              <a:tr h="540596">
                <a:tc>
                  <a:txBody>
                    <a:bodyPr/>
                    <a:lstStyle/>
                    <a:p>
                      <a:r>
                        <a:rPr lang="en-US" dirty="0" err="1"/>
                        <a:t>Opettaja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laula</a:t>
                      </a:r>
                      <a:r>
                        <a:rPr lang="en-US" b="1"/>
                        <a:t>tta</a:t>
                      </a:r>
                      <a:r>
                        <a:rPr lang="en-US"/>
                        <a:t>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oppilasta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0596">
                <a:tc>
                  <a:txBody>
                    <a:bodyPr/>
                    <a:lstStyle/>
                    <a:p>
                      <a:r>
                        <a:rPr lang="ru-RU"/>
                        <a:t>Учитель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петь.</a:t>
                      </a:r>
                      <a:r>
                        <a:rPr lang="en-US"/>
                        <a:t>CAUS.3SG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ученик.</a:t>
                      </a:r>
                      <a:r>
                        <a:rPr lang="en-US"/>
                        <a:t>PART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0596">
                <a:tc>
                  <a:txBody>
                    <a:bodyPr/>
                    <a:lstStyle/>
                    <a:p>
                      <a:r>
                        <a:rPr lang="ru-RU" dirty="0"/>
                        <a:t>Учитель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заставил (каузировал)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ученика петь.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935792"/>
              </p:ext>
            </p:extLst>
          </p:nvPr>
        </p:nvGraphicFramePr>
        <p:xfrm>
          <a:off x="838200" y="4267200"/>
          <a:ext cx="9996716" cy="2013131"/>
        </p:xfrm>
        <a:graphic>
          <a:graphicData uri="http://schemas.openxmlformats.org/drawingml/2006/table">
            <a:tbl>
              <a:tblPr/>
              <a:tblGrid>
                <a:gridCol w="2499179"/>
                <a:gridCol w="2499179"/>
                <a:gridCol w="2499179"/>
                <a:gridCol w="2499179"/>
              </a:tblGrid>
              <a:tr h="499291">
                <a:tc>
                  <a:txBody>
                    <a:bodyPr/>
                    <a:lstStyle/>
                    <a:p>
                      <a:r>
                        <a:rPr lang="en-US" dirty="0" err="1"/>
                        <a:t>Minä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rakenna</a:t>
                      </a:r>
                      <a:r>
                        <a:rPr lang="en-US" b="1" dirty="0" err="1"/>
                        <a:t>tat</a:t>
                      </a:r>
                      <a:r>
                        <a:rPr lang="en-US" dirty="0"/>
                        <a:t>-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-n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talo-n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työnjohtaja-lla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3760">
                <a:tc>
                  <a:txBody>
                    <a:bodyPr/>
                    <a:lstStyle/>
                    <a:p>
                      <a:r>
                        <a:rPr lang="ru-RU" dirty="0"/>
                        <a:t>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строить.</a:t>
                      </a:r>
                      <a:r>
                        <a:rPr lang="en-US" dirty="0"/>
                        <a:t>CAUS.CAUS-PST-1SG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дом-</a:t>
                      </a:r>
                      <a:r>
                        <a:rPr lang="en-US"/>
                        <a:t>DO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менеджер-</a:t>
                      </a:r>
                      <a:r>
                        <a:rPr lang="en-US"/>
                        <a:t>ADES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9291">
                <a:tc>
                  <a:txBody>
                    <a:bodyPr/>
                    <a:lstStyle/>
                    <a:p>
                      <a:r>
                        <a:rPr lang="ru-RU"/>
                        <a:t>Я заставил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менеджера каузировать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кого-либо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построить дом</a:t>
                      </a:r>
                      <a:r>
                        <a:rPr lang="ru-RU" baseline="30000" dirty="0">
                          <a:hlinkClick r:id="rId2"/>
                        </a:rPr>
                        <a:t>[8]</a:t>
                      </a:r>
                      <a:r>
                        <a:rPr lang="ru-RU" dirty="0"/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38200" y="1250928"/>
            <a:ext cx="9728778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В финском языке представлена продуктивная морфологическая </a:t>
            </a:r>
            <a:r>
              <a:rPr kumimoji="0" lang="ru-RU" altLang="ru-RU" b="1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каузативизация</a:t>
            </a:r>
            <a:r>
              <a:rPr kumimoji="0" lang="ru-RU" altLang="ru-RU" b="1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, выражающаяся морфемой</a:t>
            </a:r>
            <a:r>
              <a:rPr lang="ru-RU" altLang="ru-RU" b="1" dirty="0" smtClean="0">
                <a:latin typeface="Arial" panose="020B0604020202020204" pitchFamily="34" charset="0"/>
              </a:rPr>
              <a:t>, </a:t>
            </a:r>
            <a:r>
              <a:rPr kumimoji="0" lang="ru-RU" altLang="ru-RU" b="1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имеющей большое количество алломорфов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333829" y="4049486"/>
            <a:ext cx="11306628" cy="43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4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985</Words>
  <Application>Microsoft Office PowerPoint</Application>
  <PresentationFormat>Широкоэкранный</PresentationFormat>
  <Paragraphs>197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Wingdings</vt:lpstr>
      <vt:lpstr>Тема Office</vt:lpstr>
      <vt:lpstr>Indian Summer School</vt:lpstr>
      <vt:lpstr>Professors and courses</vt:lpstr>
      <vt:lpstr>Francisco Queixalos </vt:lpstr>
      <vt:lpstr>Цель лекций – получение общего представления о различных грамматических подсистемах, представленных в языках Американского континента, а также обсуждение морфосинтаксического строя данных языков. Особое внимание уделялось эргативности в языке Катукина-Канамари, на котором говорят преимущественно в южных притоках Северной Амазонии.  Эргативные языки – языки, где нет противопоставления объекта и субъекта, а идет разделение на агенса и пациенса (производителя и носителя действия) Саша пишет программу Песня пишется Ваней  Первая лекция Краткий обзор структуры грамматических отношений – в некоторых языках Американского континента более тщательное рассмотрение образцов систем в языках Амазонии  Вторая лекция Описание эргативного построения языка Катукина-Канамари. Обобщение по проблеме эргативности на морфологическом и синтаксическом уровнях.  Третья лекция На базе предыдущих лекций были очерчены возможные сценарии происхождения нескольких типов эргативных грамматик языков Амазонии</vt:lpstr>
      <vt:lpstr>Презентация PowerPoint</vt:lpstr>
      <vt:lpstr>Johanna Nichols</vt:lpstr>
      <vt:lpstr>Complex typological variables (Переменные) </vt:lpstr>
      <vt:lpstr>Каузатив</vt:lpstr>
      <vt:lpstr>Морфологический каузатив</vt:lpstr>
      <vt:lpstr>Аналитический каузатив</vt:lpstr>
      <vt:lpstr>Лексический каузатив</vt:lpstr>
      <vt:lpstr>Презентация PowerPoint</vt:lpstr>
      <vt:lpstr>Walter Bisang</vt:lpstr>
      <vt:lpstr>Презентация PowerPoint</vt:lpstr>
      <vt:lpstr>Complexity</vt:lpstr>
      <vt:lpstr>Complexity</vt:lpstr>
      <vt:lpstr>Презентация PowerPoint</vt:lpstr>
      <vt:lpstr>Recursion</vt:lpstr>
      <vt:lpstr>Презентация PowerPoint</vt:lpstr>
      <vt:lpstr> Complexity</vt:lpstr>
      <vt:lpstr>Grammaticalization</vt:lpstr>
      <vt:lpstr>Grammaticalization</vt:lpstr>
      <vt:lpstr>Измерение</vt:lpstr>
      <vt:lpstr>Pragmatic inference and grammaticalization</vt:lpstr>
      <vt:lpstr>Metaphor</vt:lpstr>
      <vt:lpstr>Metonymy</vt:lpstr>
      <vt:lpstr>Grammaticalization</vt:lpstr>
      <vt:lpstr>Language contact</vt:lpstr>
      <vt:lpstr>Michael Dunn</vt:lpstr>
      <vt:lpstr>Лингвистическая филогенетика</vt:lpstr>
      <vt:lpstr>Лингвистическая филогенетика</vt:lpstr>
      <vt:lpstr>Презентация PowerPoint</vt:lpstr>
      <vt:lpstr>Neighbor Nets</vt:lpstr>
      <vt:lpstr>Презентация PowerPoint</vt:lpstr>
      <vt:lpstr>Презентация PowerPoint</vt:lpstr>
      <vt:lpstr>Модели</vt:lpstr>
      <vt:lpstr>Презентация PowerPoint</vt:lpstr>
      <vt:lpstr>Презентация PowerPoint</vt:lpstr>
      <vt:lpstr>Презентация PowerPoint</vt:lpstr>
      <vt:lpstr>Презентация PowerPoint</vt:lpstr>
      <vt:lpstr>Семантическая вариация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Итого: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Indian Summer School</dc:title>
  <dc:creator>Ирина Никишина</dc:creator>
  <cp:lastModifiedBy>Ирина Никишина</cp:lastModifiedBy>
  <cp:revision>36</cp:revision>
  <dcterms:created xsi:type="dcterms:W3CDTF">2014-09-13T10:03:19Z</dcterms:created>
  <dcterms:modified xsi:type="dcterms:W3CDTF">2014-09-19T14:41:19Z</dcterms:modified>
</cp:coreProperties>
</file>