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80" r:id="rId9"/>
    <p:sldId id="281" r:id="rId10"/>
    <p:sldId id="282" r:id="rId11"/>
    <p:sldId id="283" r:id="rId12"/>
    <p:sldId id="265" r:id="rId13"/>
    <p:sldId id="284" r:id="rId14"/>
    <p:sldId id="266" r:id="rId15"/>
    <p:sldId id="267" r:id="rId16"/>
    <p:sldId id="268" r:id="rId17"/>
    <p:sldId id="285" r:id="rId18"/>
    <p:sldId id="270" r:id="rId19"/>
    <p:sldId id="271" r:id="rId20"/>
    <p:sldId id="273" r:id="rId21"/>
    <p:sldId id="274" r:id="rId22"/>
    <p:sldId id="275" r:id="rId23"/>
    <p:sldId id="277" r:id="rId24"/>
    <p:sldId id="286" r:id="rId25"/>
    <p:sldId id="28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52" autoAdjust="0"/>
  </p:normalViewPr>
  <p:slideViewPr>
    <p:cSldViewPr>
      <p:cViewPr varScale="1">
        <p:scale>
          <a:sx n="42" d="100"/>
          <a:sy n="4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18B38-75B9-4783-B3A7-B67BB041814B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FBF26-4807-40B3-89DE-98D362D1ED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pir.ru/pragmat!/projects/corneille/files/autoreferat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dissercat.com/content/sredstva-vyrazheniya-subektivno-modalnykh-znachenii-predpolozheniya-i-dopushcheniya-v-sovrem#ixzz2N3EDjXgv" TargetMode="External"/><Relationship Id="rId4" Type="http://schemas.openxmlformats.org/officeDocument/2006/relationships/hyperlink" Target="http://rudocs.exdat.com/docs/index-418941.html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Родионова Е.С.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Лингвистические методы атрибуции и датировки литературных произведение (К проблеме «Мольер - Корнель»). Автореферат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канд.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филологич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Наук.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URL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 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://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epir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ru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pragmat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!/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projects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corneille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files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autoreferat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pdf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Караулов Ю.Н.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Русский язык и языковая личность. /Отв. ред.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член-кор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Д.Н. Шмелев. – М.: Наука, 1987. – 263 с.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Баранов А.Н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Введение в прикладную лингвистику: Учебное пособие, 2001.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URL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http://rudocs.exdat.com/docs/index-418941.html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Топтыгина Е.Н.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Средства выражения субъективно-модальных значений предположения и допущения в современном русском языке, 2003.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URL: 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http://www.dissercat.com/content/sredstva-vyrazheniya-subektivno-modalnykh-znachenii-predpolozheniya-i-dopushcheniya-v-sovrem#ixzz2N3EDjXgv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FBF26-4807-40B3-89DE-98D362D1ED8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FBF26-4807-40B3-89DE-98D362D1ED8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FBF26-4807-40B3-89DE-98D362D1ED8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FBF26-4807-40B3-89DE-98D362D1ED8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Естественно, для каждого параметра значимость этой ошибки различна. Тем не менее, можно говорить о том, что для большинства лексем (для синтаксических особенностей, как то: сочинительные союзы в начале предложения) ТВ ошибка не очень велика, а вот для ЭТ1 и ЭТ2 ошибка ощутима.  Поэтому в работе учитывается эта ошибка.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FBF26-4807-40B3-89DE-98D362D1ED8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68AC-887B-443F-94F7-7CB6D1A60149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04B-B6F5-4CC0-99E3-D60297F0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68AC-887B-443F-94F7-7CB6D1A60149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04B-B6F5-4CC0-99E3-D60297F0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68AC-887B-443F-94F7-7CB6D1A60149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04B-B6F5-4CC0-99E3-D60297F0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68AC-887B-443F-94F7-7CB6D1A60149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04B-B6F5-4CC0-99E3-D60297F0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68AC-887B-443F-94F7-7CB6D1A60149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04B-B6F5-4CC0-99E3-D60297F0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68AC-887B-443F-94F7-7CB6D1A60149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04B-B6F5-4CC0-99E3-D60297F0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68AC-887B-443F-94F7-7CB6D1A60149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04B-B6F5-4CC0-99E3-D60297F0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68AC-887B-443F-94F7-7CB6D1A60149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04B-B6F5-4CC0-99E3-D60297F0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68AC-887B-443F-94F7-7CB6D1A60149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04B-B6F5-4CC0-99E3-D60297F0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68AC-887B-443F-94F7-7CB6D1A60149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04B-B6F5-4CC0-99E3-D60297F0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68AC-887B-443F-94F7-7CB6D1A60149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704B-B6F5-4CC0-99E3-D60297F0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368AC-887B-443F-94F7-7CB6D1A60149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F704B-B6F5-4CC0-99E3-D60297F0AF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01634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 smtClean="0"/>
              <a:t>Алгоритм автоматизации идентификации автора письменного речевого произведения в рамках судебного </a:t>
            </a:r>
            <a:r>
              <a:rPr lang="ru-RU" sz="2800" b="0" dirty="0" err="1" smtClean="0"/>
              <a:t>автороведения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005064"/>
            <a:ext cx="7772400" cy="1508760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Хоменко Анна,</a:t>
            </a:r>
            <a:endParaRPr lang="en-US" b="1" i="1" dirty="0" smtClean="0">
              <a:solidFill>
                <a:schemeClr val="tx1"/>
              </a:solidFill>
            </a:endParaRPr>
          </a:p>
          <a:p>
            <a:pPr algn="r"/>
            <a:r>
              <a:rPr lang="ru-RU" i="1" dirty="0" smtClean="0">
                <a:solidFill>
                  <a:schemeClr val="tx1"/>
                </a:solidFill>
              </a:rPr>
              <a:t>магистрант, Национального исследовательского университета «Высшая школа экономики», </a:t>
            </a:r>
          </a:p>
          <a:p>
            <a:pPr algn="r"/>
            <a:r>
              <a:rPr lang="ru-RU" i="1" dirty="0" smtClean="0">
                <a:solidFill>
                  <a:schemeClr val="tx1"/>
                </a:solidFill>
              </a:rPr>
              <a:t>эксперт-лингвист, </a:t>
            </a:r>
            <a:r>
              <a:rPr lang="ru-RU" i="1" dirty="0" err="1" smtClean="0">
                <a:solidFill>
                  <a:schemeClr val="tx1"/>
                </a:solidFill>
              </a:rPr>
              <a:t>эксперт-фоноскопист</a:t>
            </a:r>
            <a:r>
              <a:rPr lang="ru-RU" i="1" dirty="0" smtClean="0">
                <a:solidFill>
                  <a:schemeClr val="tx1"/>
                </a:solidFill>
              </a:rPr>
              <a:t>, Независимое Профессиональное Объединение «Эксперт Союз», </a:t>
            </a:r>
          </a:p>
          <a:p>
            <a:pPr algn="r"/>
            <a:r>
              <a:rPr lang="ru-RU" i="1" dirty="0" smtClean="0">
                <a:solidFill>
                  <a:schemeClr val="tx1"/>
                </a:solidFill>
              </a:rPr>
              <a:t>г.Нижний Новгород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Апробация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80920" cy="4572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Лингвокогнитивный уровень:</a:t>
            </a:r>
          </a:p>
          <a:p>
            <a:pPr algn="ctr">
              <a:buNone/>
            </a:pPr>
            <a:endParaRPr lang="ru-RU" dirty="0" smtClean="0"/>
          </a:p>
          <a:p>
            <a:pPr marL="582930" indent="-514350" algn="ctr">
              <a:buAutoNum type="arabicPeriod"/>
            </a:pPr>
            <a:r>
              <a:rPr lang="ru-RU" dirty="0" err="1" smtClean="0"/>
              <a:t>Аксиологические</a:t>
            </a:r>
            <a:r>
              <a:rPr lang="ru-RU" dirty="0" smtClean="0"/>
              <a:t> оценки, прямое и опосредованное отношение к действительности: </a:t>
            </a:r>
            <a:r>
              <a:rPr lang="ru-RU" dirty="0" smtClean="0">
                <a:solidFill>
                  <a:srgbClr val="00B0F0"/>
                </a:solidFill>
              </a:rPr>
              <a:t>плохо, хорошо,  тёмный, белый, светлый, грусть, грустный, грустно, молчание, молчаливый</a:t>
            </a:r>
            <a:r>
              <a:rPr lang="ru-RU" dirty="0" smtClean="0"/>
              <a:t>;</a:t>
            </a:r>
          </a:p>
          <a:p>
            <a:pPr marL="582930" indent="-514350"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2. Образы, символы: </a:t>
            </a:r>
            <a:r>
              <a:rPr lang="ru-RU" dirty="0" smtClean="0">
                <a:solidFill>
                  <a:srgbClr val="00B0F0"/>
                </a:solidFill>
              </a:rPr>
              <a:t>город, чемодан, родина, детство</a:t>
            </a:r>
            <a:r>
              <a:rPr lang="ru-RU" dirty="0" smtClean="0"/>
              <a:t>;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Апробация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8208912" cy="45720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Мотивационный, прагматический уровень</a:t>
            </a:r>
          </a:p>
          <a:p>
            <a:pPr marL="582930" indent="-514350" algn="ctr">
              <a:buAutoNum type="arabicPeriod"/>
            </a:pPr>
            <a:r>
              <a:rPr lang="ru-RU" dirty="0" err="1" smtClean="0"/>
              <a:t>Экспликаторы</a:t>
            </a:r>
            <a:r>
              <a:rPr lang="ru-RU" dirty="0" smtClean="0"/>
              <a:t> модальности допущения, неуверенности: </a:t>
            </a:r>
            <a:r>
              <a:rPr lang="ru-RU" dirty="0" smtClean="0">
                <a:solidFill>
                  <a:srgbClr val="00B0F0"/>
                </a:solidFill>
              </a:rPr>
              <a:t>ну, пусть, ладно, пожалуй, так, бы, видно</a:t>
            </a:r>
            <a:r>
              <a:rPr lang="ru-RU" dirty="0" smtClean="0"/>
              <a:t>;</a:t>
            </a:r>
          </a:p>
          <a:p>
            <a:pPr marL="582930" indent="-514350" algn="ctr">
              <a:buAutoNum type="arabicPeriod"/>
            </a:pPr>
            <a:endParaRPr lang="ru-RU" dirty="0" smtClean="0"/>
          </a:p>
          <a:p>
            <a:pPr marL="582930" indent="-514350" algn="ctr">
              <a:buAutoNum type="arabicPeriod"/>
            </a:pPr>
            <a:r>
              <a:rPr lang="ru-RU" dirty="0" err="1" smtClean="0"/>
              <a:t>Экспликаторы</a:t>
            </a:r>
            <a:r>
              <a:rPr lang="ru-RU" dirty="0" smtClean="0"/>
              <a:t> модальности удивления</a:t>
            </a:r>
            <a:r>
              <a:rPr lang="ru-RU" dirty="0" smtClean="0">
                <a:solidFill>
                  <a:srgbClr val="00B0F0"/>
                </a:solidFill>
              </a:rPr>
              <a:t>: неужели, разве, ах</a:t>
            </a:r>
            <a:r>
              <a:rPr lang="ru-RU" dirty="0" smtClean="0"/>
              <a:t>;</a:t>
            </a:r>
          </a:p>
          <a:p>
            <a:pPr marL="582930" indent="-514350" algn="ctr">
              <a:buAutoNum type="arabicPeriod"/>
            </a:pPr>
            <a:endParaRPr lang="ru-RU" dirty="0" smtClean="0"/>
          </a:p>
          <a:p>
            <a:pPr marL="582930" indent="-514350" algn="ctr">
              <a:buAutoNum type="arabicPeriod"/>
            </a:pPr>
            <a:r>
              <a:rPr lang="ru-RU" dirty="0" err="1" smtClean="0"/>
              <a:t>Экспликаторы</a:t>
            </a:r>
            <a:r>
              <a:rPr lang="ru-RU" dirty="0" smtClean="0"/>
              <a:t> модальности ограничения: </a:t>
            </a:r>
            <a:r>
              <a:rPr lang="ru-RU" dirty="0" smtClean="0">
                <a:solidFill>
                  <a:srgbClr val="00B0F0"/>
                </a:solidFill>
              </a:rPr>
              <a:t>только, лишь, почти</a:t>
            </a:r>
            <a:r>
              <a:rPr lang="ru-RU" dirty="0" smtClean="0"/>
              <a:t>;</a:t>
            </a:r>
          </a:p>
          <a:p>
            <a:pPr marL="582930" indent="-514350" algn="ctr">
              <a:buAutoNum type="arabicPeriod"/>
            </a:pPr>
            <a:endParaRPr lang="ru-RU" dirty="0" smtClean="0"/>
          </a:p>
          <a:p>
            <a:pPr marL="582930" indent="-514350" algn="ctr">
              <a:buAutoNum type="arabicPeriod"/>
            </a:pPr>
            <a:r>
              <a:rPr lang="ru-RU" dirty="0" err="1" smtClean="0"/>
              <a:t>Экспликатор</a:t>
            </a:r>
            <a:r>
              <a:rPr lang="ru-RU" dirty="0" smtClean="0"/>
              <a:t> модальности возражения: </a:t>
            </a:r>
            <a:r>
              <a:rPr lang="ru-RU" dirty="0" smtClean="0">
                <a:solidFill>
                  <a:srgbClr val="00B0F0"/>
                </a:solidFill>
              </a:rPr>
              <a:t>всё-таки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Апробация алгоритма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1628800"/>
            <a:ext cx="7772400" cy="4572000"/>
          </a:xfrm>
        </p:spPr>
        <p:txBody>
          <a:bodyPr/>
          <a:lstStyle/>
          <a:p>
            <a:pPr marL="0" lvl="3" indent="450000" algn="just">
              <a:spcBef>
                <a:spcPts val="0"/>
              </a:spcBef>
              <a:buClr>
                <a:schemeClr val="accent1"/>
              </a:buClr>
              <a:buSzPct val="68000"/>
              <a:buNone/>
            </a:pPr>
            <a:endParaRPr lang="ru-RU" sz="2400" b="1" dirty="0" smtClean="0"/>
          </a:p>
          <a:p>
            <a:pPr marL="0" lvl="3" indent="450000" algn="just">
              <a:spcBef>
                <a:spcPts val="0"/>
              </a:spcBef>
              <a:buClr>
                <a:schemeClr val="accent1"/>
              </a:buClr>
              <a:buSzPct val="68000"/>
              <a:buNone/>
            </a:pPr>
            <a:r>
              <a:rPr lang="en-US" sz="2400" b="1" dirty="0" smtClean="0"/>
              <a:t>III. </a:t>
            </a:r>
            <a:r>
              <a:rPr lang="ru-RU" sz="2400" b="1" dirty="0" smtClean="0"/>
              <a:t>Квантитативные и </a:t>
            </a:r>
            <a:r>
              <a:rPr lang="ru-RU" sz="2400" b="1" dirty="0" err="1" smtClean="0"/>
              <a:t>стилеметрические</a:t>
            </a:r>
            <a:r>
              <a:rPr lang="ru-RU" sz="2400" b="1" dirty="0" smtClean="0"/>
              <a:t> преобразования данных, полученных в результате анализа ЯЛ.</a:t>
            </a:r>
            <a:endParaRPr lang="en-US" sz="2400" b="1" dirty="0" smtClean="0"/>
          </a:p>
          <a:p>
            <a:pPr marL="0" lvl="3" indent="450000" algn="just">
              <a:spcBef>
                <a:spcPts val="0"/>
              </a:spcBef>
              <a:buClr>
                <a:schemeClr val="accent1"/>
              </a:buClr>
              <a:buSzPct val="68000"/>
              <a:buNone/>
            </a:pPr>
            <a:endParaRPr lang="en-US" sz="2400" b="1" dirty="0" smtClean="0"/>
          </a:p>
          <a:p>
            <a:pPr marL="0" lvl="3" indent="450000" algn="just">
              <a:spcBef>
                <a:spcPts val="0"/>
              </a:spcBef>
              <a:buClr>
                <a:schemeClr val="accent1"/>
              </a:buClr>
              <a:buSzPct val="68000"/>
              <a:buNone/>
            </a:pPr>
            <a:endParaRPr lang="ru-RU" sz="2400" dirty="0" smtClean="0"/>
          </a:p>
          <a:p>
            <a:pPr marL="0" lvl="3" indent="450000" algn="just">
              <a:spcBef>
                <a:spcPts val="0"/>
              </a:spcBef>
              <a:buClr>
                <a:schemeClr val="accent1"/>
              </a:buClr>
              <a:buSzPct val="68000"/>
              <a:buNone/>
            </a:pPr>
            <a:r>
              <a:rPr lang="en-US" sz="2400" dirty="0" smtClean="0"/>
              <a:t>1) </a:t>
            </a:r>
            <a:r>
              <a:rPr lang="ru-RU" sz="2400" dirty="0" smtClean="0"/>
              <a:t>Определение выборочных частот. Механический подсчёт того, сколько раз параметр реализуется в ТВ, ЭТ.</a:t>
            </a:r>
            <a:endParaRPr lang="en-US" sz="2400" dirty="0" smtClean="0"/>
          </a:p>
          <a:p>
            <a:pPr marL="0" lvl="3" indent="450000" algn="just">
              <a:spcBef>
                <a:spcPts val="0"/>
              </a:spcBef>
              <a:buClr>
                <a:schemeClr val="accent1"/>
              </a:buClr>
              <a:buSzPct val="68000"/>
              <a:buNone/>
            </a:pPr>
            <a:endParaRPr lang="ru-RU" sz="2400" dirty="0" smtClean="0"/>
          </a:p>
          <a:p>
            <a:pPr marL="452628" lvl="3" indent="-34290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ru-RU" sz="1600" dirty="0" smtClean="0"/>
          </a:p>
          <a:p>
            <a:pPr marL="365760" lvl="3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ru-RU" sz="1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Апробация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lvl="3" indent="450000" algn="just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en-US" sz="2400" dirty="0" smtClean="0"/>
              <a:t>2) </a:t>
            </a:r>
            <a:r>
              <a:rPr lang="ru-RU" sz="2400" dirty="0" smtClean="0"/>
              <a:t>Определение </a:t>
            </a:r>
            <a:r>
              <a:rPr lang="ru-RU" sz="2400" dirty="0" err="1" smtClean="0"/>
              <a:t>средневыборочной</a:t>
            </a:r>
            <a:r>
              <a:rPr lang="ru-RU" sz="2400" dirty="0" smtClean="0"/>
              <a:t> частоты (аналог математического ожидания) каждого параметра по формуле (1)</a:t>
            </a:r>
            <a:r>
              <a:rPr lang="en-US" sz="2400" dirty="0" smtClean="0"/>
              <a:t> </a:t>
            </a:r>
            <a:r>
              <a:rPr lang="ru-RU" sz="2400" dirty="0" smtClean="0"/>
              <a:t>:</a:t>
            </a:r>
          </a:p>
          <a:p>
            <a:pPr marL="411480" lvl="3" indent="450000" algn="just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endParaRPr lang="ru-RU" sz="2400" dirty="0" smtClean="0"/>
          </a:p>
          <a:p>
            <a:pPr marL="411480" lvl="3" indent="450000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endParaRPr lang="ru-RU" sz="2400" dirty="0" smtClean="0"/>
          </a:p>
        </p:txBody>
      </p:sp>
      <p:pic>
        <p:nvPicPr>
          <p:cNvPr id="5" name="Рисунок 4" descr="2013-04-21_131129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501008"/>
            <a:ext cx="8064896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Апробация алгоритма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400" dirty="0" smtClean="0"/>
              <a:t>3) Определение отклонения выборочных частоты от </a:t>
            </a:r>
            <a:r>
              <a:rPr lang="ru-RU" sz="2400" dirty="0" err="1" smtClean="0"/>
              <a:t>средневыборочной</a:t>
            </a:r>
            <a:r>
              <a:rPr lang="ru-RU" sz="2400" dirty="0" smtClean="0"/>
              <a:t> частоты (среднеквадратическое отклонения)  рассчитывается по формуле (2).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573016"/>
            <a:ext cx="8316416" cy="20149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Апробация алгоритма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450000" algn="just">
              <a:spcBef>
                <a:spcPts val="0"/>
              </a:spcBef>
              <a:buNone/>
            </a:pPr>
            <a:r>
              <a:rPr lang="en-US" sz="2000" dirty="0" smtClean="0"/>
              <a:t>4) </a:t>
            </a:r>
            <a:r>
              <a:rPr lang="ru-RU" sz="2000" dirty="0" smtClean="0"/>
              <a:t>Поиск вероятной ошибки в определении средней частоты по формуле (3) (для </a:t>
            </a:r>
            <a:r>
              <a:rPr lang="en-US" sz="2000" dirty="0" smtClean="0"/>
              <a:t>α</a:t>
            </a:r>
            <a:r>
              <a:rPr lang="ru-RU" sz="2000" dirty="0" smtClean="0"/>
              <a:t> – 0,2 и вероятности 0,8 при (</a:t>
            </a:r>
            <a:r>
              <a:rPr lang="en-US" sz="2000" dirty="0" smtClean="0"/>
              <a:t>n</a:t>
            </a:r>
            <a:r>
              <a:rPr lang="ru-RU" sz="2000" dirty="0" smtClean="0"/>
              <a:t> – 1) степеней свободы (35-1=34):  </a:t>
            </a:r>
            <a:r>
              <a:rPr lang="en-US" sz="2000" b="1" dirty="0" smtClean="0"/>
              <a:t>t</a:t>
            </a:r>
            <a:r>
              <a:rPr lang="ru-RU" sz="2000" b="1" dirty="0" smtClean="0"/>
              <a:t> = 1,3070</a:t>
            </a:r>
            <a:r>
              <a:rPr lang="ru-RU" sz="1600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3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068960"/>
            <a:ext cx="7827173" cy="18722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501317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Для ТВ ошибка составляет 0,002272751.</a:t>
            </a:r>
          </a:p>
          <a:p>
            <a:pPr algn="ctr"/>
            <a:r>
              <a:rPr lang="ru-RU" b="1" dirty="0"/>
              <a:t>Для </a:t>
            </a:r>
            <a:r>
              <a:rPr lang="ru-RU" b="1" dirty="0" smtClean="0"/>
              <a:t>ЭТ</a:t>
            </a:r>
            <a:r>
              <a:rPr lang="en-US" b="1" dirty="0" smtClean="0"/>
              <a:t> </a:t>
            </a:r>
            <a:r>
              <a:rPr lang="ru-RU" b="1" dirty="0" smtClean="0"/>
              <a:t> </a:t>
            </a:r>
            <a:r>
              <a:rPr lang="ru-RU" b="1" dirty="0"/>
              <a:t>- 0,008969957</a:t>
            </a:r>
          </a:p>
          <a:p>
            <a:pPr algn="just"/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Апробация алгоритма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450000" algn="just">
              <a:spcBef>
                <a:spcPts val="0"/>
              </a:spcBef>
              <a:buNone/>
            </a:pPr>
            <a:r>
              <a:rPr lang="en-US" sz="1600" dirty="0" smtClean="0"/>
              <a:t>5</a:t>
            </a:r>
            <a:r>
              <a:rPr lang="en-US" sz="2400" dirty="0" smtClean="0"/>
              <a:t>) </a:t>
            </a:r>
            <a:r>
              <a:rPr lang="ru-RU" sz="2400" dirty="0" smtClean="0"/>
              <a:t>Определение релевантных параметров для конечных моделей. Определяются по </a:t>
            </a:r>
            <a:r>
              <a:rPr lang="en-US" sz="2400" dirty="0" smtClean="0"/>
              <a:t>t</a:t>
            </a:r>
            <a:r>
              <a:rPr lang="ru-RU" sz="2400" dirty="0" smtClean="0"/>
              <a:t>-критерию Стьюдента (4). Уровень значимости </a:t>
            </a:r>
            <a:r>
              <a:rPr lang="en-US" sz="2400" dirty="0" smtClean="0"/>
              <a:t>α</a:t>
            </a:r>
            <a:r>
              <a:rPr lang="ru-RU" sz="2400" dirty="0" smtClean="0"/>
              <a:t> – 0,2. Критическое значение – в таблице пересечение уровня степеней свободы (количества параметров - 1) и вероятности 0,8.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4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861048"/>
            <a:ext cx="6685715" cy="15713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Апробация алгоритма</a:t>
            </a:r>
            <a:endParaRPr lang="ru-RU" dirty="0"/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467544" y="1196752"/>
            <a:ext cx="849694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endParaRPr lang="ru-RU" sz="1400" dirty="0" smtClean="0"/>
          </a:p>
          <a:p>
            <a:pPr indent="450000" algn="just">
              <a:buNone/>
            </a:pPr>
            <a:r>
              <a:rPr lang="ru-RU" sz="2000" dirty="0" smtClean="0"/>
              <a:t>По </a:t>
            </a:r>
            <a:r>
              <a:rPr lang="ru-RU" sz="2000" dirty="0"/>
              <a:t>результатам исследования выделены следующие релевантные для </a:t>
            </a:r>
            <a:r>
              <a:rPr lang="ru-RU" sz="2000" dirty="0" smtClean="0"/>
              <a:t>модели </a:t>
            </a:r>
            <a:r>
              <a:rPr lang="ru-RU" sz="2000" dirty="0"/>
              <a:t>ТВ и </a:t>
            </a:r>
            <a:r>
              <a:rPr lang="ru-RU" sz="2000" dirty="0" smtClean="0"/>
              <a:t>ЭТ параметры:</a:t>
            </a:r>
          </a:p>
          <a:p>
            <a:pPr indent="450000" algn="ctr">
              <a:buNone/>
            </a:pPr>
            <a:r>
              <a:rPr lang="ru-RU" sz="2000" dirty="0" smtClean="0">
                <a:solidFill>
                  <a:srgbClr val="00B0F0"/>
                </a:solidFill>
              </a:rPr>
              <a:t> </a:t>
            </a:r>
            <a:r>
              <a:rPr lang="ru-RU" sz="2000" b="1" i="1" dirty="0" smtClean="0">
                <a:solidFill>
                  <a:srgbClr val="00B0F0"/>
                </a:solidFill>
              </a:rPr>
              <a:t>грусть</a:t>
            </a:r>
            <a:r>
              <a:rPr lang="ru-RU" sz="2000" b="1" dirty="0" smtClean="0">
                <a:solidFill>
                  <a:srgbClr val="00B0F0"/>
                </a:solidFill>
              </a:rPr>
              <a:t>,;</a:t>
            </a:r>
          </a:p>
          <a:p>
            <a:pPr indent="450000" algn="ctr">
              <a:buNone/>
            </a:pPr>
            <a:r>
              <a:rPr lang="ru-RU" sz="2000" b="1" i="1" dirty="0" smtClean="0">
                <a:solidFill>
                  <a:srgbClr val="00B0F0"/>
                </a:solidFill>
              </a:rPr>
              <a:t>сочинительный союз "но" в начале предложения;</a:t>
            </a:r>
          </a:p>
          <a:p>
            <a:pPr indent="450000" algn="ctr">
              <a:buNone/>
            </a:pPr>
            <a:r>
              <a:rPr lang="ru-RU" sz="2000" b="1" i="1" dirty="0" smtClean="0">
                <a:solidFill>
                  <a:srgbClr val="00B0F0"/>
                </a:solidFill>
              </a:rPr>
              <a:t> пусть;</a:t>
            </a:r>
          </a:p>
          <a:p>
            <a:pPr indent="450000" algn="ctr">
              <a:buNone/>
            </a:pPr>
            <a:r>
              <a:rPr lang="ru-RU" sz="2000" b="1" i="1" dirty="0" smtClean="0">
                <a:solidFill>
                  <a:srgbClr val="00B0F0"/>
                </a:solidFill>
              </a:rPr>
              <a:t> грустный;</a:t>
            </a:r>
          </a:p>
          <a:p>
            <a:pPr indent="450000" algn="ctr">
              <a:buNone/>
            </a:pPr>
            <a:r>
              <a:rPr lang="ru-RU" sz="2000" b="1" i="1" dirty="0" smtClean="0">
                <a:solidFill>
                  <a:srgbClr val="00B0F0"/>
                </a:solidFill>
              </a:rPr>
              <a:t> разве; </a:t>
            </a:r>
          </a:p>
          <a:p>
            <a:pPr indent="450000" algn="ctr">
              <a:buNone/>
            </a:pPr>
            <a:r>
              <a:rPr lang="ru-RU" sz="2000" b="1" i="1" dirty="0" smtClean="0">
                <a:solidFill>
                  <a:srgbClr val="00B0F0"/>
                </a:solidFill>
              </a:rPr>
              <a:t>ах;  </a:t>
            </a:r>
          </a:p>
          <a:p>
            <a:pPr indent="450000" algn="ctr">
              <a:buNone/>
            </a:pPr>
            <a:r>
              <a:rPr lang="ru-RU" sz="2000" b="1" i="1" dirty="0" smtClean="0">
                <a:solidFill>
                  <a:srgbClr val="00B0F0"/>
                </a:solidFill>
              </a:rPr>
              <a:t>белый;  </a:t>
            </a:r>
          </a:p>
          <a:p>
            <a:pPr indent="450000" algn="ctr">
              <a:buNone/>
            </a:pPr>
            <a:r>
              <a:rPr lang="ru-RU" sz="2000" b="1" i="1" dirty="0" smtClean="0">
                <a:solidFill>
                  <a:srgbClr val="00B0F0"/>
                </a:solidFill>
              </a:rPr>
              <a:t>неужели</a:t>
            </a:r>
            <a:r>
              <a:rPr lang="ru-RU" sz="2000" i="1" dirty="0" smtClean="0">
                <a:solidFill>
                  <a:srgbClr val="00B0F0"/>
                </a:solidFill>
              </a:rPr>
              <a:t>.</a:t>
            </a:r>
            <a:endParaRPr lang="ru-RU" sz="2000" dirty="0">
              <a:solidFill>
                <a:srgbClr val="00B0F0"/>
              </a:solidFill>
            </a:endParaRPr>
          </a:p>
          <a:p>
            <a:pPr indent="450000" algn="just"/>
            <a:r>
              <a:rPr lang="ru-RU" sz="2000" dirty="0" smtClean="0"/>
              <a:t>Релевантными </a:t>
            </a:r>
            <a:r>
              <a:rPr lang="ru-RU" sz="2000" dirty="0"/>
              <a:t>для построения моделей в настоящей работе считаются параметры, числовые показатели которых наиболее близки к табличному значению t-критерия (1, 3070).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Апробация алгоритма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450000" algn="just">
              <a:spcBef>
                <a:spcPts val="0"/>
              </a:spcBef>
              <a:buNone/>
            </a:pPr>
            <a:r>
              <a:rPr lang="en-US" sz="2400" dirty="0" smtClean="0"/>
              <a:t>IV</a:t>
            </a:r>
            <a:r>
              <a:rPr lang="ru-RU" sz="2400" dirty="0" smtClean="0"/>
              <a:t>. Переход от реальных объектов к их математическим моделям, то есть описание выделенных в ходе предшествующего анализа параметров с помощью условной сигнатуры. Формирование матриц данных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Апробация алгоритма. Модель ТВ и ЭТ</a:t>
            </a:r>
            <a:endParaRPr lang="ru-RU" dirty="0"/>
          </a:p>
        </p:txBody>
      </p:sp>
      <p:pic>
        <p:nvPicPr>
          <p:cNvPr id="3074" name="Picture 2" descr="I:\КУрсовик конференция\Курсовая\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844824"/>
            <a:ext cx="3943609" cy="4725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Судебное </a:t>
            </a:r>
            <a:r>
              <a:rPr lang="ru-RU" dirty="0" err="1" smtClean="0"/>
              <a:t>автороведение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Отрасль судебной экспертной деятельности в области </a:t>
            </a:r>
            <a:r>
              <a:rPr lang="ru-RU" dirty="0" err="1" smtClean="0"/>
              <a:t>речеведческих</a:t>
            </a:r>
            <a:r>
              <a:rPr lang="ru-RU" dirty="0" smtClean="0"/>
              <a:t> экспертиз. </a:t>
            </a:r>
          </a:p>
          <a:p>
            <a:pPr algn="just"/>
            <a:r>
              <a:rPr lang="ru-RU" dirty="0" smtClean="0"/>
              <a:t>Определить автора текста чаще всего требуется в спорах, связанных с нарушением авторских и смежных прав (</a:t>
            </a:r>
            <a:r>
              <a:rPr lang="ru-RU" dirty="0" smtClean="0">
                <a:solidFill>
                  <a:srgbClr val="00B0F0"/>
                </a:solidFill>
              </a:rPr>
              <a:t>ст. 146 УК РФ</a:t>
            </a:r>
            <a:r>
              <a:rPr lang="ru-RU" dirty="0" smtClean="0"/>
              <a:t>).</a:t>
            </a:r>
          </a:p>
          <a:p>
            <a:pPr algn="just"/>
            <a:r>
              <a:rPr lang="ru-RU" b="1" dirty="0" smtClean="0"/>
              <a:t>Судебная </a:t>
            </a:r>
            <a:r>
              <a:rPr lang="ru-RU" b="1" dirty="0" err="1" smtClean="0"/>
              <a:t>автороведческая</a:t>
            </a:r>
            <a:r>
              <a:rPr lang="ru-RU" b="1" dirty="0" smtClean="0"/>
              <a:t> экспертиза</a:t>
            </a:r>
            <a:r>
              <a:rPr lang="ru-RU" dirty="0" smtClean="0"/>
              <a:t> (судебное </a:t>
            </a:r>
            <a:r>
              <a:rPr lang="ru-RU" dirty="0" err="1" smtClean="0"/>
              <a:t>автороведение</a:t>
            </a:r>
            <a:r>
              <a:rPr lang="ru-RU" dirty="0" smtClean="0"/>
              <a:t>) традиционно относится к классу криминалистических экспертиз. Наряду с почерковедением это вид криминалистического исследования письма. Согласно приказу Минюста Российской Федерации от 14.05.2003 г. № 14 114 «</a:t>
            </a:r>
            <a:r>
              <a:rPr lang="ru-RU" dirty="0" smtClean="0">
                <a:solidFill>
                  <a:srgbClr val="00B0F0"/>
                </a:solidFill>
              </a:rPr>
              <a:t>Об утверждении Перечня родов (видов) экспертиз, выполняемых в государственных судебно-экспертных учреждениях Министерства юстиции Российской Федерации, и Перечня экспертных специальностей, по которым предоставляется право самостоятельного производства судебных экспертиз в государственных судебно-экспертных учреждениях Министерства юстиции Российской Федерации</a:t>
            </a:r>
            <a:r>
              <a:rPr lang="ru-RU" dirty="0" smtClean="0"/>
              <a:t>» </a:t>
            </a:r>
            <a:r>
              <a:rPr lang="ru-RU" dirty="0" err="1" smtClean="0"/>
              <a:t>автороведческая</a:t>
            </a:r>
            <a:r>
              <a:rPr lang="ru-RU" dirty="0" smtClean="0"/>
              <a:t> экспертиза определяется как исследование письменной речи с целью установления авторства, а соответствующей экспертной специальностью является специальность «Исследование письменной речи». Предмет судебного </a:t>
            </a:r>
            <a:r>
              <a:rPr lang="ru-RU" dirty="0" err="1" smtClean="0"/>
              <a:t>автороведческого</a:t>
            </a:r>
            <a:r>
              <a:rPr lang="ru-RU" dirty="0" smtClean="0"/>
              <a:t> исследования – установление фактических данных о личности автора.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Апробация алгоритма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en-US" sz="1600" dirty="0" smtClean="0"/>
              <a:t>V. </a:t>
            </a:r>
            <a:r>
              <a:rPr lang="ru-RU" sz="1600" dirty="0" smtClean="0"/>
              <a:t>Сравнение моделей ТВ и </a:t>
            </a:r>
            <a:r>
              <a:rPr lang="ru-RU" sz="1600" dirty="0" smtClean="0"/>
              <a:t>ЭТ. </a:t>
            </a:r>
            <a:r>
              <a:rPr lang="ru-RU" sz="1600" dirty="0" smtClean="0"/>
              <a:t>Для сравнения моделей используется коэффициент корреляции между однородными параметрами модели, определяемый по формуле (5)</a:t>
            </a:r>
            <a:endParaRPr lang="en-US" sz="16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4581128"/>
            <a:ext cx="84969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endParaRPr lang="ru-RU" sz="1600" dirty="0" smtClean="0"/>
          </a:p>
          <a:p>
            <a:pPr indent="450000" algn="just"/>
            <a:endParaRPr lang="ru-RU" sz="1600" dirty="0" smtClean="0"/>
          </a:p>
          <a:p>
            <a:pPr indent="450000" algn="just"/>
            <a:endParaRPr lang="ru-RU" sz="1600" dirty="0" smtClean="0"/>
          </a:p>
          <a:p>
            <a:pPr indent="450000" algn="just"/>
            <a:r>
              <a:rPr lang="ru-RU" sz="1600" dirty="0" smtClean="0"/>
              <a:t>Этот </a:t>
            </a:r>
            <a:r>
              <a:rPr lang="ru-RU" sz="1600" dirty="0"/>
              <a:t>коэффициент показывает, насколько близки две модели. Чем ближе значение этого коэффициента к 1, тем более сходны модели в качественном отношении, что говорит и о близости характеристик текстов. </a:t>
            </a:r>
          </a:p>
          <a:p>
            <a:endParaRPr lang="ru-RU" dirty="0"/>
          </a:p>
        </p:txBody>
      </p:sp>
      <p:pic>
        <p:nvPicPr>
          <p:cNvPr id="4098" name="Picture 2" descr="I:\КУрсовик конференция\Питер\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140968"/>
            <a:ext cx="7856537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Апробация алгоритма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endParaRPr lang="en-US" dirty="0" smtClean="0"/>
          </a:p>
          <a:p>
            <a:pPr algn="just"/>
            <a:r>
              <a:rPr lang="ru-RU" dirty="0" smtClean="0"/>
              <a:t>Коэффициент корреляции между числовыми значениями матриц ТВ и ЭТ равен </a:t>
            </a:r>
            <a:r>
              <a:rPr lang="ru-RU" dirty="0" smtClean="0">
                <a:solidFill>
                  <a:srgbClr val="00B0F0"/>
                </a:solidFill>
              </a:rPr>
              <a:t>0,783448911306154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Апробация алгоритма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/>
              <a:t>VI</a:t>
            </a:r>
            <a:r>
              <a:rPr lang="ru-RU" b="1" dirty="0" smtClean="0"/>
              <a:t>. Выводы о том, какие из выстроенных в начале исследования гипотез нашли своё подтверждение.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Подтвердилась следующая гипотеза: </a:t>
            </a:r>
            <a:endParaRPr lang="en-US" dirty="0" smtClean="0"/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Н</a:t>
            </a:r>
            <a:r>
              <a:rPr lang="ru-RU" baseline="-25000" dirty="0" smtClean="0"/>
              <a:t>0</a:t>
            </a:r>
            <a:r>
              <a:rPr lang="ru-RU" dirty="0" smtClean="0"/>
              <a:t> – автор ТВ и ЭТ – одно лицо, то есть автор </a:t>
            </a:r>
            <a:r>
              <a:rPr lang="ru-RU" b="1" dirty="0" smtClean="0"/>
              <a:t>ТВ и ЭТ - С.Д. Довлатов </a:t>
            </a:r>
            <a:r>
              <a:rPr lang="ru-RU" dirty="0" smtClean="0"/>
              <a:t>(по закону транзитивности: если автор ТВ – С.Д. Довлатов, а автор ЭТ и ТВ – одно лицо, то автор ЭТ – тоже С.Д. Довлатов).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Рекомендации по улучшению рабочих характеристик алгоритма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Для </a:t>
            </a:r>
            <a:r>
              <a:rPr lang="ru-RU" dirty="0" smtClean="0"/>
              <a:t>ул</a:t>
            </a:r>
            <a:r>
              <a:rPr lang="ru-RU" dirty="0"/>
              <a:t>у</a:t>
            </a:r>
            <a:r>
              <a:rPr lang="ru-RU" dirty="0" smtClean="0"/>
              <a:t>чшения </a:t>
            </a:r>
            <a:r>
              <a:rPr lang="ru-RU" dirty="0" smtClean="0"/>
              <a:t>работы алгоритма в условиях реальной действительности для текстов большого объёма можно дать следующие рекомендации: 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b="1" i="1" dirty="0" smtClean="0">
                <a:solidFill>
                  <a:srgbClr val="00B0F0"/>
                </a:solidFill>
              </a:rPr>
              <a:t>число параметров для идентификации автора по письменному речевому произведению должно быть около 45 – 50 единиц;</a:t>
            </a: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rgbClr val="00B0F0"/>
              </a:solidFill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b="1" i="1" dirty="0" smtClean="0">
                <a:solidFill>
                  <a:srgbClr val="00B0F0"/>
                </a:solidFill>
              </a:rPr>
              <a:t>методику </a:t>
            </a:r>
            <a:r>
              <a:rPr lang="ru-RU" b="1" i="1" dirty="0" smtClean="0">
                <a:solidFill>
                  <a:srgbClr val="00B0F0"/>
                </a:solidFill>
              </a:rPr>
              <a:t>можно дополнить вычленением из двух текстов (эталонного текста, то есть сравнительного образца, и спорного текста), так называемых, </a:t>
            </a:r>
            <a:r>
              <a:rPr lang="ru-RU" b="1" i="1" dirty="0" err="1" smtClean="0">
                <a:solidFill>
                  <a:srgbClr val="00B0F0"/>
                </a:solidFill>
              </a:rPr>
              <a:t>квазисинонимичных</a:t>
            </a:r>
            <a:r>
              <a:rPr lang="ru-RU" b="1" i="1" dirty="0" smtClean="0">
                <a:solidFill>
                  <a:srgbClr val="00B0F0"/>
                </a:solidFill>
              </a:rPr>
              <a:t> лексем.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80728"/>
            <a:ext cx="7772400" cy="4572000"/>
          </a:xfrm>
        </p:spPr>
        <p:txBody>
          <a:bodyPr>
            <a:normAutofit fontScale="85000" lnSpcReduction="10000"/>
          </a:bodyPr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Осуществлено в рамках Программы «</a:t>
            </a:r>
            <a:r>
              <a:rPr lang="ru-RU" dirty="0" smtClean="0">
                <a:solidFill>
                  <a:srgbClr val="0070C0"/>
                </a:solidFill>
              </a:rPr>
              <a:t>Научный фонд НИУ ВШЭ</a:t>
            </a:r>
            <a:r>
              <a:rPr lang="ru-RU" dirty="0" smtClean="0"/>
              <a:t>» в 2013 году, грант № 13-05-0031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при поддержке:</a:t>
            </a:r>
          </a:p>
          <a:p>
            <a:pPr algn="ctr">
              <a:buFontTx/>
              <a:buChar char="-"/>
            </a:pPr>
            <a:r>
              <a:rPr lang="ru-RU" dirty="0" smtClean="0"/>
              <a:t>Автономной некоммерческой образовательной организации «</a:t>
            </a:r>
            <a:r>
              <a:rPr lang="ru-RU" dirty="0" smtClean="0">
                <a:solidFill>
                  <a:srgbClr val="0070C0"/>
                </a:solidFill>
              </a:rPr>
              <a:t>Волго-окская экспертная компания</a:t>
            </a:r>
            <a:r>
              <a:rPr lang="ru-RU" dirty="0" smtClean="0"/>
              <a:t>»,г. Нижний Новгород;</a:t>
            </a:r>
          </a:p>
          <a:p>
            <a:pPr algn="ctr">
              <a:buFontTx/>
              <a:buChar char="-"/>
            </a:pPr>
            <a:r>
              <a:rPr lang="ru-RU" dirty="0" smtClean="0"/>
              <a:t>Независимого профессионального объединения «</a:t>
            </a:r>
            <a:r>
              <a:rPr lang="ru-RU" dirty="0" smtClean="0">
                <a:solidFill>
                  <a:srgbClr val="0070C0"/>
                </a:solidFill>
              </a:rPr>
              <a:t>Эксперт Союз</a:t>
            </a:r>
            <a:r>
              <a:rPr lang="ru-RU" dirty="0" smtClean="0"/>
              <a:t>», г. Нижний Новгород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916832"/>
            <a:ext cx="7772400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 за внимание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Хоменко Анна, </a:t>
            </a:r>
            <a:br>
              <a:rPr lang="ru-RU" dirty="0" smtClean="0"/>
            </a:br>
            <a:r>
              <a:rPr lang="en-US" dirty="0" smtClean="0">
                <a:solidFill>
                  <a:srgbClr val="0070C0"/>
                </a:solidFill>
              </a:rPr>
              <a:t>khomenko.anna.1989@gmail.com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Цели, задачи, методы исследования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2060848"/>
            <a:ext cx="7772400" cy="45720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u="sng" dirty="0" smtClean="0"/>
              <a:t>Цель</a:t>
            </a:r>
            <a:r>
              <a:rPr lang="ru-RU" dirty="0" smtClean="0"/>
              <a:t> - определить, могут ли</a:t>
            </a:r>
            <a:r>
              <a:rPr lang="en-US" dirty="0" smtClean="0"/>
              <a:t> </a:t>
            </a:r>
            <a:r>
              <a:rPr lang="ru-RU" dirty="0" smtClean="0"/>
              <a:t>выбранные методы математической статистики и стилеметрического анализа успешно применяться в судебном автороведении; можно ли на их основе создать универсальную безошибочную методику атрибуции текста </a:t>
            </a:r>
            <a:r>
              <a:rPr lang="ru-RU" i="1" dirty="0" smtClean="0"/>
              <a:t>любого объёма</a:t>
            </a:r>
            <a:r>
              <a:rPr lang="ru-RU" dirty="0" smtClean="0"/>
              <a:t> и можно ли автоматизировать процесс атрибуции текста на современном этапе развития российской судебно-экспертной практики. 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b="1" u="sng" dirty="0" smtClean="0"/>
              <a:t>Задача</a:t>
            </a:r>
            <a:r>
              <a:rPr lang="ru-RU" dirty="0" smtClean="0"/>
              <a:t> – разработать алгоритм, включающую как методы интерпретационного анализа, так и методы математической статистики и теории вероятности и позволяющую как можно более точно и в автоматическом или полуавтоматическом режиме определять автора письменного текста.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b="1" u="sng" dirty="0" smtClean="0"/>
              <a:t>Методы исследования</a:t>
            </a:r>
            <a:r>
              <a:rPr lang="ru-RU" dirty="0" smtClean="0"/>
              <a:t> - метод интерпретации, метод контекстуального анализа, метод семантико-стилистического анализа, метод коммуникативно-синтаксического анализа, метод </a:t>
            </a:r>
            <a:r>
              <a:rPr lang="ru-RU" dirty="0" err="1" smtClean="0"/>
              <a:t>стилеметрического</a:t>
            </a:r>
            <a:r>
              <a:rPr lang="ru-RU" dirty="0" smtClean="0"/>
              <a:t> анализа, методы математической статистики и теории вероятности.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 исследования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/>
              <a:t>востребованность</a:t>
            </a:r>
            <a:r>
              <a:rPr lang="ru-RU" dirty="0" smtClean="0"/>
              <a:t> экспертиз и экспертных исследований по атрибуции текстового материала компетентными органами, как то: прокуратурами, следственными комитетами, судами различной юрисдикции;</a:t>
            </a:r>
          </a:p>
          <a:p>
            <a:pPr algn="just"/>
            <a:r>
              <a:rPr lang="ru-RU" dirty="0" smtClean="0"/>
              <a:t>частое использование экспертами-лингвистами методик, основанных лишь на интерпретации языкового знака;</a:t>
            </a:r>
          </a:p>
          <a:p>
            <a:pPr algn="just"/>
            <a:r>
              <a:rPr lang="ru-RU" dirty="0" smtClean="0"/>
              <a:t>вероятность различной интерпретации языкового знака разными экспертами, приводящая к неоднозначности выводов;</a:t>
            </a:r>
          </a:p>
          <a:p>
            <a:pPr algn="just"/>
            <a:r>
              <a:rPr lang="ru-RU" dirty="0" smtClean="0"/>
              <a:t>попытки замены специалистами в области языка методов математической статистики арифметическими подсчётами, приводящие к неоднозначности выводов;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b="1" dirty="0" smtClean="0"/>
              <a:t>необходимость объективизации, оптимизации и </a:t>
            </a:r>
            <a:r>
              <a:rPr lang="ru-RU" b="1" u="sng" dirty="0" smtClean="0"/>
              <a:t>автоматизации</a:t>
            </a:r>
            <a:r>
              <a:rPr lang="ru-RU" b="1" dirty="0" smtClean="0"/>
              <a:t> методик </a:t>
            </a:r>
            <a:r>
              <a:rPr lang="ru-RU" b="1" dirty="0" err="1" smtClean="0"/>
              <a:t>автороведческих</a:t>
            </a:r>
            <a:r>
              <a:rPr lang="ru-RU" b="1" dirty="0" smtClean="0"/>
              <a:t> экспертиз.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Материал для исследования</a:t>
            </a:r>
            <a:br>
              <a:rPr lang="ru-RU" dirty="0" smtClean="0"/>
            </a:br>
            <a:r>
              <a:rPr lang="ru-RU" sz="1400" dirty="0" smtClean="0"/>
              <a:t>(для достижения цели исследования были взяты уже авторизованные тексты)</a:t>
            </a:r>
            <a:endParaRPr lang="ru-RU" sz="14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ТВ </a:t>
            </a:r>
            <a:r>
              <a:rPr lang="ru-RU" dirty="0" smtClean="0"/>
              <a:t>(тестовая выборка, сравнительный образец, текстовый массив, автор которого заведомо известен) – тексты С.Д. Довлатова, размещённые в НКРЯ (объём ТВ  – </a:t>
            </a:r>
            <a:r>
              <a:rPr lang="ru-RU" i="1" dirty="0" smtClean="0"/>
              <a:t>330 709 </a:t>
            </a:r>
            <a:r>
              <a:rPr lang="ru-RU" dirty="0" smtClean="0"/>
              <a:t>слов);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b="1" dirty="0" smtClean="0"/>
              <a:t>ЭТ </a:t>
            </a:r>
            <a:r>
              <a:rPr lang="ru-RU" dirty="0" smtClean="0"/>
              <a:t>(экспериментальный текст, спорный текст, текст, автор которого якобы неизвестен) – текст С.Д. Довлатова «Наши» (объём – </a:t>
            </a:r>
            <a:r>
              <a:rPr lang="ru-RU" i="1" dirty="0" smtClean="0"/>
              <a:t>21 230 </a:t>
            </a:r>
            <a:r>
              <a:rPr lang="ru-RU" dirty="0" smtClean="0"/>
              <a:t>слов).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Методика исследования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основа: исследование Е.С. Родионовой «Лингвистические методы атрибуции и датировки литературных произведений (К проблеме «Мольер - Корнель»)»</a:t>
            </a:r>
            <a:r>
              <a:rPr lang="en-US" dirty="0" smtClean="0"/>
              <a:t> - </a:t>
            </a:r>
            <a:r>
              <a:rPr lang="ru-RU" b="1" dirty="0" err="1" smtClean="0"/>
              <a:t>стилеметрический</a:t>
            </a:r>
            <a:r>
              <a:rPr lang="ru-RU" b="1" dirty="0" smtClean="0"/>
              <a:t> анализа, квантитативная лингвистика, теория распознавания образов</a:t>
            </a:r>
            <a:r>
              <a:rPr lang="ru-RU" dirty="0" smtClean="0"/>
              <a:t>;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анализ </a:t>
            </a:r>
            <a:r>
              <a:rPr lang="ru-RU" b="1" dirty="0" smtClean="0"/>
              <a:t>языковой личности автора</a:t>
            </a:r>
            <a:r>
              <a:rPr lang="ru-RU" dirty="0" smtClean="0"/>
              <a:t> по Ю.Н. </a:t>
            </a:r>
            <a:r>
              <a:rPr lang="ru-RU" dirty="0" err="1" smtClean="0"/>
              <a:t>Караулову</a:t>
            </a:r>
            <a:r>
              <a:rPr lang="ru-RU" dirty="0" smtClean="0"/>
              <a:t>, «</a:t>
            </a:r>
            <a:r>
              <a:rPr lang="ru-RU" sz="2800" dirty="0" smtClean="0"/>
              <a:t>Русский язык и языковая личность</a:t>
            </a:r>
            <a:r>
              <a:rPr lang="ru-RU" dirty="0" smtClean="0"/>
              <a:t>» - интерпретационный анализа;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методикой </a:t>
            </a:r>
            <a:r>
              <a:rPr lang="ru-RU" b="1" dirty="0" smtClean="0"/>
              <a:t>квантитативного анализа незнаменательных и стилистически немаркированных</a:t>
            </a:r>
            <a:r>
              <a:rPr lang="ru-RU" dirty="0" smtClean="0"/>
              <a:t> </a:t>
            </a:r>
            <a:r>
              <a:rPr lang="ru-RU" b="1" dirty="0" smtClean="0"/>
              <a:t>лексем</a:t>
            </a:r>
            <a:r>
              <a:rPr lang="ru-RU" dirty="0" smtClean="0"/>
              <a:t> и квазисинонимов А.Н. Баранова, «</a:t>
            </a:r>
            <a:r>
              <a:rPr lang="ru-RU" sz="2800" dirty="0" smtClean="0"/>
              <a:t>Введение в прикладную лингвистику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Апробация алгоритма</a:t>
            </a:r>
            <a:br>
              <a:rPr lang="ru-RU" dirty="0" smtClean="0"/>
            </a:br>
            <a:endParaRPr lang="ru-RU" sz="14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589240"/>
          </a:xfrm>
        </p:spPr>
        <p:txBody>
          <a:bodyPr>
            <a:normAutofit/>
          </a:bodyPr>
          <a:lstStyle/>
          <a:p>
            <a:pPr lvl="0" algn="just"/>
            <a:endParaRPr lang="ru-RU" sz="3200" dirty="0" smtClean="0"/>
          </a:p>
          <a:p>
            <a:pPr marL="1314450" lvl="3" indent="-400050" algn="ctr">
              <a:buNone/>
            </a:pPr>
            <a:r>
              <a:rPr lang="en-US" sz="1800" b="1" dirty="0" smtClean="0"/>
              <a:t>I. </a:t>
            </a:r>
            <a:r>
              <a:rPr lang="ru-RU" sz="1800" b="1" dirty="0" smtClean="0"/>
              <a:t>Построение </a:t>
            </a:r>
            <a:r>
              <a:rPr lang="ru-RU" sz="1800" b="1" dirty="0" err="1" smtClean="0"/>
              <a:t>атрибуционных</a:t>
            </a:r>
            <a:r>
              <a:rPr lang="ru-RU" sz="1800" b="1" dirty="0" smtClean="0"/>
              <a:t> гипотез об авторстве спорного текста ЭТ:</a:t>
            </a:r>
            <a:endParaRPr lang="en-US" sz="1800" b="1" dirty="0" smtClean="0"/>
          </a:p>
          <a:p>
            <a:pPr marL="1314450" lvl="3" indent="-400050" algn="ctr">
              <a:buNone/>
            </a:pPr>
            <a:endParaRPr lang="ru-RU" sz="1800" b="1" dirty="0" smtClean="0"/>
          </a:p>
          <a:p>
            <a:pPr algn="just"/>
            <a:r>
              <a:rPr lang="ru-RU" sz="2400" dirty="0" smtClean="0"/>
              <a:t>Н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– автор ТВ и ЭТ – одно лицо, то есть автор ТВ и ЭТ – С.Д. Довлатов (по закону транзитивности: если автор ТВ – С.Д. Довлатов, а автор ЭТ и ТВ – одно лицо, то автор ЭТ – тоже С.Д. Довлатов).</a:t>
            </a:r>
          </a:p>
          <a:p>
            <a:pPr algn="just">
              <a:buNone/>
            </a:pPr>
            <a:endParaRPr lang="ru-RU" sz="2400" dirty="0" smtClean="0"/>
          </a:p>
          <a:p>
            <a:pPr algn="just"/>
            <a:r>
              <a:rPr lang="ru-RU" sz="2400" dirty="0" smtClean="0"/>
              <a:t>Н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– авторы ТВ и ЭТ – разные лица, то есть автор ЭТ не С.Д. Довлатов (если автор ТВ – С.Д. Довлатов, а авторы ЭТ и ТВ – разные лица, то автор ЭТ – не С.Д. Довлатов).</a:t>
            </a:r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/>
          </a:p>
          <a:p>
            <a:pPr marL="0" lvl="0" indent="4500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Апробация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84784"/>
            <a:ext cx="7772400" cy="4572000"/>
          </a:xfrm>
        </p:spPr>
        <p:txBody>
          <a:bodyPr/>
          <a:lstStyle/>
          <a:p>
            <a:pPr marL="411480" lvl="3" indent="-342900" algn="ctr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r>
              <a:rPr lang="en-US" sz="2800" b="1" dirty="0" smtClean="0"/>
              <a:t>II. </a:t>
            </a:r>
            <a:r>
              <a:rPr lang="ru-RU" sz="2800" b="1" dirty="0" smtClean="0"/>
              <a:t>Анализ языковой личности (ЯЛ) (анализ ЯЛ автора ТВ и ЭТ)</a:t>
            </a:r>
          </a:p>
          <a:p>
            <a:pPr marL="411480" lvl="3" indent="-342900" algn="ctr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endParaRPr lang="ru-RU" sz="1800" b="1" dirty="0" smtClean="0"/>
          </a:p>
          <a:p>
            <a:pPr marL="411480" lvl="3" indent="-342900" algn="ctr">
              <a:spcBef>
                <a:spcPts val="700"/>
              </a:spcBef>
              <a:buClr>
                <a:schemeClr val="tx2"/>
              </a:buClr>
              <a:buSzPct val="95000"/>
              <a:buNone/>
            </a:pPr>
            <a:endParaRPr lang="ru-RU" sz="1800" b="1" dirty="0" smtClean="0"/>
          </a:p>
          <a:p>
            <a:pPr algn="just"/>
            <a:r>
              <a:rPr lang="ru-RU" dirty="0" smtClean="0"/>
              <a:t>Результатом стали 35 выявленных характеристик ЯЛ С.Д. Довлатова на трёх уровнях языковой личности: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Апробация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352928" cy="4572000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Вербально-семантический уровень: </a:t>
            </a:r>
          </a:p>
          <a:p>
            <a:pPr algn="ctr">
              <a:buNone/>
            </a:pPr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я, мы, ты, они, сочинительный союз «а» в начале предложения; сочинительный союз «но» в начале предложения; сочинительный союз «и» в начале предложения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1478</Words>
  <Application>Microsoft Office PowerPoint</Application>
  <PresentationFormat>Экран (4:3)</PresentationFormat>
  <Paragraphs>142</Paragraphs>
  <Slides>25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Алгоритм автоматизации идентификации автора письменного речевого произведения в рамках судебного автороведения </vt:lpstr>
      <vt:lpstr>Судебное автороведение:</vt:lpstr>
      <vt:lpstr>Цели, задачи, методы исследования</vt:lpstr>
      <vt:lpstr>Актуальность исследования </vt:lpstr>
      <vt:lpstr>Материал для исследования (для достижения цели исследования были взяты уже авторизованные тексты)</vt:lpstr>
      <vt:lpstr>Методика исследования</vt:lpstr>
      <vt:lpstr>Апробация алгоритма </vt:lpstr>
      <vt:lpstr>Апробация алгоритма</vt:lpstr>
      <vt:lpstr>Апробация алгоритма</vt:lpstr>
      <vt:lpstr>Апробация алгоритма</vt:lpstr>
      <vt:lpstr>Апробация алгоритма</vt:lpstr>
      <vt:lpstr>Апробация алгоритма</vt:lpstr>
      <vt:lpstr>Апробация алгоритма</vt:lpstr>
      <vt:lpstr>Апробация алгоритма</vt:lpstr>
      <vt:lpstr>Апробация алгоритма</vt:lpstr>
      <vt:lpstr>Апробация алгоритма</vt:lpstr>
      <vt:lpstr>Апробация алгоритма</vt:lpstr>
      <vt:lpstr>Апробация алгоритма</vt:lpstr>
      <vt:lpstr>Апробация алгоритма. Модель ТВ и ЭТ</vt:lpstr>
      <vt:lpstr>Апробация алгоритма</vt:lpstr>
      <vt:lpstr>Апробация алгоритма</vt:lpstr>
      <vt:lpstr>Апробация алгоритма</vt:lpstr>
      <vt:lpstr>Рекомендации по улучшению рабочих характеристик алгоритма</vt:lpstr>
      <vt:lpstr>Слайд 24</vt:lpstr>
      <vt:lpstr>Спасибо за внимание!  Хоменко Анна,  khomenko.anna.1989@gmail.com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АПРОБАЦИЯ МЕТОДОВ МАТЕМАТИЧЕСКОЙ СТАТИСТИКИ ПРИ АТРИБУЦИИ ТЕКСТА В РАМКАХ СУДЕБНОГО АВТОРОВЕДЕНИЯ</dc:title>
  <dc:creator>Anna</dc:creator>
  <cp:lastModifiedBy>Admin</cp:lastModifiedBy>
  <cp:revision>65</cp:revision>
  <dcterms:created xsi:type="dcterms:W3CDTF">2013-04-21T07:46:19Z</dcterms:created>
  <dcterms:modified xsi:type="dcterms:W3CDTF">2013-05-17T19:23:25Z</dcterms:modified>
</cp:coreProperties>
</file>