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75" r:id="rId5"/>
    <p:sldId id="258" r:id="rId6"/>
    <p:sldId id="259" r:id="rId7"/>
    <p:sldId id="260" r:id="rId8"/>
    <p:sldId id="261" r:id="rId9"/>
    <p:sldId id="279" r:id="rId10"/>
    <p:sldId id="280" r:id="rId11"/>
    <p:sldId id="262" r:id="rId12"/>
    <p:sldId id="263" r:id="rId13"/>
    <p:sldId id="281" r:id="rId14"/>
    <p:sldId id="264" r:id="rId15"/>
    <p:sldId id="278" r:id="rId16"/>
    <p:sldId id="285" r:id="rId17"/>
    <p:sldId id="282" r:id="rId18"/>
    <p:sldId id="266" r:id="rId19"/>
    <p:sldId id="265" r:id="rId20"/>
    <p:sldId id="267" r:id="rId21"/>
    <p:sldId id="268" r:id="rId22"/>
    <p:sldId id="269" r:id="rId23"/>
    <p:sldId id="270" r:id="rId24"/>
    <p:sldId id="271" r:id="rId25"/>
    <p:sldId id="283" r:id="rId26"/>
    <p:sldId id="272" r:id="rId27"/>
    <p:sldId id="273" r:id="rId28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0" autoAdjust="0"/>
    <p:restoredTop sz="94660"/>
  </p:normalViewPr>
  <p:slideViewPr>
    <p:cSldViewPr>
      <p:cViewPr varScale="1">
        <p:scale>
          <a:sx n="100" d="100"/>
          <a:sy n="100" d="100"/>
        </p:scale>
        <p:origin x="-930" y="-10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D2AE89D-9F6E-4C4C-8DE1-509E0ED06138}" type="slidenum"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1612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0ADFED73-8F0E-4E07-ADDB-A063CADD3458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13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47334" indent="-32589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03592" indent="-26071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5028" indent="-26071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46465" indent="-26071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67901" indent="-2607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89338" indent="-2607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10775" indent="-2607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432211" indent="-2607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CF345C-439E-4C00-A73F-6E0EEE93DAB7}" type="slidenum">
              <a:rPr lang="ru-RU" smtClean="0"/>
              <a:pPr eaLnBrk="1" hangingPunct="1"/>
              <a:t>24</a:t>
            </a:fld>
            <a:endParaRPr lang="ru-RU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Самые первые работы по фМРТ были сделаны на сопоставлении периодов стимуляции зрительной системы с периодами отдыха, когда такой стимуляции нет. Поэтому первое, что мы сделали – получили то же самое, но даже еще проще – просили испытуемых открывать и закрывать глаза. Картинку из Квонга или Огавы я не кладу, т.к. они тогда выглядели совсем по-другому, и это получается не прикольно. Испытуемые: Роза (затылочные доли); график из какой-то области оттуда же. Большой прирост сигнала (4%).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623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8716" indent="-303352" defTabSz="10162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13409" indent="-242682" defTabSz="10162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8772" indent="-242682" defTabSz="10162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84136" indent="-242682" defTabSz="10162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69499" indent="-242682" defTabSz="10162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54863" indent="-242682" defTabSz="10162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40226" indent="-242682" defTabSz="10162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25590" indent="-242682" defTabSz="10162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9ADBCB-73B9-4900-A565-4943EA21F59E}" type="slidenum">
              <a:rPr lang="ru-RU" smtClean="0"/>
              <a:pPr eaLnBrk="1" hangingPunct="1"/>
              <a:t>3</a:t>
            </a:fld>
            <a:endParaRPr lang="ru-RU" smtClean="0"/>
          </a:p>
        </p:txBody>
      </p:sp>
      <p:sp>
        <p:nvSpPr>
          <p:cNvPr id="4505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ln/>
        </p:spPr>
      </p:sp>
      <p:sp>
        <p:nvSpPr>
          <p:cNvPr id="45060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Для функционального картирования мозга необходимо дополнительное оборудование, чтобы испытуемый или пациент в томографе мог выполнять активирующие задания</a:t>
            </a:r>
          </a:p>
        </p:txBody>
      </p:sp>
      <p:sp>
        <p:nvSpPr>
          <p:cNvPr id="45061" name="Номер слайда 3"/>
          <p:cNvSpPr txBox="1">
            <a:spLocks noGrp="1"/>
          </p:cNvSpPr>
          <p:nvPr/>
        </p:nvSpPr>
        <p:spPr bwMode="auto">
          <a:xfrm>
            <a:off x="4281768" y="10155635"/>
            <a:ext cx="3276201" cy="53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6" tIns="50803" rIns="101606" bIns="50803" anchor="b"/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A259186-9129-421E-940C-48126D8B7487}" type="slidenum">
              <a:rPr lang="ru-RU" sz="1400">
                <a:cs typeface="Arial" charset="0"/>
              </a:rPr>
              <a:pPr algn="r" eaLnBrk="1" hangingPunct="1"/>
              <a:t>3</a:t>
            </a:fld>
            <a:endParaRPr lang="ru-RU" sz="140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188F04-6192-43D9-8D53-3140F4EACA56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5503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D6AC17-FCA5-4F24-A54D-95D50DBEE89B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8808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C81971-77B9-4F1B-B2A7-1171B4A37ED3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603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7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58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5367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10062" cy="493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3825" y="1963738"/>
            <a:ext cx="4310063" cy="493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4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9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32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42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2065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0803BD-3635-4717-84E6-96029CF80E6E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6139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249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7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21550" y="282575"/>
            <a:ext cx="2192338" cy="6618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7787" cy="6618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09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CA5FDD-F68E-4FA6-8318-AE4159E79885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5493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62AE82-6A45-48B6-BF92-1919E15F87FA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52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F335D9-9E3A-45D5-9521-2C8D0CEE69B1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209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DD3D25-215D-4949-8EF6-4DA7A4190D13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81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DCBBA8-23DD-4368-B8D2-8FB55E750D46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475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A593F3-05CE-4669-8E1A-40BBF133BF92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84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BA02F4-B73E-4EE5-A4DE-6FD802C54163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466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50BE1904-DF1D-4F00-AB11-6146C527E689}" type="slidenum"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x-none" sz="2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x-none" sz="24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40879" y="28224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40879" y="1963080"/>
            <a:ext cx="8772840" cy="4937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Прямоугольник 3"/>
          <p:cNvSpPr/>
          <p:nvPr/>
        </p:nvSpPr>
        <p:spPr>
          <a:xfrm>
            <a:off x="725039" y="7076880"/>
            <a:ext cx="935532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7919" y="7289279"/>
            <a:ext cx="809244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0">
        <a:tabLst/>
        <a:defRPr lang="de-DE" sz="2400" b="1" i="1" u="none" strike="noStrike">
          <a:ln>
            <a:noFill/>
          </a:ln>
          <a:solidFill>
            <a:srgbClr val="FF9966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de-DE" sz="2400" b="0" i="0" u="none" strike="noStrike">
          <a:ln>
            <a:noFill/>
          </a:ln>
          <a:solidFill>
            <a:srgbClr val="E6E6E6"/>
          </a:solidFill>
          <a:latin typeface="Thorndale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hyperlink" Target="http://www.g2conline.org/202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2852516"/>
            <a:ext cx="8608320" cy="1477328"/>
          </a:xfrm>
        </p:spPr>
        <p:txBody>
          <a:bodyPr anchor="ctr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de-DE" sz="9600" dirty="0">
                <a:solidFill>
                  <a:srgbClr val="CCCCCC"/>
                </a:solidFill>
              </a:rPr>
              <a:t>SNL 2013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728834"/>
            <a:ext cx="8608320" cy="369332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dirty="0" err="1" smtClean="0"/>
              <a:t>Результаты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19832" y="2878573"/>
            <a:ext cx="8772840" cy="1477328"/>
          </a:xfrm>
        </p:spPr>
        <p:txBody>
          <a:bodyPr>
            <a:spAutoFit/>
          </a:bodyPr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108000" lvl="0" indent="0">
              <a:buNone/>
            </a:pPr>
            <a:r>
              <a:rPr lang="ru-RU" dirty="0" smtClean="0"/>
              <a:t>И</a:t>
            </a:r>
            <a:r>
              <a:rPr lang="de-DE" dirty="0" err="1" smtClean="0"/>
              <a:t>нтересно</a:t>
            </a:r>
            <a:r>
              <a:rPr lang="de-DE" dirty="0"/>
              <a:t>, </a:t>
            </a:r>
            <a:r>
              <a:rPr lang="de-DE" dirty="0" err="1"/>
              <a:t>что</a:t>
            </a:r>
            <a:r>
              <a:rPr lang="de-DE" dirty="0"/>
              <a:t> </a:t>
            </a:r>
            <a:r>
              <a:rPr lang="de-DE" dirty="0" err="1"/>
              <a:t>обратный</a:t>
            </a:r>
            <a:r>
              <a:rPr lang="de-DE" dirty="0"/>
              <a:t> </a:t>
            </a:r>
            <a:r>
              <a:rPr lang="de-DE" dirty="0" err="1"/>
              <a:t>эффект</a:t>
            </a:r>
            <a:r>
              <a:rPr lang="de-DE" dirty="0"/>
              <a:t> </a:t>
            </a:r>
            <a:r>
              <a:rPr lang="de-DE" dirty="0" err="1"/>
              <a:t>наблюдается</a:t>
            </a:r>
            <a:r>
              <a:rPr lang="de-DE" dirty="0"/>
              <a:t> в </a:t>
            </a:r>
            <a:r>
              <a:rPr lang="de-DE" dirty="0" err="1"/>
              <a:t>тех</a:t>
            </a:r>
            <a:r>
              <a:rPr lang="de-DE" dirty="0"/>
              <a:t> </a:t>
            </a:r>
            <a:r>
              <a:rPr lang="de-DE" dirty="0" err="1"/>
              <a:t>же</a:t>
            </a:r>
            <a:r>
              <a:rPr lang="de-DE" dirty="0"/>
              <a:t> </a:t>
            </a:r>
            <a:r>
              <a:rPr lang="de-DE" dirty="0" err="1"/>
              <a:t>областях</a:t>
            </a:r>
            <a:r>
              <a:rPr lang="de-DE" dirty="0"/>
              <a:t> </a:t>
            </a:r>
            <a:r>
              <a:rPr lang="de-DE" dirty="0" err="1"/>
              <a:t>для</a:t>
            </a:r>
            <a:r>
              <a:rPr lang="de-DE" dirty="0"/>
              <a:t> </a:t>
            </a:r>
            <a:r>
              <a:rPr lang="de-DE" dirty="0" err="1"/>
              <a:t>понимания</a:t>
            </a:r>
            <a:r>
              <a:rPr lang="de-DE" dirty="0"/>
              <a:t> </a:t>
            </a:r>
            <a:r>
              <a:rPr lang="de-DE" dirty="0" err="1"/>
              <a:t>семантически</a:t>
            </a:r>
            <a:r>
              <a:rPr lang="de-DE" dirty="0"/>
              <a:t> </a:t>
            </a:r>
            <a:r>
              <a:rPr lang="de-DE" dirty="0" err="1"/>
              <a:t>средне</a:t>
            </a:r>
            <a:r>
              <a:rPr lang="de-DE" dirty="0"/>
              <a:t> </a:t>
            </a:r>
            <a:r>
              <a:rPr lang="de-DE" dirty="0" err="1"/>
              <a:t>злых</a:t>
            </a:r>
            <a:r>
              <a:rPr lang="de-DE" dirty="0"/>
              <a:t> </a:t>
            </a:r>
            <a:r>
              <a:rPr lang="de-DE" dirty="0" err="1"/>
              <a:t>предложений</a:t>
            </a:r>
            <a:r>
              <a:rPr lang="de-DE" dirty="0"/>
              <a:t> ("</a:t>
            </a:r>
            <a:r>
              <a:rPr lang="de-DE" dirty="0" err="1"/>
              <a:t>ужин</a:t>
            </a:r>
            <a:r>
              <a:rPr lang="de-DE" dirty="0"/>
              <a:t> </a:t>
            </a:r>
            <a:r>
              <a:rPr lang="de-DE" dirty="0" err="1"/>
              <a:t>был</a:t>
            </a:r>
            <a:r>
              <a:rPr lang="de-DE" dirty="0"/>
              <a:t> </a:t>
            </a:r>
            <a:r>
              <a:rPr lang="de-DE" dirty="0" err="1"/>
              <a:t>холодным</a:t>
            </a:r>
            <a:r>
              <a:rPr lang="de-DE" dirty="0"/>
              <a:t>"): </a:t>
            </a:r>
            <a:r>
              <a:rPr lang="de-DE" dirty="0" err="1"/>
              <a:t>чем</a:t>
            </a:r>
            <a:r>
              <a:rPr lang="de-DE" dirty="0"/>
              <a:t> </a:t>
            </a:r>
            <a:r>
              <a:rPr lang="de-DE" dirty="0" err="1"/>
              <a:t>более</a:t>
            </a:r>
            <a:r>
              <a:rPr lang="de-DE" dirty="0"/>
              <a:t> </a:t>
            </a:r>
            <a:r>
              <a:rPr lang="de-DE" dirty="0" err="1"/>
              <a:t>зло</a:t>
            </a:r>
            <a:r>
              <a:rPr lang="de-DE" dirty="0"/>
              <a:t> </a:t>
            </a:r>
            <a:r>
              <a:rPr lang="de-DE" dirty="0" err="1"/>
              <a:t>они</a:t>
            </a:r>
            <a:r>
              <a:rPr lang="de-DE" dirty="0"/>
              <a:t> </a:t>
            </a:r>
            <a:r>
              <a:rPr lang="de-DE" dirty="0" err="1"/>
              <a:t>сказаны</a:t>
            </a:r>
            <a:r>
              <a:rPr lang="de-DE" dirty="0"/>
              <a:t>, </a:t>
            </a:r>
            <a:r>
              <a:rPr lang="de-DE" dirty="0" err="1"/>
              <a:t>тем</a:t>
            </a:r>
            <a:r>
              <a:rPr lang="de-DE" dirty="0"/>
              <a:t> </a:t>
            </a:r>
            <a:r>
              <a:rPr lang="de-DE" dirty="0" err="1"/>
              <a:t>меньше</a:t>
            </a:r>
            <a:r>
              <a:rPr lang="de-DE" dirty="0"/>
              <a:t> </a:t>
            </a:r>
            <a:r>
              <a:rPr lang="de-DE" dirty="0" err="1"/>
              <a:t>активации</a:t>
            </a:r>
            <a:r>
              <a:rPr lang="de-DE" dirty="0"/>
              <a:t> в </a:t>
            </a:r>
            <a:r>
              <a:rPr lang="de-DE" dirty="0" err="1"/>
              <a:t>указанных</a:t>
            </a:r>
            <a:r>
              <a:rPr lang="de-DE" dirty="0"/>
              <a:t> </a:t>
            </a:r>
            <a:r>
              <a:rPr lang="de-DE" dirty="0" err="1"/>
              <a:t>выше</a:t>
            </a:r>
            <a:r>
              <a:rPr lang="de-DE" dirty="0"/>
              <a:t> </a:t>
            </a:r>
            <a:r>
              <a:rPr lang="de-DE" dirty="0" err="1"/>
              <a:t>зонах</a:t>
            </a:r>
            <a:r>
              <a:rPr lang="de-DE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de-DE" dirty="0" err="1"/>
              <a:t>Речь</a:t>
            </a:r>
            <a:r>
              <a:rPr lang="de-DE" dirty="0"/>
              <a:t> и </a:t>
            </a:r>
            <a:r>
              <a:rPr lang="de-DE" dirty="0" err="1"/>
              <a:t>жесты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Weisberg</a:t>
            </a:r>
            <a:r>
              <a:rPr lang="de-DE" dirty="0"/>
              <a:t> et al. (San Diego).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9" y="2123652"/>
            <a:ext cx="9071640" cy="4176465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dirty="0" err="1"/>
              <a:t>Исследования</a:t>
            </a:r>
            <a:r>
              <a:rPr lang="de-DE" dirty="0"/>
              <a:t> </a:t>
            </a:r>
            <a:r>
              <a:rPr lang="de-DE" dirty="0" err="1"/>
              <a:t>уже</a:t>
            </a:r>
            <a:r>
              <a:rPr lang="de-DE" dirty="0"/>
              <a:t> </a:t>
            </a:r>
            <a:r>
              <a:rPr lang="de-DE" dirty="0" err="1"/>
              <a:t>проводились</a:t>
            </a:r>
            <a:r>
              <a:rPr lang="de-DE" dirty="0"/>
              <a:t>, </a:t>
            </a:r>
            <a:r>
              <a:rPr lang="de-DE" dirty="0" err="1"/>
              <a:t>где</a:t>
            </a:r>
            <a:r>
              <a:rPr lang="de-DE" dirty="0"/>
              <a:t> </a:t>
            </a:r>
            <a:r>
              <a:rPr lang="de-DE" dirty="0" err="1"/>
              <a:t>испытуемым</a:t>
            </a:r>
            <a:r>
              <a:rPr lang="de-DE" dirty="0"/>
              <a:t> в </a:t>
            </a:r>
            <a:r>
              <a:rPr lang="de-DE" dirty="0" err="1"/>
              <a:t>томографе</a:t>
            </a:r>
            <a:r>
              <a:rPr lang="de-DE" dirty="0"/>
              <a:t> </a:t>
            </a:r>
            <a:r>
              <a:rPr lang="de-DE" dirty="0" err="1"/>
              <a:t>предъявлялись</a:t>
            </a:r>
            <a:r>
              <a:rPr lang="de-DE" dirty="0"/>
              <a:t> </a:t>
            </a:r>
            <a:r>
              <a:rPr lang="de-DE" dirty="0" err="1" smtClean="0"/>
              <a:t>видеоролики</a:t>
            </a:r>
            <a:r>
              <a:rPr lang="ru-RU" dirty="0" smtClean="0"/>
              <a:t>:</a:t>
            </a:r>
            <a:r>
              <a:rPr lang="de-DE" dirty="0" smtClean="0"/>
              <a:t> </a:t>
            </a:r>
            <a:r>
              <a:rPr lang="de-DE" dirty="0" err="1"/>
              <a:t>актер</a:t>
            </a:r>
            <a:r>
              <a:rPr lang="de-DE" dirty="0"/>
              <a:t> </a:t>
            </a:r>
            <a:r>
              <a:rPr lang="de-DE" dirty="0" err="1"/>
              <a:t>сопровождали</a:t>
            </a:r>
            <a:r>
              <a:rPr lang="de-DE" dirty="0"/>
              <a:t> </a:t>
            </a:r>
            <a:r>
              <a:rPr lang="de-DE" dirty="0" err="1"/>
              <a:t>свою</a:t>
            </a:r>
            <a:r>
              <a:rPr lang="de-DE" dirty="0"/>
              <a:t> </a:t>
            </a:r>
            <a:r>
              <a:rPr lang="de-DE" dirty="0" err="1"/>
              <a:t>речь</a:t>
            </a:r>
            <a:r>
              <a:rPr lang="de-DE" dirty="0"/>
              <a:t> </a:t>
            </a:r>
            <a:r>
              <a:rPr lang="de-DE" dirty="0" err="1"/>
              <a:t>жестами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Проверили</a:t>
            </a:r>
            <a:r>
              <a:rPr lang="de-DE" dirty="0"/>
              <a:t>, </a:t>
            </a:r>
            <a:r>
              <a:rPr lang="de-DE" dirty="0" err="1"/>
              <a:t>будут</a:t>
            </a:r>
            <a:r>
              <a:rPr lang="de-DE" dirty="0"/>
              <a:t> </a:t>
            </a:r>
            <a:r>
              <a:rPr lang="de-DE" dirty="0" err="1"/>
              <a:t>ли</a:t>
            </a:r>
            <a:r>
              <a:rPr lang="de-DE" dirty="0"/>
              <a:t> </a:t>
            </a:r>
            <a:r>
              <a:rPr lang="de-DE" dirty="0" err="1"/>
              <a:t>отличаться</a:t>
            </a:r>
            <a:r>
              <a:rPr lang="de-DE" dirty="0"/>
              <a:t> в </a:t>
            </a:r>
            <a:r>
              <a:rPr lang="de-DE" dirty="0" err="1" smtClean="0"/>
              <a:t>воспри</a:t>
            </a:r>
            <a:r>
              <a:rPr lang="ru-RU" dirty="0" smtClean="0"/>
              <a:t>я</a:t>
            </a:r>
            <a:r>
              <a:rPr lang="de-DE" dirty="0" err="1" smtClean="0"/>
              <a:t>тии</a:t>
            </a:r>
            <a:r>
              <a:rPr lang="de-DE" dirty="0" smtClean="0"/>
              <a:t> </a:t>
            </a:r>
            <a:r>
              <a:rPr lang="de-DE" dirty="0" err="1"/>
              <a:t>речи</a:t>
            </a:r>
            <a:r>
              <a:rPr lang="de-DE" dirty="0"/>
              <a:t> с </a:t>
            </a:r>
            <a:r>
              <a:rPr lang="de-DE" dirty="0" err="1"/>
              <a:t>жетами</a:t>
            </a:r>
            <a:r>
              <a:rPr lang="de-DE" dirty="0"/>
              <a:t> </a:t>
            </a:r>
            <a:r>
              <a:rPr lang="de-DE" dirty="0" err="1"/>
              <a:t>билингвы</a:t>
            </a:r>
            <a:r>
              <a:rPr lang="de-DE" dirty="0"/>
              <a:t> (</a:t>
            </a:r>
            <a:r>
              <a:rPr lang="de-DE" dirty="0" err="1"/>
              <a:t>англиский+английский</a:t>
            </a:r>
            <a:r>
              <a:rPr lang="de-DE" dirty="0"/>
              <a:t> </a:t>
            </a:r>
            <a:r>
              <a:rPr lang="de-DE" dirty="0" err="1"/>
              <a:t>жестовый</a:t>
            </a:r>
            <a:r>
              <a:rPr lang="de-DE" dirty="0"/>
              <a:t> </a:t>
            </a:r>
            <a:r>
              <a:rPr lang="de-DE" dirty="0" err="1"/>
              <a:t>язык</a:t>
            </a:r>
            <a:r>
              <a:rPr lang="de-DE" dirty="0"/>
              <a:t>), </a:t>
            </a:r>
            <a:r>
              <a:rPr lang="ru-RU" dirty="0" smtClean="0"/>
              <a:t>и </a:t>
            </a:r>
            <a:r>
              <a:rPr lang="de-DE" dirty="0" err="1" smtClean="0"/>
              <a:t>взяли</a:t>
            </a:r>
            <a:r>
              <a:rPr lang="de-DE" dirty="0" smtClean="0"/>
              <a:t> </a:t>
            </a:r>
            <a:r>
              <a:rPr lang="de-DE" dirty="0" err="1"/>
              <a:t>видеозапись</a:t>
            </a:r>
            <a:r>
              <a:rPr lang="de-DE" dirty="0"/>
              <a:t> </a:t>
            </a:r>
            <a:r>
              <a:rPr lang="de-DE" dirty="0" err="1"/>
              <a:t>реального</a:t>
            </a:r>
            <a:r>
              <a:rPr lang="de-DE" dirty="0"/>
              <a:t> </a:t>
            </a:r>
            <a:r>
              <a:rPr lang="de-DE" dirty="0" err="1"/>
              <a:t>рассказа</a:t>
            </a:r>
            <a:r>
              <a:rPr lang="de-DE" dirty="0"/>
              <a:t> </a:t>
            </a:r>
            <a:r>
              <a:rPr lang="de-DE" dirty="0" err="1"/>
              <a:t>человека</a:t>
            </a:r>
            <a:r>
              <a:rPr lang="de-DE" dirty="0"/>
              <a:t> в </a:t>
            </a:r>
            <a:r>
              <a:rPr lang="de-DE" dirty="0" err="1"/>
              <a:t>обычных</a:t>
            </a:r>
            <a:r>
              <a:rPr lang="de-DE" dirty="0"/>
              <a:t> </a:t>
            </a:r>
            <a:r>
              <a:rPr lang="de-DE" dirty="0" err="1"/>
              <a:t>условиях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Различий</a:t>
            </a:r>
            <a:r>
              <a:rPr lang="de-DE" dirty="0"/>
              <a:t> </a:t>
            </a:r>
            <a:r>
              <a:rPr lang="de-DE" dirty="0" err="1"/>
              <a:t>не</a:t>
            </a:r>
            <a:r>
              <a:rPr lang="de-DE" dirty="0"/>
              <a:t> </a:t>
            </a:r>
            <a:r>
              <a:rPr lang="de-DE" dirty="0" err="1"/>
              <a:t>нашли</a:t>
            </a:r>
            <a:r>
              <a:rPr lang="de-DE" dirty="0"/>
              <a:t>, </a:t>
            </a:r>
            <a:r>
              <a:rPr lang="de-DE" dirty="0" err="1"/>
              <a:t>вопроизвели</a:t>
            </a:r>
            <a:r>
              <a:rPr lang="de-DE" dirty="0"/>
              <a:t> </a:t>
            </a:r>
            <a:r>
              <a:rPr lang="de-DE" dirty="0" err="1"/>
              <a:t>прежние</a:t>
            </a:r>
            <a:r>
              <a:rPr lang="de-DE" dirty="0"/>
              <a:t> </a:t>
            </a:r>
            <a:r>
              <a:rPr lang="de-DE" dirty="0" err="1"/>
              <a:t>результаты</a:t>
            </a:r>
            <a:r>
              <a:rPr lang="de-DE" dirty="0"/>
              <a:t> </a:t>
            </a:r>
            <a:r>
              <a:rPr lang="de-DE" dirty="0" err="1"/>
              <a:t>на</a:t>
            </a:r>
            <a:r>
              <a:rPr lang="de-DE" dirty="0"/>
              <a:t> </a:t>
            </a:r>
            <a:r>
              <a:rPr lang="de-DE" dirty="0" err="1"/>
              <a:t>экологически</a:t>
            </a:r>
            <a:r>
              <a:rPr lang="de-DE" dirty="0"/>
              <a:t> </a:t>
            </a:r>
            <a:r>
              <a:rPr lang="de-DE" dirty="0" err="1"/>
              <a:t>валидном</a:t>
            </a:r>
            <a:r>
              <a:rPr lang="de-DE" dirty="0"/>
              <a:t> </a:t>
            </a:r>
            <a:r>
              <a:rPr lang="de-DE" dirty="0" err="1"/>
              <a:t>материале</a:t>
            </a:r>
            <a:r>
              <a:rPr lang="de-DE" dirty="0"/>
              <a:t>.</a:t>
            </a:r>
          </a:p>
          <a:p>
            <a:pPr marL="108000" lvl="0" indent="0">
              <a:buNone/>
            </a:pP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808" y="755501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400" dirty="0" err="1" smtClean="0">
                <a:solidFill>
                  <a:schemeClr val="bg1"/>
                </a:solidFill>
              </a:rPr>
              <a:t>Специфика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мозговых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механизмов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понимания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речи</a:t>
            </a:r>
            <a:r>
              <a:rPr lang="de-DE" sz="2400" dirty="0" smtClean="0">
                <a:solidFill>
                  <a:schemeClr val="bg1"/>
                </a:solidFill>
              </a:rPr>
              <a:t>, </a:t>
            </a:r>
            <a:r>
              <a:rPr lang="de-DE" sz="2400" dirty="0" err="1" smtClean="0">
                <a:solidFill>
                  <a:schemeClr val="bg1"/>
                </a:solidFill>
              </a:rPr>
              <a:t>сопровождающейся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смысловыми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жестами</a:t>
            </a:r>
            <a:r>
              <a:rPr lang="de-DE" sz="2400" dirty="0" smtClean="0">
                <a:solidFill>
                  <a:schemeClr val="bg1"/>
                </a:solidFill>
              </a:rPr>
              <a:t>, в </a:t>
            </a:r>
            <a:r>
              <a:rPr lang="de-DE" sz="2400" dirty="0" err="1" smtClean="0">
                <a:solidFill>
                  <a:schemeClr val="bg1"/>
                </a:solidFill>
              </a:rPr>
              <a:t>активации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нижней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лобной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извилины</a:t>
            </a:r>
            <a:r>
              <a:rPr lang="de-DE" sz="2400" dirty="0" smtClean="0">
                <a:solidFill>
                  <a:schemeClr val="bg1"/>
                </a:solidFill>
              </a:rPr>
              <a:t> и </a:t>
            </a:r>
            <a:r>
              <a:rPr lang="de-DE" sz="2400" dirty="0" err="1" smtClean="0">
                <a:solidFill>
                  <a:schemeClr val="bg1"/>
                </a:solidFill>
              </a:rPr>
              <a:t>задней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части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верхней</a:t>
            </a:r>
            <a:r>
              <a:rPr lang="de-DE" sz="2400" dirty="0" smtClean="0">
                <a:solidFill>
                  <a:schemeClr val="bg1"/>
                </a:solidFill>
              </a:rPr>
              <a:t> в</a:t>
            </a:r>
            <a:r>
              <a:rPr lang="ru-RU" sz="2400" dirty="0" smtClean="0">
                <a:solidFill>
                  <a:schemeClr val="bg1"/>
                </a:solidFill>
              </a:rPr>
              <a:t>и</a:t>
            </a:r>
            <a:r>
              <a:rPr lang="de-DE" sz="2400" dirty="0" err="1" smtClean="0">
                <a:solidFill>
                  <a:schemeClr val="bg1"/>
                </a:solidFill>
              </a:rPr>
              <a:t>сочной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извилины</a:t>
            </a:r>
            <a:r>
              <a:rPr lang="de-DE" sz="2400" dirty="0" smtClean="0">
                <a:solidFill>
                  <a:schemeClr val="bg1"/>
                </a:solidFill>
              </a:rPr>
              <a:t> – </a:t>
            </a:r>
            <a:r>
              <a:rPr lang="de-DE" sz="2400" dirty="0" err="1" smtClean="0">
                <a:solidFill>
                  <a:schemeClr val="bg1"/>
                </a:solidFill>
              </a:rPr>
              <a:t>интеграция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семантики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разных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модальностей</a:t>
            </a:r>
            <a:r>
              <a:rPr lang="de-DE" sz="2400" dirty="0" smtClean="0">
                <a:solidFill>
                  <a:schemeClr val="bg1"/>
                </a:solidFill>
              </a:rPr>
              <a:t>, а </a:t>
            </a:r>
            <a:r>
              <a:rPr lang="de-DE" sz="2400" dirty="0" err="1" smtClean="0">
                <a:solidFill>
                  <a:schemeClr val="bg1"/>
                </a:solidFill>
              </a:rPr>
              <a:t>особенность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понимания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сопроводительных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жестов</a:t>
            </a:r>
            <a:r>
              <a:rPr lang="de-DE" sz="2400" dirty="0" smtClean="0">
                <a:solidFill>
                  <a:schemeClr val="bg1"/>
                </a:solidFill>
              </a:rPr>
              <a:t>, в </a:t>
            </a:r>
            <a:r>
              <a:rPr lang="de-DE" sz="2400" dirty="0" err="1" smtClean="0">
                <a:solidFill>
                  <a:schemeClr val="bg1"/>
                </a:solidFill>
              </a:rPr>
              <a:t>активации</a:t>
            </a:r>
            <a:r>
              <a:rPr lang="de-DE" sz="2400" dirty="0" smtClean="0">
                <a:solidFill>
                  <a:schemeClr val="bg1"/>
                </a:solidFill>
              </a:rPr>
              <a:t> в </a:t>
            </a:r>
            <a:r>
              <a:rPr lang="de-DE" sz="2400" dirty="0" err="1" smtClean="0">
                <a:solidFill>
                  <a:schemeClr val="bg1"/>
                </a:solidFill>
              </a:rPr>
              <a:t>planum</a:t>
            </a:r>
            <a:r>
              <a:rPr lang="de-DE" sz="2400" dirty="0" smtClean="0">
                <a:solidFill>
                  <a:schemeClr val="bg1"/>
                </a:solidFill>
              </a:rPr>
              <a:t> temporale.</a:t>
            </a:r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16" y="2699717"/>
            <a:ext cx="4889050" cy="4232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old Spring Harbor Labora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24" y="6516141"/>
            <a:ext cx="2095095" cy="34064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8555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359501"/>
            <a:ext cx="8608320" cy="1107996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de-DE" dirty="0">
                <a:solidFill>
                  <a:srgbClr val="FF9900"/>
                </a:solidFill>
                <a:latin typeface="Albany"/>
                <a:cs typeface="Arial" pitchFamily="34" charset="0"/>
              </a:rPr>
              <a:t>Second </a:t>
            </a:r>
            <a:r>
              <a:rPr lang="de-DE" dirty="0" err="1">
                <a:solidFill>
                  <a:srgbClr val="FF9900"/>
                </a:solidFill>
                <a:latin typeface="Albany"/>
                <a:cs typeface="Arial" pitchFamily="34" charset="0"/>
              </a:rPr>
              <a:t>language</a:t>
            </a:r>
            <a:r>
              <a:rPr lang="de-DE" dirty="0">
                <a:solidFill>
                  <a:srgbClr val="FF9900"/>
                </a:solidFill>
                <a:latin typeface="Albany"/>
                <a:cs typeface="Arial" pitchFamily="34" charset="0"/>
              </a:rPr>
              <a:t> </a:t>
            </a:r>
            <a:r>
              <a:rPr lang="de-DE" dirty="0" err="1">
                <a:solidFill>
                  <a:srgbClr val="FF9900"/>
                </a:solidFill>
                <a:latin typeface="Albany"/>
                <a:cs typeface="Arial" pitchFamily="34" charset="0"/>
              </a:rPr>
              <a:t>communication</a:t>
            </a:r>
            <a:r>
              <a:rPr lang="de-DE" dirty="0">
                <a:solidFill>
                  <a:srgbClr val="FF9900"/>
                </a:solidFill>
                <a:latin typeface="Albany"/>
                <a:cs typeface="Arial" pitchFamily="34" charset="0"/>
              </a:rPr>
              <a:t> </a:t>
            </a:r>
            <a:r>
              <a:rPr lang="de-DE" dirty="0" err="1">
                <a:solidFill>
                  <a:srgbClr val="FF9900"/>
                </a:solidFill>
                <a:latin typeface="Albany"/>
                <a:cs typeface="Arial" pitchFamily="34" charset="0"/>
              </a:rPr>
              <a:t>and</a:t>
            </a:r>
            <a:r>
              <a:rPr lang="de-DE" dirty="0">
                <a:solidFill>
                  <a:srgbClr val="FF9900"/>
                </a:solidFill>
                <a:latin typeface="Albany"/>
                <a:cs typeface="Arial" pitchFamily="34" charset="0"/>
              </a:rPr>
              <a:t> </a:t>
            </a:r>
            <a:r>
              <a:rPr lang="de-DE" dirty="0" err="1">
                <a:solidFill>
                  <a:srgbClr val="FF9900"/>
                </a:solidFill>
                <a:latin typeface="Albany"/>
                <a:cs typeface="Arial" pitchFamily="34" charset="0"/>
              </a:rPr>
              <a:t>anxiety</a:t>
            </a:r>
            <a:r>
              <a:rPr lang="de-DE" dirty="0">
                <a:solidFill>
                  <a:srgbClr val="FF9900"/>
                </a:solidFill>
                <a:latin typeface="Albany"/>
                <a:cs typeface="Arial" pitchFamily="34" charset="0"/>
              </a:rPr>
              <a:t>: An </a:t>
            </a:r>
            <a:r>
              <a:rPr lang="de-DE" dirty="0" err="1">
                <a:solidFill>
                  <a:srgbClr val="FF9900"/>
                </a:solidFill>
                <a:latin typeface="Albany"/>
                <a:cs typeface="Arial" pitchFamily="34" charset="0"/>
              </a:rPr>
              <a:t>fMRI</a:t>
            </a:r>
            <a:r>
              <a:rPr lang="de-DE" dirty="0">
                <a:solidFill>
                  <a:srgbClr val="FF9900"/>
                </a:solidFill>
                <a:latin typeface="Albany"/>
                <a:cs typeface="Arial" pitchFamily="34" charset="0"/>
              </a:rPr>
              <a:t> </a:t>
            </a:r>
            <a:r>
              <a:rPr lang="de-DE" dirty="0" err="1">
                <a:solidFill>
                  <a:srgbClr val="FF9900"/>
                </a:solidFill>
                <a:latin typeface="Albany"/>
                <a:cs typeface="Arial" pitchFamily="34" charset="0"/>
              </a:rPr>
              <a:t>study</a:t>
            </a:r>
            <a:r>
              <a:rPr lang="de-DE" dirty="0">
                <a:solidFill>
                  <a:srgbClr val="FF9900"/>
                </a:solidFill>
                <a:latin typeface="Albany"/>
                <a:cs typeface="Arial" pitchFamily="34" charset="0"/>
              </a:rPr>
              <a:t/>
            </a:r>
            <a:br>
              <a:rPr lang="de-DE" dirty="0">
                <a:solidFill>
                  <a:srgbClr val="FF9900"/>
                </a:solidFill>
                <a:latin typeface="Albany"/>
                <a:cs typeface="Arial" pitchFamily="34" charset="0"/>
              </a:rPr>
            </a:br>
            <a:r>
              <a:rPr lang="de-DE" dirty="0" err="1">
                <a:solidFill>
                  <a:srgbClr val="FF9900"/>
                </a:solidFill>
                <a:latin typeface="Albany"/>
                <a:cs typeface="Arial" pitchFamily="34" charset="0"/>
              </a:rPr>
              <a:t>Hyeonjeong</a:t>
            </a:r>
            <a:r>
              <a:rPr lang="de-DE" dirty="0">
                <a:solidFill>
                  <a:srgbClr val="FF9900"/>
                </a:solidFill>
                <a:latin typeface="Albany"/>
                <a:cs typeface="Arial" pitchFamily="34" charset="0"/>
              </a:rPr>
              <a:t> Jeong et al. (Japan)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de-DE" dirty="0" err="1"/>
              <a:t>Отличатся</a:t>
            </a:r>
            <a:r>
              <a:rPr lang="de-DE" dirty="0"/>
              <a:t> </a:t>
            </a:r>
            <a:r>
              <a:rPr lang="de-DE" dirty="0" err="1"/>
              <a:t>ли</a:t>
            </a:r>
            <a:r>
              <a:rPr lang="de-DE" dirty="0"/>
              <a:t> </a:t>
            </a:r>
            <a:r>
              <a:rPr lang="de-DE" dirty="0" err="1"/>
              <a:t>мозговая</a:t>
            </a:r>
            <a:r>
              <a:rPr lang="de-DE" dirty="0"/>
              <a:t> </a:t>
            </a:r>
            <a:r>
              <a:rPr lang="de-DE" dirty="0" err="1"/>
              <a:t>организация</a:t>
            </a:r>
            <a:r>
              <a:rPr lang="de-DE" dirty="0"/>
              <a:t> </a:t>
            </a:r>
            <a:r>
              <a:rPr lang="de-DE" dirty="0" err="1"/>
              <a:t>порождения</a:t>
            </a:r>
            <a:r>
              <a:rPr lang="de-DE" dirty="0"/>
              <a:t> </a:t>
            </a:r>
            <a:r>
              <a:rPr lang="de-DE" dirty="0" err="1"/>
              <a:t>речи</a:t>
            </a:r>
            <a:r>
              <a:rPr lang="de-DE" dirty="0"/>
              <a:t> </a:t>
            </a:r>
            <a:r>
              <a:rPr lang="de-DE" dirty="0" err="1"/>
              <a:t>на</a:t>
            </a:r>
            <a:r>
              <a:rPr lang="de-DE" dirty="0"/>
              <a:t> </a:t>
            </a:r>
            <a:r>
              <a:rPr lang="de-DE" dirty="0" err="1"/>
              <a:t>втором</a:t>
            </a:r>
            <a:r>
              <a:rPr lang="de-DE" dirty="0"/>
              <a:t> </a:t>
            </a:r>
            <a:r>
              <a:rPr lang="de-DE" dirty="0" err="1"/>
              <a:t>языке</a:t>
            </a:r>
            <a:r>
              <a:rPr lang="de-DE" dirty="0"/>
              <a:t> в </a:t>
            </a:r>
            <a:r>
              <a:rPr lang="de-DE" dirty="0" err="1"/>
              <a:t>целях</a:t>
            </a:r>
            <a:r>
              <a:rPr lang="de-DE" dirty="0"/>
              <a:t> </a:t>
            </a:r>
            <a:r>
              <a:rPr lang="de-DE" dirty="0" err="1"/>
              <a:t>коммуникации</a:t>
            </a:r>
            <a:r>
              <a:rPr lang="de-DE" dirty="0"/>
              <a:t> </a:t>
            </a:r>
            <a:r>
              <a:rPr lang="de-DE" dirty="0" err="1"/>
              <a:t>от</a:t>
            </a:r>
            <a:r>
              <a:rPr lang="de-DE" dirty="0"/>
              <a:t> </a:t>
            </a:r>
            <a:r>
              <a:rPr lang="ru-RU" dirty="0" smtClean="0"/>
              <a:t>обычного</a:t>
            </a:r>
            <a:r>
              <a:rPr lang="de-DE" dirty="0" smtClean="0"/>
              <a:t>?</a:t>
            </a:r>
            <a:endParaRPr lang="de-DE" dirty="0"/>
          </a:p>
          <a:p>
            <a:pPr lvl="0"/>
            <a:r>
              <a:rPr lang="de-DE" dirty="0" err="1"/>
              <a:t>Взрослые</a:t>
            </a:r>
            <a:r>
              <a:rPr lang="de-DE" dirty="0"/>
              <a:t> </a:t>
            </a:r>
            <a:r>
              <a:rPr lang="de-DE" dirty="0" err="1"/>
              <a:t>японцы</a:t>
            </a:r>
            <a:r>
              <a:rPr lang="de-DE" dirty="0"/>
              <a:t>, </a:t>
            </a:r>
            <a:r>
              <a:rPr lang="de-DE" dirty="0" err="1"/>
              <a:t>учившие</a:t>
            </a:r>
            <a:r>
              <a:rPr lang="de-DE" dirty="0"/>
              <a:t> </a:t>
            </a:r>
            <a:r>
              <a:rPr lang="de-DE" dirty="0" err="1"/>
              <a:t>английский</a:t>
            </a:r>
            <a:r>
              <a:rPr lang="de-DE" dirty="0"/>
              <a:t>, </a:t>
            </a:r>
            <a:r>
              <a:rPr lang="de-DE" dirty="0" err="1"/>
              <a:t>как</a:t>
            </a:r>
            <a:r>
              <a:rPr lang="de-DE" dirty="0"/>
              <a:t> </a:t>
            </a:r>
            <a:r>
              <a:rPr lang="de-DE" dirty="0" err="1"/>
              <a:t>второй</a:t>
            </a:r>
            <a:r>
              <a:rPr lang="de-DE" dirty="0"/>
              <a:t> </a:t>
            </a:r>
            <a:r>
              <a:rPr lang="de-DE" dirty="0" err="1"/>
              <a:t>язык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Задача</a:t>
            </a:r>
            <a:r>
              <a:rPr lang="de-DE" dirty="0"/>
              <a:t>: </a:t>
            </a:r>
            <a:r>
              <a:rPr lang="de-DE" dirty="0" err="1"/>
              <a:t>просматривали</a:t>
            </a:r>
            <a:r>
              <a:rPr lang="de-DE" dirty="0"/>
              <a:t> </a:t>
            </a:r>
            <a:r>
              <a:rPr lang="de-DE" dirty="0" err="1"/>
              <a:t>ролики</a:t>
            </a:r>
            <a:r>
              <a:rPr lang="de-DE" dirty="0"/>
              <a:t>, </a:t>
            </a:r>
            <a:r>
              <a:rPr lang="de-DE" dirty="0" err="1"/>
              <a:t>где</a:t>
            </a:r>
            <a:r>
              <a:rPr lang="de-DE" dirty="0"/>
              <a:t> </a:t>
            </a:r>
            <a:r>
              <a:rPr lang="de-DE" dirty="0" err="1"/>
              <a:t>человек</a:t>
            </a:r>
            <a:r>
              <a:rPr lang="de-DE" dirty="0"/>
              <a:t> </a:t>
            </a:r>
            <a:r>
              <a:rPr lang="de-DE" dirty="0" err="1"/>
              <a:t>манипулировал</a:t>
            </a:r>
            <a:r>
              <a:rPr lang="de-DE" dirty="0"/>
              <a:t> </a:t>
            </a:r>
            <a:r>
              <a:rPr lang="de-DE" dirty="0" err="1"/>
              <a:t>предметом</a:t>
            </a:r>
            <a:r>
              <a:rPr lang="de-DE" dirty="0"/>
              <a:t>. </a:t>
            </a:r>
            <a:r>
              <a:rPr lang="de-DE" dirty="0" err="1"/>
              <a:t>Три</a:t>
            </a:r>
            <a:r>
              <a:rPr lang="de-DE" dirty="0"/>
              <a:t> </a:t>
            </a:r>
            <a:r>
              <a:rPr lang="de-DE" dirty="0" err="1"/>
              <a:t>условия</a:t>
            </a:r>
            <a:r>
              <a:rPr lang="de-DE" dirty="0"/>
              <a:t>: 1) </a:t>
            </a:r>
            <a:r>
              <a:rPr lang="de-DE" dirty="0" err="1"/>
              <a:t>описать</a:t>
            </a:r>
            <a:r>
              <a:rPr lang="de-DE" dirty="0"/>
              <a:t>, </a:t>
            </a:r>
            <a:r>
              <a:rPr lang="de-DE" dirty="0" err="1"/>
              <a:t>что</a:t>
            </a:r>
            <a:r>
              <a:rPr lang="de-DE" dirty="0"/>
              <a:t> </a:t>
            </a:r>
            <a:r>
              <a:rPr lang="de-DE" dirty="0" err="1"/>
              <a:t>происходит</a:t>
            </a:r>
            <a:r>
              <a:rPr lang="de-DE" dirty="0"/>
              <a:t>; 2) </a:t>
            </a:r>
            <a:r>
              <a:rPr lang="de-DE" dirty="0" err="1"/>
              <a:t>Обратиться</a:t>
            </a:r>
            <a:r>
              <a:rPr lang="de-DE" dirty="0"/>
              <a:t> к </a:t>
            </a:r>
            <a:r>
              <a:rPr lang="de-DE" dirty="0" err="1"/>
              <a:t>субъекту</a:t>
            </a:r>
            <a:r>
              <a:rPr lang="de-DE" dirty="0"/>
              <a:t> </a:t>
            </a:r>
            <a:r>
              <a:rPr lang="de-DE" dirty="0" err="1"/>
              <a:t>действия</a:t>
            </a:r>
            <a:r>
              <a:rPr lang="de-DE" dirty="0"/>
              <a:t>; 3) </a:t>
            </a:r>
            <a:r>
              <a:rPr lang="de-DE" dirty="0" err="1"/>
              <a:t>назвать</a:t>
            </a:r>
            <a:r>
              <a:rPr lang="de-DE" dirty="0"/>
              <a:t> </a:t>
            </a:r>
            <a:r>
              <a:rPr lang="de-DE" dirty="0" err="1"/>
              <a:t>три</a:t>
            </a:r>
            <a:r>
              <a:rPr lang="de-DE" dirty="0"/>
              <a:t> </a:t>
            </a:r>
            <a:r>
              <a:rPr lang="de-DE" dirty="0" err="1"/>
              <a:t>раза</a:t>
            </a:r>
            <a:r>
              <a:rPr lang="de-DE" dirty="0"/>
              <a:t> </a:t>
            </a:r>
            <a:r>
              <a:rPr lang="de-DE" dirty="0" err="1"/>
              <a:t>объект</a:t>
            </a:r>
            <a:r>
              <a:rPr lang="de-DE" dirty="0"/>
              <a:t> </a:t>
            </a:r>
            <a:r>
              <a:rPr lang="de-DE" dirty="0" err="1"/>
              <a:t>действия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Все</a:t>
            </a:r>
            <a:r>
              <a:rPr lang="de-DE" dirty="0"/>
              <a:t> 27 </a:t>
            </a:r>
            <a:r>
              <a:rPr lang="de-DE" dirty="0" err="1"/>
              <a:t>человек</a:t>
            </a:r>
            <a:r>
              <a:rPr lang="de-DE" dirty="0"/>
              <a:t> </a:t>
            </a:r>
            <a:r>
              <a:rPr lang="de-DE" dirty="0" err="1"/>
              <a:t>заполняли</a:t>
            </a:r>
            <a:r>
              <a:rPr lang="de-DE" dirty="0"/>
              <a:t> </a:t>
            </a:r>
            <a:r>
              <a:rPr lang="de-DE" dirty="0" err="1"/>
              <a:t>опросник</a:t>
            </a:r>
            <a:r>
              <a:rPr lang="de-DE" dirty="0"/>
              <a:t> </a:t>
            </a:r>
            <a:r>
              <a:rPr lang="de-DE" dirty="0" err="1"/>
              <a:t>на</a:t>
            </a:r>
            <a:r>
              <a:rPr lang="de-DE" dirty="0"/>
              <a:t> </a:t>
            </a:r>
            <a:r>
              <a:rPr lang="de-DE" dirty="0" err="1"/>
              <a:t>выраженность</a:t>
            </a:r>
            <a:r>
              <a:rPr lang="de-DE" dirty="0"/>
              <a:t> </a:t>
            </a:r>
            <a:r>
              <a:rPr lang="de-DE" dirty="0" err="1"/>
              <a:t>социальной</a:t>
            </a:r>
            <a:r>
              <a:rPr lang="de-DE" dirty="0"/>
              <a:t> </a:t>
            </a:r>
            <a:r>
              <a:rPr lang="de-DE" dirty="0" err="1"/>
              <a:t>тревоги</a:t>
            </a:r>
            <a:r>
              <a:rPr lang="de-DE" dirty="0"/>
              <a:t> </a:t>
            </a:r>
            <a:r>
              <a:rPr lang="de-DE" dirty="0" err="1"/>
              <a:t>при</a:t>
            </a:r>
            <a:r>
              <a:rPr lang="de-DE" dirty="0"/>
              <a:t> </a:t>
            </a:r>
            <a:r>
              <a:rPr lang="de-DE" dirty="0" err="1"/>
              <a:t>употреблении</a:t>
            </a:r>
            <a:r>
              <a:rPr lang="de-DE" dirty="0"/>
              <a:t> L1 и L2</a:t>
            </a:r>
            <a:r>
              <a:rPr lang="de-DE" dirty="0" smtClean="0"/>
              <a:t>.</a:t>
            </a:r>
            <a:endParaRPr lang="ru-RU" dirty="0" smtClean="0"/>
          </a:p>
          <a:p>
            <a:pPr marL="108000" lvl="0" indent="0">
              <a:buNone/>
            </a:pPr>
            <a:endParaRPr lang="de-DE" dirty="0"/>
          </a:p>
          <a:p>
            <a:pPr lvl="0"/>
            <a:r>
              <a:rPr lang="de-DE" dirty="0" err="1">
                <a:solidFill>
                  <a:srgbClr val="FFFFFF"/>
                </a:solidFill>
                <a:latin typeface="Arial" pitchFamily="34"/>
              </a:rPr>
              <a:t>Отрицательная</a:t>
            </a:r>
            <a:r>
              <a:rPr lang="de-DE" dirty="0">
                <a:solidFill>
                  <a:srgbClr val="FFFFFF"/>
                </a:solidFill>
                <a:latin typeface="Arial" pitchFamily="34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Arial" pitchFamily="34"/>
              </a:rPr>
              <a:t>корреляция</a:t>
            </a:r>
            <a:r>
              <a:rPr lang="de-DE" dirty="0">
                <a:solidFill>
                  <a:srgbClr val="FFFFFF"/>
                </a:solidFill>
                <a:latin typeface="Arial" pitchFamily="34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Arial" pitchFamily="34"/>
              </a:rPr>
              <a:t>между</a:t>
            </a:r>
            <a:r>
              <a:rPr lang="de-DE" dirty="0">
                <a:solidFill>
                  <a:srgbClr val="FFFFFF"/>
                </a:solidFill>
                <a:latin typeface="Arial" pitchFamily="34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Arial" pitchFamily="34"/>
              </a:rPr>
              <a:t>уровнем</a:t>
            </a:r>
            <a:r>
              <a:rPr lang="de-DE" dirty="0">
                <a:solidFill>
                  <a:srgbClr val="FFFFFF"/>
                </a:solidFill>
                <a:latin typeface="Arial" pitchFamily="34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Arial" pitchFamily="34"/>
              </a:rPr>
              <a:t>тревоги</a:t>
            </a:r>
            <a:r>
              <a:rPr lang="de-DE" dirty="0">
                <a:solidFill>
                  <a:srgbClr val="FFFFFF"/>
                </a:solidFill>
                <a:latin typeface="Arial" pitchFamily="34"/>
              </a:rPr>
              <a:t> и </a:t>
            </a:r>
            <a:r>
              <a:rPr lang="de-DE" dirty="0" err="1" smtClean="0">
                <a:solidFill>
                  <a:srgbClr val="FFFFFF"/>
                </a:solidFill>
                <a:latin typeface="Arial" pitchFamily="34"/>
              </a:rPr>
              <a:t>активаци</a:t>
            </a:r>
            <a:r>
              <a:rPr lang="ru-RU" dirty="0" smtClean="0">
                <a:solidFill>
                  <a:srgbClr val="FFFFFF"/>
                </a:solidFill>
                <a:latin typeface="Arial" pitchFamily="34"/>
              </a:rPr>
              <a:t>ей</a:t>
            </a:r>
            <a:r>
              <a:rPr lang="de-DE" dirty="0" smtClean="0">
                <a:solidFill>
                  <a:srgbClr val="FFFFFF"/>
                </a:solidFill>
                <a:latin typeface="Arial" pitchFamily="34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Arial" pitchFamily="34"/>
              </a:rPr>
              <a:t>для</a:t>
            </a:r>
            <a:r>
              <a:rPr lang="de-DE" dirty="0">
                <a:solidFill>
                  <a:srgbClr val="FFFFFF"/>
                </a:solidFill>
                <a:latin typeface="Arial" pitchFamily="34"/>
              </a:rPr>
              <a:t> L2 </a:t>
            </a:r>
            <a:r>
              <a:rPr lang="de-DE" dirty="0" err="1">
                <a:solidFill>
                  <a:srgbClr val="FFFFFF"/>
                </a:solidFill>
                <a:latin typeface="Arial" pitchFamily="34"/>
              </a:rPr>
              <a:t>коммуникации</a:t>
            </a:r>
            <a:r>
              <a:rPr lang="de-DE" dirty="0">
                <a:solidFill>
                  <a:srgbClr val="FFFFFF"/>
                </a:solidFill>
                <a:latin typeface="Arial" pitchFamily="34"/>
              </a:rPr>
              <a:t> в </a:t>
            </a:r>
            <a:r>
              <a:rPr lang="de-DE" dirty="0" err="1">
                <a:solidFill>
                  <a:srgbClr val="FFFFFF"/>
                </a:solidFill>
                <a:latin typeface="Arial" pitchFamily="34"/>
              </a:rPr>
              <a:t>орбитофронтальной</a:t>
            </a:r>
            <a:r>
              <a:rPr lang="de-DE" dirty="0">
                <a:solidFill>
                  <a:srgbClr val="FFFFFF"/>
                </a:solidFill>
                <a:latin typeface="Arial" pitchFamily="34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Arial" pitchFamily="34"/>
              </a:rPr>
              <a:t>коре</a:t>
            </a:r>
            <a:r>
              <a:rPr lang="de-DE" dirty="0">
                <a:solidFill>
                  <a:srgbClr val="FFFFFF"/>
                </a:solidFill>
                <a:latin typeface="Arial" pitchFamily="34"/>
              </a:rPr>
              <a:t>.</a:t>
            </a:r>
            <a:r>
              <a:rPr lang="de-DE" dirty="0">
                <a:solidFill>
                  <a:srgbClr val="000000"/>
                </a:solidFill>
                <a:latin typeface="Arial" pitchFamily="34"/>
              </a:rPr>
              <a:t> 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5919339" y="3491805"/>
            <a:ext cx="3812704" cy="3432571"/>
            <a:chOff x="4181420" y="2987749"/>
            <a:chExt cx="3812704" cy="343257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1420" y="2987749"/>
              <a:ext cx="3716391" cy="342733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049908" y="6050988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Fig.</a:t>
              </a:r>
              <a:r>
                <a:rPr lang="ru-RU" dirty="0" smtClean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by Paul </a:t>
              </a:r>
              <a:r>
                <a:rPr lang="en-US" dirty="0">
                  <a:solidFill>
                    <a:schemeClr val="bg1"/>
                  </a:solidFill>
                </a:rPr>
                <a:t>Wicks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808" y="717748"/>
            <a:ext cx="90730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Чтение мыслей</a:t>
            </a:r>
          </a:p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Robert Knight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de-DE" sz="5400" dirty="0" smtClean="0">
                <a:solidFill>
                  <a:schemeClr val="bg1"/>
                </a:solidFill>
              </a:rPr>
              <a:t>(</a:t>
            </a:r>
            <a:r>
              <a:rPr lang="de-DE" sz="5400" dirty="0" smtClean="0">
                <a:solidFill>
                  <a:srgbClr val="FFFFFF"/>
                </a:solidFill>
              </a:rPr>
              <a:t>Department </a:t>
            </a:r>
            <a:r>
              <a:rPr lang="de-DE" sz="5400" dirty="0" err="1" smtClean="0">
                <a:solidFill>
                  <a:srgbClr val="FFFFFF"/>
                </a:solidFill>
              </a:rPr>
              <a:t>of</a:t>
            </a:r>
            <a:r>
              <a:rPr lang="de-DE" sz="5400" dirty="0" smtClean="0">
                <a:solidFill>
                  <a:srgbClr val="FFFFFF"/>
                </a:solidFill>
              </a:rPr>
              <a:t> </a:t>
            </a:r>
            <a:r>
              <a:rPr lang="de-DE" sz="5400" dirty="0" err="1" smtClean="0">
                <a:solidFill>
                  <a:srgbClr val="FFFFFF"/>
                </a:solidFill>
              </a:rPr>
              <a:t>Psychology</a:t>
            </a:r>
            <a:r>
              <a:rPr lang="de-DE" sz="5400" dirty="0" smtClean="0">
                <a:solidFill>
                  <a:srgbClr val="FFFFFF"/>
                </a:solidFill>
              </a:rPr>
              <a:t> Helen Wills </a:t>
            </a:r>
            <a:r>
              <a:rPr lang="de-DE" sz="5400" dirty="0" err="1" smtClean="0">
                <a:solidFill>
                  <a:srgbClr val="FFFFFF"/>
                </a:solidFill>
              </a:rPr>
              <a:t>Neuroscience</a:t>
            </a:r>
            <a:r>
              <a:rPr lang="de-DE" sz="5400" dirty="0" smtClean="0">
                <a:solidFill>
                  <a:srgbClr val="FFFFFF"/>
                </a:solidFill>
              </a:rPr>
              <a:t> Institute, UC Berkeley</a:t>
            </a:r>
            <a:r>
              <a:rPr lang="ru-RU" sz="5400" dirty="0" smtClean="0">
                <a:solidFill>
                  <a:srgbClr val="FFFFFF"/>
                </a:solidFill>
              </a:rPr>
              <a:t>,</a:t>
            </a:r>
            <a:r>
              <a:rPr lang="de-DE" sz="5400" dirty="0" smtClean="0">
                <a:solidFill>
                  <a:srgbClr val="FFFFFF"/>
                </a:solidFill>
              </a:rPr>
              <a:t> </a:t>
            </a:r>
            <a:r>
              <a:rPr lang="de-DE" sz="5400" dirty="0" err="1" smtClean="0">
                <a:solidFill>
                  <a:schemeClr val="bg1"/>
                </a:solidFill>
              </a:rPr>
              <a:t>California</a:t>
            </a:r>
            <a:r>
              <a:rPr lang="de-DE" sz="54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8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Сенсомоторная </a:t>
            </a:r>
            <a:r>
              <a:rPr lang="ru-RU" smtClean="0">
                <a:solidFill>
                  <a:srgbClr val="FFC000"/>
                </a:solidFill>
              </a:rPr>
              <a:t>кора.</a:t>
            </a:r>
            <a:endParaRPr lang="ru-RU" dirty="0" smtClean="0">
              <a:solidFill>
                <a:srgbClr val="FFC000"/>
              </a:solidFill>
            </a:endParaRPr>
          </a:p>
        </p:txBody>
      </p:sp>
      <p:pic>
        <p:nvPicPr>
          <p:cNvPr id="9219" name="Содержимое 5" descr="motorcortex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65" y="2372899"/>
            <a:ext cx="5257326" cy="4084324"/>
          </a:xfrm>
        </p:spPr>
      </p:pic>
      <p:pic>
        <p:nvPicPr>
          <p:cNvPr id="9220" name="Содержимое 4" descr="homunculus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8607" y="2047412"/>
            <a:ext cx="4105755" cy="4670550"/>
          </a:xfrm>
        </p:spPr>
      </p:pic>
    </p:spTree>
    <p:extLst>
      <p:ext uri="{BB962C8B-B14F-4D97-AF65-F5344CB8AC3E}">
        <p14:creationId xmlns:p14="http://schemas.microsoft.com/office/powerpoint/2010/main" val="294533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77525" cy="802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5400000">
            <a:off x="-2861456" y="3400685"/>
            <a:ext cx="6894110" cy="739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FFFF"/>
                </a:solidFill>
              </a:defRPr>
            </a:pPr>
            <a:r>
              <a:rPr lang="de-DE" sz="22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Robert T. </a:t>
            </a:r>
            <a:r>
              <a:rPr lang="de-DE" sz="2200" b="0" i="0" u="none" strike="noStrike" kern="1200" dirty="0" err="1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Night</a:t>
            </a:r>
            <a:r>
              <a:rPr lang="de-DE" sz="22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 M.D. Department </a:t>
            </a:r>
            <a:r>
              <a:rPr lang="de-DE" sz="2200" b="0" i="0" u="none" strike="noStrike" kern="1200" dirty="0" err="1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of</a:t>
            </a:r>
            <a:r>
              <a:rPr lang="de-DE" sz="22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200" b="0" i="0" u="none" strike="noStrike" kern="1200" dirty="0" err="1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Psychology</a:t>
            </a:r>
            <a:r>
              <a:rPr lang="de-DE" sz="22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 Helen Wills </a:t>
            </a:r>
            <a:r>
              <a:rPr lang="de-DE" sz="2200" b="0" i="0" u="none" strike="noStrike" kern="1200" dirty="0" err="1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Neuroscience</a:t>
            </a:r>
            <a:r>
              <a:rPr lang="de-DE" sz="22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 Institute, UC Berkeley, NBL, </a:t>
            </a:r>
            <a:r>
              <a:rPr lang="de-DE" sz="2200" b="0" i="0" u="none" strike="noStrike" kern="1200" dirty="0" smtClean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2013</a:t>
            </a:r>
            <a:endParaRPr lang="de-DE" sz="2200" b="0" i="0" u="none" strike="noStrike" kern="1200" dirty="0">
              <a:ln>
                <a:noFill/>
              </a:ln>
              <a:solidFill>
                <a:srgbClr val="FFFFFF"/>
              </a:solidFill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8582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23888" y="76879"/>
            <a:ext cx="7272000" cy="69288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rot="5400000">
            <a:off x="5786945" y="3188832"/>
            <a:ext cx="6894110" cy="739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FFFF"/>
                </a:solidFill>
              </a:defRPr>
            </a:pPr>
            <a:r>
              <a:rPr lang="de-DE" sz="22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Robert T. </a:t>
            </a:r>
            <a:r>
              <a:rPr lang="de-DE" sz="2200" b="0" i="0" u="none" strike="noStrike" kern="1200" dirty="0" err="1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Night</a:t>
            </a:r>
            <a:r>
              <a:rPr lang="de-DE" sz="22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 M.D. Department </a:t>
            </a:r>
            <a:r>
              <a:rPr lang="de-DE" sz="2200" b="0" i="0" u="none" strike="noStrike" kern="1200" dirty="0" err="1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of</a:t>
            </a:r>
            <a:r>
              <a:rPr lang="de-DE" sz="22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200" b="0" i="0" u="none" strike="noStrike" kern="1200" dirty="0" err="1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Psychology</a:t>
            </a:r>
            <a:r>
              <a:rPr lang="de-DE" sz="22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 Helen Wills </a:t>
            </a:r>
            <a:r>
              <a:rPr lang="de-DE" sz="2200" b="0" i="0" u="none" strike="noStrike" kern="1200" dirty="0" err="1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Neuroscience</a:t>
            </a:r>
            <a:r>
              <a:rPr lang="de-DE" sz="22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 Institute, UC Berkeley, NBL, </a:t>
            </a:r>
            <a:r>
              <a:rPr lang="de-DE" sz="2200" b="0" i="0" u="none" strike="noStrike" kern="1200" dirty="0" smtClean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2013</a:t>
            </a:r>
            <a:endParaRPr lang="de-DE" sz="2200" b="0" i="0" u="none" strike="noStrike" kern="1200" dirty="0">
              <a:ln>
                <a:noFill/>
              </a:ln>
              <a:solidFill>
                <a:srgbClr val="FFFFFF"/>
              </a:solidFill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31800" y="5868069"/>
            <a:ext cx="8608320" cy="126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algn="ctr">
              <a:buNone/>
            </a:pPr>
            <a:r>
              <a:rPr lang="de-DE" b="0" i="0" kern="1200" dirty="0">
                <a:solidFill>
                  <a:srgbClr val="FFFFFF"/>
                </a:solidFill>
                <a:latin typeface="Arial" pitchFamily="18"/>
                <a:ea typeface="Andale Sans UI" pitchFamily="2"/>
              </a:rPr>
              <a:t>Robert T. </a:t>
            </a:r>
            <a:r>
              <a:rPr lang="de-DE" b="0" i="0" kern="1200" dirty="0" err="1">
                <a:solidFill>
                  <a:srgbClr val="FFFFFF"/>
                </a:solidFill>
                <a:latin typeface="Arial" pitchFamily="18"/>
                <a:ea typeface="Andale Sans UI" pitchFamily="2"/>
              </a:rPr>
              <a:t>Night</a:t>
            </a:r>
            <a:r>
              <a:rPr lang="de-DE" b="0" i="0" kern="1200" dirty="0">
                <a:solidFill>
                  <a:srgbClr val="FFFFFF"/>
                </a:solidFill>
                <a:latin typeface="Arial" pitchFamily="18"/>
                <a:ea typeface="Andale Sans UI" pitchFamily="2"/>
              </a:rPr>
              <a:t> M.D. Department </a:t>
            </a:r>
            <a:r>
              <a:rPr lang="de-DE" b="0" i="0" kern="1200" dirty="0" err="1">
                <a:solidFill>
                  <a:srgbClr val="FFFFFF"/>
                </a:solidFill>
                <a:latin typeface="Arial" pitchFamily="18"/>
                <a:ea typeface="Andale Sans UI" pitchFamily="2"/>
              </a:rPr>
              <a:t>of</a:t>
            </a:r>
            <a:r>
              <a:rPr lang="de-DE" b="0" i="0" kern="1200" dirty="0">
                <a:solidFill>
                  <a:srgbClr val="FFFFFF"/>
                </a:solidFill>
                <a:latin typeface="Arial" pitchFamily="18"/>
                <a:ea typeface="Andale Sans UI" pitchFamily="2"/>
              </a:rPr>
              <a:t> </a:t>
            </a:r>
            <a:r>
              <a:rPr lang="de-DE" b="0" i="0" kern="1200" dirty="0" err="1">
                <a:solidFill>
                  <a:srgbClr val="FFFFFF"/>
                </a:solidFill>
                <a:latin typeface="Arial" pitchFamily="18"/>
                <a:ea typeface="Andale Sans UI" pitchFamily="2"/>
              </a:rPr>
              <a:t>Psychology</a:t>
            </a:r>
            <a:r>
              <a:rPr lang="de-DE" b="0" i="0" kern="1200" dirty="0">
                <a:solidFill>
                  <a:srgbClr val="FFFFFF"/>
                </a:solidFill>
                <a:latin typeface="Arial" pitchFamily="18"/>
                <a:ea typeface="Andale Sans UI" pitchFamily="2"/>
              </a:rPr>
              <a:t> Helen Wills </a:t>
            </a:r>
            <a:r>
              <a:rPr lang="de-DE" b="0" i="0" kern="1200" dirty="0" err="1">
                <a:solidFill>
                  <a:srgbClr val="FFFFFF"/>
                </a:solidFill>
                <a:latin typeface="Arial" pitchFamily="18"/>
                <a:ea typeface="Andale Sans UI" pitchFamily="2"/>
              </a:rPr>
              <a:t>Neuroscience</a:t>
            </a:r>
            <a:r>
              <a:rPr lang="de-DE" b="0" i="0" kern="1200" dirty="0">
                <a:solidFill>
                  <a:srgbClr val="FFFFFF"/>
                </a:solidFill>
                <a:latin typeface="Arial" pitchFamily="18"/>
                <a:ea typeface="Andale Sans UI" pitchFamily="2"/>
              </a:rPr>
              <a:t> Institute, UC Berkeley, NBL, 2013,</a:t>
            </a:r>
            <a:br>
              <a:rPr lang="de-DE" b="0" i="0" kern="1200" dirty="0">
                <a:solidFill>
                  <a:srgbClr val="FFFFFF"/>
                </a:solidFill>
                <a:latin typeface="Arial" pitchFamily="18"/>
                <a:ea typeface="Andale Sans UI" pitchFamily="2"/>
              </a:rPr>
            </a:b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11920" y="179437"/>
            <a:ext cx="7403760" cy="5598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475560"/>
            <a:ext cx="9720000" cy="4564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7784" y="5940000"/>
            <a:ext cx="8424936" cy="739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FFFF"/>
                </a:solidFill>
              </a:defRPr>
            </a:pPr>
            <a:r>
              <a:rPr lang="de-DE" sz="22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Robert T. </a:t>
            </a:r>
            <a:r>
              <a:rPr lang="de-DE" sz="2200" b="0" i="0" u="none" strike="noStrike" kern="1200" dirty="0" err="1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Night</a:t>
            </a:r>
            <a:r>
              <a:rPr lang="de-DE" sz="22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 M.D. </a:t>
            </a:r>
            <a:r>
              <a:rPr lang="de-DE" sz="2200" b="0" i="0" u="none" strike="noStrike" kern="1200" dirty="0" err="1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Reconstructing</a:t>
            </a:r>
            <a:r>
              <a:rPr lang="de-DE" sz="22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 Speech </a:t>
            </a:r>
            <a:r>
              <a:rPr lang="de-DE" sz="2200" b="0" i="0" u="none" strike="noStrike" kern="1200" dirty="0" err="1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from</a:t>
            </a:r>
            <a:r>
              <a:rPr lang="de-DE" sz="22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 Human </a:t>
            </a:r>
            <a:r>
              <a:rPr lang="de-DE" sz="2200" b="0" i="0" u="none" strike="noStrike" kern="1200" dirty="0" err="1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Auditory</a:t>
            </a:r>
            <a:r>
              <a:rPr lang="de-DE" sz="22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 Cortex, NBL, 2013.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72000" y="977040"/>
            <a:ext cx="3888000" cy="227160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de-DE" sz="3200"/>
              <a:t>1. Функциональная специализация зон мозга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871960" y="977040"/>
            <a:ext cx="4028040" cy="227160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de-DE" sz="3200" dirty="0"/>
              <a:t>2. </a:t>
            </a:r>
            <a:r>
              <a:rPr lang="de-DE" sz="3200" dirty="0" err="1" smtClean="0"/>
              <a:t>Речь</a:t>
            </a:r>
            <a:r>
              <a:rPr lang="de-DE" sz="3200" dirty="0"/>
              <a:t>:</a:t>
            </a:r>
            <a:r>
              <a:rPr lang="de-DE" sz="3200" dirty="0" smtClean="0"/>
              <a:t> </a:t>
            </a:r>
            <a:r>
              <a:rPr lang="de-DE" sz="3200" dirty="0" err="1"/>
              <a:t>не</a:t>
            </a:r>
            <a:r>
              <a:rPr lang="de-DE" sz="3200" dirty="0"/>
              <a:t> </a:t>
            </a:r>
            <a:r>
              <a:rPr lang="de-DE" sz="3200" dirty="0" err="1"/>
              <a:t>только</a:t>
            </a:r>
            <a:r>
              <a:rPr lang="de-DE" sz="3200" dirty="0"/>
              <a:t> </a:t>
            </a:r>
            <a:r>
              <a:rPr lang="de-DE" sz="3200" dirty="0" err="1"/>
              <a:t>лексика</a:t>
            </a:r>
            <a:r>
              <a:rPr lang="de-DE" sz="3200" dirty="0"/>
              <a:t>, </a:t>
            </a:r>
            <a:r>
              <a:rPr lang="de-DE" sz="3200" dirty="0" err="1"/>
              <a:t>семантика</a:t>
            </a:r>
            <a:r>
              <a:rPr lang="de-DE" sz="3200" dirty="0"/>
              <a:t>, </a:t>
            </a:r>
            <a:r>
              <a:rPr lang="de-DE" sz="3200" dirty="0" err="1" smtClean="0"/>
              <a:t>синтаксис</a:t>
            </a:r>
            <a:r>
              <a:rPr lang="ru-RU" sz="3200" dirty="0" smtClean="0"/>
              <a:t>, </a:t>
            </a:r>
            <a:r>
              <a:rPr lang="ru-RU" sz="3200" dirty="0" smtClean="0"/>
              <a:t>но </a:t>
            </a:r>
            <a:r>
              <a:rPr lang="ru-RU" sz="3200" dirty="0" smtClean="0"/>
              <a:t>и </a:t>
            </a:r>
            <a:r>
              <a:rPr lang="de-DE" sz="3200" dirty="0" err="1" smtClean="0"/>
              <a:t>эмоции</a:t>
            </a:r>
            <a:r>
              <a:rPr lang="de-DE" sz="3200" dirty="0"/>
              <a:t>, </a:t>
            </a:r>
            <a:r>
              <a:rPr lang="de-DE" sz="3200" dirty="0" err="1" smtClean="0"/>
              <a:t>жесты</a:t>
            </a:r>
            <a:r>
              <a:rPr lang="ru-RU" sz="3200" dirty="0" smtClean="0"/>
              <a:t>.</a:t>
            </a:r>
            <a:endParaRPr lang="de-DE" sz="3200" dirty="0"/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0" y="5059080"/>
            <a:ext cx="4426560" cy="160092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de-DE" sz="3200" dirty="0"/>
              <a:t>3. </a:t>
            </a:r>
            <a:r>
              <a:rPr lang="ru-RU" sz="3200" dirty="0" smtClean="0"/>
              <a:t>«Чтение мыслей»</a:t>
            </a:r>
            <a:endParaRPr lang="de-DE" sz="3200" dirty="0"/>
          </a:p>
        </p:txBody>
      </p:sp>
      <p:sp>
        <p:nvSpPr>
          <p:cNvPr id="5" name="Текст 4"/>
          <p:cNvSpPr txBox="1">
            <a:spLocks noGrp="1"/>
          </p:cNvSpPr>
          <p:nvPr>
            <p:ph type="body" idx="4294967295"/>
          </p:nvPr>
        </p:nvSpPr>
        <p:spPr>
          <a:xfrm>
            <a:off x="5688000" y="5059080"/>
            <a:ext cx="3131999" cy="142092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de-DE" sz="3200" dirty="0"/>
              <a:t>4. </a:t>
            </a:r>
            <a:r>
              <a:rPr lang="ru-RU" sz="3200" dirty="0" smtClean="0"/>
              <a:t>Чтение мыслей </a:t>
            </a:r>
            <a:r>
              <a:rPr lang="ru-RU" sz="3200" dirty="0" err="1" smtClean="0"/>
              <a:t>фМРТ</a:t>
            </a:r>
            <a:endParaRPr lang="de-DE" sz="3200" dirty="0"/>
          </a:p>
        </p:txBody>
      </p:sp>
      <p:sp>
        <p:nvSpPr>
          <p:cNvPr id="6" name="Полилиния 5"/>
          <p:cNvSpPr/>
          <p:nvPr/>
        </p:nvSpPr>
        <p:spPr>
          <a:xfrm>
            <a:off x="4140000" y="1440000"/>
            <a:ext cx="1800000" cy="900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540000"/>
            <a:ext cx="8460000" cy="63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48" y="-26495"/>
            <a:ext cx="9360000" cy="68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rot="5400000">
            <a:off x="6200703" y="3140275"/>
            <a:ext cx="7020197" cy="739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FFFF"/>
                </a:solidFill>
              </a:defRPr>
            </a:pPr>
            <a:r>
              <a:rPr lang="de-DE" sz="22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Robert T. </a:t>
            </a:r>
            <a:r>
              <a:rPr lang="de-DE" sz="2200" b="0" i="0" u="none" strike="noStrike" kern="1200" dirty="0" err="1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Night</a:t>
            </a:r>
            <a:r>
              <a:rPr lang="de-DE" sz="22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 M.D. </a:t>
            </a:r>
            <a:r>
              <a:rPr lang="de-DE" sz="2200" b="0" i="0" u="none" strike="noStrike" kern="1200" dirty="0" err="1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Reconstructing</a:t>
            </a:r>
            <a:r>
              <a:rPr lang="de-DE" sz="22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 Speech </a:t>
            </a:r>
            <a:r>
              <a:rPr lang="de-DE" sz="2200" b="0" i="0" u="none" strike="noStrike" kern="1200" dirty="0" err="1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from</a:t>
            </a:r>
            <a:r>
              <a:rPr lang="de-DE" sz="22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 Human </a:t>
            </a:r>
            <a:r>
              <a:rPr lang="de-DE" sz="2200" b="0" i="0" u="none" strike="noStrike" kern="1200" dirty="0" err="1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Auditory</a:t>
            </a:r>
            <a:r>
              <a:rPr lang="de-DE" sz="22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 Cortex, NBL, 2013.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>
                <a:solidFill>
                  <a:schemeClr val="bg1"/>
                </a:solidFill>
              </a:rPr>
              <a:t>Multivariate pattern analysis (MVPA)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dirty="0" smtClean="0">
                <a:solidFill>
                  <a:schemeClr val="bg1"/>
                </a:solidFill>
              </a:rPr>
              <a:t>M</a:t>
            </a:r>
            <a:r>
              <a:rPr lang="x-none" smtClean="0">
                <a:solidFill>
                  <a:schemeClr val="bg1"/>
                </a:solidFill>
              </a:rPr>
              <a:t>ore </a:t>
            </a:r>
            <a:r>
              <a:rPr lang="x-none">
                <a:solidFill>
                  <a:schemeClr val="bg1"/>
                </a:solidFill>
              </a:rPr>
              <a:t>effective than classical general linear model analysis (GLMA) for detecting response patterns or representations that are distributed at a fine spatial scale. The issue is that it is common practice in MVPA to conduct group tests on single-subject summary statistics that discard the sign or direction of underlying effects, whereas GLMA group tests are conducted directly on single-subject effects themselves</a:t>
            </a:r>
            <a:r>
              <a:rPr lang="x-none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pPr marL="108000" lvl="0" indent="0" algn="l"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Andrew C. Connolly et all. (2012) The Representation of Biological Classes in the Human Brain//The Journal of Neuroscience, February 22, 32(8):2608 –2618</a:t>
            </a:r>
            <a:endParaRPr lang="x-none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Характеристики сканирования в разреженном дизайне</a:t>
            </a:r>
            <a:br>
              <a:rPr lang="de-DE"/>
            </a:br>
            <a:r>
              <a:rPr lang="de-DE"/>
              <a:t>Fisher, Wilson (Arizona)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Давали испытуемым прослушивать слоги согласный-гласный и нажимать на кнопку, как только услышат целевой слог.</a:t>
            </a:r>
          </a:p>
          <a:p>
            <a:pPr lvl="0"/>
            <a:r>
              <a:rPr lang="de-DE"/>
              <a:t>Задание давалось в трех разных вариантах разреженного дизайна</a:t>
            </a:r>
          </a:p>
          <a:p>
            <a:pPr lvl="0"/>
            <a:r>
              <a:rPr lang="de-DE"/>
              <a:t>1) длинный TR=9 сек. И длинный межстимульный интервал 11 секунд где-то.</a:t>
            </a:r>
          </a:p>
          <a:p>
            <a:pPr lvl="0"/>
            <a:r>
              <a:rPr lang="de-DE"/>
              <a:t>2) короткий TR=3 сек, но длинный межстимульный 11 секунд</a:t>
            </a:r>
          </a:p>
          <a:p>
            <a:pPr lvl="0"/>
            <a:r>
              <a:rPr lang="de-DE"/>
              <a:t>3) Короткий TR=3 сек, короткий межстимульный 3,7 сек.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rosa_visual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37" y="2815630"/>
            <a:ext cx="4221262" cy="334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15"/>
          <p:cNvSpPr>
            <a:spLocks noChangeArrowheads="1"/>
          </p:cNvSpPr>
          <p:nvPr/>
        </p:nvSpPr>
        <p:spPr bwMode="auto">
          <a:xfrm>
            <a:off x="4881054" y="2589889"/>
            <a:ext cx="4923055" cy="3491100"/>
          </a:xfrm>
          <a:prstGeom prst="wedgeRectCallout">
            <a:avLst>
              <a:gd name="adj1" fmla="val -67028"/>
              <a:gd name="adj2" fmla="val 16667"/>
            </a:avLst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50397"/>
          <a:lstStyle/>
          <a:p>
            <a:pPr algn="ctr"/>
            <a:endParaRPr lang="ru-RU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6988"/>
            <a:ext cx="10080625" cy="1259946"/>
          </a:xfrm>
        </p:spPr>
        <p:txBody>
          <a:bodyPr/>
          <a:lstStyle/>
          <a:p>
            <a:r>
              <a:rPr lang="ru-RU" sz="4400" b="0" i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Зрительная кора</a:t>
            </a:r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435778" y="6637465"/>
            <a:ext cx="9209071" cy="63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/>
          <a:p>
            <a:pPr marL="671962" indent="-671962" algn="ctr">
              <a:spcBef>
                <a:spcPct val="70000"/>
              </a:spcBef>
            </a:pPr>
            <a:r>
              <a:rPr lang="ru-RU" sz="2200" dirty="0">
                <a:solidFill>
                  <a:schemeClr val="bg1"/>
                </a:solidFill>
              </a:rPr>
              <a:t>Первая «когнитивная» проба: открытые </a:t>
            </a:r>
            <a:r>
              <a:rPr lang="en-US" sz="2200" dirty="0">
                <a:solidFill>
                  <a:schemeClr val="bg1"/>
                </a:solidFill>
              </a:rPr>
              <a:t>vs. </a:t>
            </a:r>
            <a:r>
              <a:rPr lang="ru-RU" sz="2200" dirty="0">
                <a:solidFill>
                  <a:schemeClr val="bg1"/>
                </a:solidFill>
              </a:rPr>
              <a:t>закрытые глаза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435778" y="1478687"/>
            <a:ext cx="9209071" cy="63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/>
          <a:p>
            <a:pPr algn="ctr">
              <a:spcBef>
                <a:spcPct val="70000"/>
              </a:spcBef>
            </a:pPr>
            <a:r>
              <a:rPr lang="ru-RU" sz="2200" dirty="0">
                <a:solidFill>
                  <a:schemeClr val="bg1"/>
                </a:solidFill>
              </a:rPr>
              <a:t>Первые </a:t>
            </a:r>
            <a:r>
              <a:rPr lang="ru-RU" sz="2200" dirty="0" err="1">
                <a:solidFill>
                  <a:schemeClr val="bg1"/>
                </a:solidFill>
              </a:rPr>
              <a:t>фМРТ</a:t>
            </a:r>
            <a:r>
              <a:rPr lang="ru-RU" sz="2200" dirty="0">
                <a:solidFill>
                  <a:schemeClr val="bg1"/>
                </a:solidFill>
              </a:rPr>
              <a:t>-исследования в мире: стимуляция зрительной коры (</a:t>
            </a:r>
            <a:r>
              <a:rPr lang="en-US" sz="2200" dirty="0" err="1">
                <a:solidFill>
                  <a:schemeClr val="bg1"/>
                </a:solidFill>
              </a:rPr>
              <a:t>Belliveau</a:t>
            </a:r>
            <a:r>
              <a:rPr lang="en-US" sz="2200" dirty="0">
                <a:solidFill>
                  <a:schemeClr val="bg1"/>
                </a:solidFill>
              </a:rPr>
              <a:t> et al., 1991; </a:t>
            </a:r>
            <a:r>
              <a:rPr lang="en-US" sz="2200" dirty="0" err="1">
                <a:solidFill>
                  <a:schemeClr val="bg1"/>
                </a:solidFill>
              </a:rPr>
              <a:t>Kwong</a:t>
            </a:r>
            <a:r>
              <a:rPr lang="en-US" sz="2200" dirty="0">
                <a:solidFill>
                  <a:schemeClr val="bg1"/>
                </a:solidFill>
              </a:rPr>
              <a:t> et al., 1992; </a:t>
            </a:r>
            <a:r>
              <a:rPr lang="en-US" sz="2200" dirty="0" err="1">
                <a:solidFill>
                  <a:schemeClr val="bg1"/>
                </a:solidFill>
              </a:rPr>
              <a:t>Bandettini</a:t>
            </a:r>
            <a:r>
              <a:rPr lang="en-US" sz="2200" dirty="0">
                <a:solidFill>
                  <a:schemeClr val="bg1"/>
                </a:solidFill>
              </a:rPr>
              <a:t> et al., 1992</a:t>
            </a:r>
            <a:r>
              <a:rPr lang="ru-RU" sz="22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6631" name="Picture 6" descr="rosa_occipital_graph02"/>
          <p:cNvPicPr>
            <a:picLocks noChangeAspect="1" noChangeArrowheads="1"/>
          </p:cNvPicPr>
          <p:nvPr/>
        </p:nvPicPr>
        <p:blipFill>
          <a:blip r:embed="rId4">
            <a:lum bright="48000" contras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061" y="3144616"/>
            <a:ext cx="4326268" cy="273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5119068" y="2668636"/>
            <a:ext cx="4128505" cy="39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/>
          <a:p>
            <a:pPr marL="377979" indent="-377979">
              <a:spcBef>
                <a:spcPct val="20000"/>
              </a:spcBef>
            </a:pPr>
            <a:r>
              <a:rPr lang="ru-RU" sz="2200">
                <a:solidFill>
                  <a:schemeClr val="accent2"/>
                </a:solidFill>
              </a:rPr>
              <a:t>прирост уровня сигнала </a:t>
            </a:r>
            <a:r>
              <a:rPr lang="ru-RU" sz="2200">
                <a:solidFill>
                  <a:schemeClr val="accent2"/>
                </a:solidFill>
                <a:cs typeface="Arial" charset="0"/>
              </a:rPr>
              <a:t>≈ 4%</a:t>
            </a:r>
          </a:p>
        </p:txBody>
      </p:sp>
      <p:sp>
        <p:nvSpPr>
          <p:cNvPr id="26633" name="AutoShape 8"/>
          <p:cNvSpPr>
            <a:spLocks noChangeArrowheads="1"/>
          </p:cNvSpPr>
          <p:nvPr/>
        </p:nvSpPr>
        <p:spPr bwMode="auto">
          <a:xfrm rot="-5165017">
            <a:off x="5692298" y="5905110"/>
            <a:ext cx="1307194" cy="227514"/>
          </a:xfrm>
          <a:prstGeom prst="rightArrow">
            <a:avLst>
              <a:gd name="adj1" fmla="val 55713"/>
              <a:gd name="adj2" fmla="val 2934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26634" name="AutoShape 9"/>
          <p:cNvSpPr>
            <a:spLocks noChangeArrowheads="1"/>
          </p:cNvSpPr>
          <p:nvPr/>
        </p:nvSpPr>
        <p:spPr bwMode="auto">
          <a:xfrm rot="-5165017">
            <a:off x="6884121" y="5905110"/>
            <a:ext cx="1307194" cy="227514"/>
          </a:xfrm>
          <a:prstGeom prst="rightArrow">
            <a:avLst>
              <a:gd name="adj1" fmla="val 55713"/>
              <a:gd name="adj2" fmla="val 29348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>
            <a:off x="5357083" y="5129030"/>
            <a:ext cx="3969246" cy="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>
            <a:off x="5357083" y="3939081"/>
            <a:ext cx="3969246" cy="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6637" name="AutoShape 14"/>
          <p:cNvSpPr>
            <a:spLocks noChangeArrowheads="1"/>
          </p:cNvSpPr>
          <p:nvPr/>
        </p:nvSpPr>
        <p:spPr bwMode="auto">
          <a:xfrm>
            <a:off x="9485588" y="3939081"/>
            <a:ext cx="78755" cy="1189949"/>
          </a:xfrm>
          <a:prstGeom prst="upDownArrow">
            <a:avLst>
              <a:gd name="adj1" fmla="val 50000"/>
              <a:gd name="adj2" fmla="val 30222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32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00" y="540000"/>
            <a:ext cx="9180000" cy="63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Результат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Для стандартного анализа (общая линейная модель) лучше, когда TR короткий и межстимульный интервал короткий.</a:t>
            </a:r>
          </a:p>
          <a:p>
            <a:pPr lvl="0"/>
            <a:r>
              <a:rPr lang="de-DE"/>
              <a:t>Для анализа по отдельным пробам (multivatiate pattern analisis) лучше, когда TR короткий, а межстимульный интервал длинный.</a:t>
            </a:r>
          </a:p>
          <a:p>
            <a:pPr lvl="0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400" b="0" i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фМРТ</a:t>
            </a:r>
            <a:r>
              <a:rPr lang="ru-RU" sz="4400" b="0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-исследование</a:t>
            </a:r>
            <a:endParaRPr lang="ru-RU" sz="4400" b="0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00" y="1574933"/>
            <a:ext cx="8736542" cy="533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6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dirty="0" err="1"/>
              <a:t>Функциональная</a:t>
            </a:r>
            <a:r>
              <a:rPr lang="de-DE" dirty="0"/>
              <a:t> </a:t>
            </a:r>
            <a:r>
              <a:rPr lang="de-DE" dirty="0" err="1"/>
              <a:t>специализация</a:t>
            </a:r>
            <a:endParaRPr lang="de-DE" dirty="0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dirty="0" err="1"/>
              <a:t>Традиционные</a:t>
            </a:r>
            <a:r>
              <a:rPr lang="de-DE" dirty="0"/>
              <a:t> </a:t>
            </a:r>
            <a:r>
              <a:rPr lang="ru-RU" dirty="0" smtClean="0"/>
              <a:t>речевые </a:t>
            </a:r>
            <a:r>
              <a:rPr lang="de-DE" dirty="0" err="1" smtClean="0"/>
              <a:t>зоны</a:t>
            </a:r>
            <a:r>
              <a:rPr lang="ru-RU" dirty="0" smtClean="0"/>
              <a:t>: зона </a:t>
            </a:r>
            <a:r>
              <a:rPr lang="ru-RU" dirty="0" err="1" smtClean="0"/>
              <a:t>Брока</a:t>
            </a:r>
            <a:r>
              <a:rPr lang="ru-RU" dirty="0" smtClean="0"/>
              <a:t> и зона Вернике, функциональная специализация внутри этих зон.</a:t>
            </a:r>
          </a:p>
          <a:p>
            <a:pPr marL="108000" lvl="0" indent="0">
              <a:buNone/>
            </a:pPr>
            <a:endParaRPr lang="ru-RU" dirty="0" smtClean="0"/>
          </a:p>
          <a:p>
            <a:pPr marL="108000" lvl="0" indent="0">
              <a:buNone/>
            </a:pPr>
            <a:endParaRPr lang="de-DE" dirty="0"/>
          </a:p>
          <a:p>
            <a:pPr marL="108000" lvl="0" indent="0">
              <a:buNone/>
            </a:pPr>
            <a:endParaRPr lang="de-DE" dirty="0"/>
          </a:p>
        </p:txBody>
      </p:sp>
      <p:pic>
        <p:nvPicPr>
          <p:cNvPr id="4" name="Содержимое 6" descr="pic-wernick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792" y="2987750"/>
            <a:ext cx="4479321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5" r="-50995"/>
          <a:stretch/>
        </p:blipFill>
        <p:spPr>
          <a:xfrm>
            <a:off x="5760392" y="2987750"/>
            <a:ext cx="7217840" cy="3232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174836"/>
            <a:ext cx="8608320" cy="1477328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dirty="0"/>
              <a:t>Attention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speaking</a:t>
            </a:r>
            <a:r>
              <a:rPr lang="de-DE" dirty="0"/>
              <a:t>: domain-general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anterior</a:t>
            </a:r>
            <a:r>
              <a:rPr lang="de-DE" dirty="0"/>
              <a:t> </a:t>
            </a:r>
            <a:r>
              <a:rPr lang="de-DE" dirty="0" err="1"/>
              <a:t>cingulate</a:t>
            </a:r>
            <a:r>
              <a:rPr lang="de-DE" dirty="0"/>
              <a:t> </a:t>
            </a:r>
            <a:r>
              <a:rPr lang="de-DE" dirty="0" err="1"/>
              <a:t>cortex</a:t>
            </a:r>
            <a:r>
              <a:rPr lang="de-DE" dirty="0"/>
              <a:t> in </a:t>
            </a:r>
            <a:r>
              <a:rPr lang="de-DE" dirty="0" err="1"/>
              <a:t>spoken</a:t>
            </a:r>
            <a:r>
              <a:rPr lang="de-DE" dirty="0"/>
              <a:t> </a:t>
            </a:r>
            <a:r>
              <a:rPr lang="de-DE" dirty="0" err="1"/>
              <a:t>word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. </a:t>
            </a:r>
            <a:r>
              <a:rPr lang="de-DE" dirty="0" smtClean="0"/>
              <a:t>(</a:t>
            </a:r>
            <a:r>
              <a:rPr lang="de-DE" dirty="0" err="1" smtClean="0"/>
              <a:t>Atsuko</a:t>
            </a:r>
            <a:r>
              <a:rPr lang="de-DE" dirty="0" smtClean="0"/>
              <a:t> </a:t>
            </a:r>
            <a:r>
              <a:rPr lang="de-DE" dirty="0" err="1"/>
              <a:t>Takashima</a:t>
            </a:r>
            <a:r>
              <a:rPr lang="de-DE" dirty="0"/>
              <a:t> Vitória </a:t>
            </a:r>
            <a:r>
              <a:rPr lang="de-DE" dirty="0" err="1"/>
              <a:t>Piai</a:t>
            </a:r>
            <a:r>
              <a:rPr lang="de-DE" dirty="0"/>
              <a:t>, </a:t>
            </a:r>
            <a:r>
              <a:rPr lang="de-DE" dirty="0" err="1"/>
              <a:t>Ardi</a:t>
            </a:r>
            <a:r>
              <a:rPr lang="de-DE" dirty="0"/>
              <a:t> Roelofs, Daniel J. Acheson)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9" y="1547589"/>
            <a:ext cx="9071640" cy="5688632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de-DE" dirty="0" err="1"/>
              <a:t>Три</a:t>
            </a:r>
            <a:r>
              <a:rPr lang="de-DE" dirty="0"/>
              <a:t> </a:t>
            </a:r>
            <a:r>
              <a:rPr lang="de-DE" dirty="0" err="1"/>
              <a:t>задачи</a:t>
            </a:r>
            <a:r>
              <a:rPr lang="de-DE" dirty="0"/>
              <a:t> с </a:t>
            </a:r>
            <a:r>
              <a:rPr lang="de-DE" dirty="0" err="1"/>
              <a:t>конгруентными</a:t>
            </a:r>
            <a:r>
              <a:rPr lang="de-DE" dirty="0"/>
              <a:t> и </a:t>
            </a:r>
            <a:r>
              <a:rPr lang="de-DE" dirty="0" err="1"/>
              <a:t>неконгруентными</a:t>
            </a:r>
            <a:r>
              <a:rPr lang="de-DE" dirty="0"/>
              <a:t> </a:t>
            </a:r>
            <a:r>
              <a:rPr lang="de-DE" dirty="0" err="1"/>
              <a:t>условиями</a:t>
            </a:r>
            <a:r>
              <a:rPr lang="de-DE" dirty="0" smtClean="0"/>
              <a:t>:</a:t>
            </a:r>
            <a:endParaRPr lang="de-DE" dirty="0"/>
          </a:p>
          <a:p>
            <a:pPr marL="108000" lvl="0" indent="0">
              <a:buNone/>
            </a:pPr>
            <a:r>
              <a:rPr lang="ru-RU" dirty="0" smtClean="0"/>
              <a:t>1)</a:t>
            </a:r>
            <a:r>
              <a:rPr lang="de-DE" dirty="0" err="1" smtClean="0"/>
              <a:t>Называние</a:t>
            </a:r>
            <a:r>
              <a:rPr lang="de-DE" dirty="0" smtClean="0"/>
              <a:t> </a:t>
            </a:r>
            <a:r>
              <a:rPr lang="de-DE" dirty="0" err="1"/>
              <a:t>картинок</a:t>
            </a:r>
            <a:r>
              <a:rPr lang="de-DE" dirty="0"/>
              <a:t> с </a:t>
            </a:r>
            <a:r>
              <a:rPr lang="de-DE" dirty="0" err="1"/>
              <a:t>подписями</a:t>
            </a:r>
            <a:r>
              <a:rPr lang="de-DE" dirty="0"/>
              <a:t> </a:t>
            </a:r>
            <a:endParaRPr lang="ru-RU" dirty="0" smtClean="0"/>
          </a:p>
          <a:p>
            <a:pPr marL="108000" lvl="0" indent="0">
              <a:buNone/>
            </a:pPr>
            <a:r>
              <a:rPr lang="de-DE" dirty="0" smtClean="0"/>
              <a:t>(</a:t>
            </a:r>
            <a:r>
              <a:rPr lang="de-DE" dirty="0" err="1"/>
              <a:t>правильная</a:t>
            </a:r>
            <a:r>
              <a:rPr lang="de-DE" dirty="0"/>
              <a:t> </a:t>
            </a:r>
            <a:r>
              <a:rPr lang="de-DE" dirty="0" err="1"/>
              <a:t>подпись</a:t>
            </a:r>
            <a:r>
              <a:rPr lang="de-DE" dirty="0"/>
              <a:t>/</a:t>
            </a:r>
            <a:r>
              <a:rPr lang="de-DE" dirty="0" err="1"/>
              <a:t>неправильная</a:t>
            </a:r>
            <a:r>
              <a:rPr lang="de-DE" dirty="0"/>
              <a:t> </a:t>
            </a:r>
            <a:r>
              <a:rPr lang="de-DE" dirty="0" err="1"/>
              <a:t>подпись</a:t>
            </a:r>
            <a:r>
              <a:rPr lang="de-DE" dirty="0"/>
              <a:t>);</a:t>
            </a:r>
          </a:p>
          <a:p>
            <a:pPr marL="108000" lvl="0" indent="0">
              <a:buNone/>
            </a:pPr>
            <a:r>
              <a:rPr lang="ru-RU" dirty="0" smtClean="0"/>
              <a:t>2) </a:t>
            </a:r>
            <a:r>
              <a:rPr lang="de-DE" dirty="0" err="1" smtClean="0"/>
              <a:t>Классическая</a:t>
            </a:r>
            <a:r>
              <a:rPr lang="de-DE" dirty="0" smtClean="0"/>
              <a:t> </a:t>
            </a:r>
            <a:r>
              <a:rPr lang="de-DE" dirty="0" err="1"/>
              <a:t>задача</a:t>
            </a:r>
            <a:r>
              <a:rPr lang="de-DE" dirty="0"/>
              <a:t> </a:t>
            </a:r>
            <a:r>
              <a:rPr lang="de-DE" dirty="0" err="1" smtClean="0"/>
              <a:t>Струпа</a:t>
            </a:r>
            <a:r>
              <a:rPr lang="ru-RU" dirty="0" smtClean="0"/>
              <a:t>.</a:t>
            </a:r>
          </a:p>
          <a:p>
            <a:pPr marL="108000" lvl="0" indent="0">
              <a:buNone/>
            </a:pPr>
            <a:r>
              <a:rPr lang="de-DE" dirty="0" smtClean="0"/>
              <a:t> </a:t>
            </a:r>
            <a:r>
              <a:rPr lang="ru-RU" dirty="0" err="1"/>
              <a:t>Н</a:t>
            </a:r>
            <a:r>
              <a:rPr lang="de-DE" dirty="0" err="1" smtClean="0"/>
              <a:t>азовите</a:t>
            </a:r>
            <a:r>
              <a:rPr lang="de-DE" dirty="0" smtClean="0"/>
              <a:t> </a:t>
            </a:r>
            <a:r>
              <a:rPr lang="de-DE" dirty="0" err="1"/>
              <a:t>цвет</a:t>
            </a:r>
            <a:r>
              <a:rPr lang="de-DE" dirty="0"/>
              <a:t> </a:t>
            </a:r>
            <a:r>
              <a:rPr lang="de-DE" dirty="0" err="1"/>
              <a:t>шрифта</a:t>
            </a:r>
            <a:r>
              <a:rPr lang="de-DE" dirty="0"/>
              <a:t>:</a:t>
            </a:r>
          </a:p>
          <a:p>
            <a:pPr marL="108000" lvl="0" indent="0">
              <a:buNone/>
            </a:pPr>
            <a:r>
              <a:rPr lang="de-DE" dirty="0"/>
              <a:t>1. </a:t>
            </a:r>
            <a:r>
              <a:rPr lang="de-DE" dirty="0" err="1"/>
              <a:t>конгруентное</a:t>
            </a:r>
            <a:r>
              <a:rPr lang="de-DE" dirty="0"/>
              <a:t> </a:t>
            </a:r>
            <a:r>
              <a:rPr lang="de-DE" dirty="0" err="1"/>
              <a:t>условие</a:t>
            </a:r>
            <a:r>
              <a:rPr lang="de-DE" dirty="0"/>
              <a:t>: </a:t>
            </a:r>
            <a:endParaRPr lang="ru-RU" dirty="0" smtClean="0"/>
          </a:p>
          <a:p>
            <a:pPr marL="108000" lvl="0" indent="0">
              <a:buNone/>
            </a:pPr>
            <a:r>
              <a:rPr lang="de-DE" sz="3600" dirty="0" err="1" smtClean="0">
                <a:solidFill>
                  <a:srgbClr val="FF0000"/>
                </a:solidFill>
              </a:rPr>
              <a:t>красный</a:t>
            </a:r>
            <a:r>
              <a:rPr lang="de-DE" sz="3600" dirty="0">
                <a:solidFill>
                  <a:srgbClr val="FF0000"/>
                </a:solidFill>
              </a:rPr>
              <a:t>, </a:t>
            </a:r>
            <a:r>
              <a:rPr lang="de-DE" sz="3600" dirty="0" err="1">
                <a:solidFill>
                  <a:srgbClr val="006600"/>
                </a:solidFill>
              </a:rPr>
              <a:t>зеленый</a:t>
            </a:r>
            <a:endParaRPr lang="de-DE" sz="3600" dirty="0">
              <a:solidFill>
                <a:srgbClr val="006600"/>
              </a:solidFill>
            </a:endParaRPr>
          </a:p>
          <a:p>
            <a:pPr marL="108000" lvl="0" indent="0">
              <a:buNone/>
            </a:pPr>
            <a:r>
              <a:rPr lang="de-DE" dirty="0"/>
              <a:t>2. </a:t>
            </a:r>
            <a:r>
              <a:rPr lang="de-DE" dirty="0" err="1"/>
              <a:t>неконгруетное</a:t>
            </a:r>
            <a:r>
              <a:rPr lang="de-DE" dirty="0"/>
              <a:t> </a:t>
            </a:r>
            <a:r>
              <a:rPr lang="de-DE" dirty="0" err="1"/>
              <a:t>условие</a:t>
            </a:r>
            <a:r>
              <a:rPr lang="de-DE" dirty="0"/>
              <a:t>: </a:t>
            </a:r>
            <a:endParaRPr lang="ru-RU" dirty="0" smtClean="0"/>
          </a:p>
          <a:p>
            <a:pPr marL="108000" lvl="0" indent="0">
              <a:buNone/>
            </a:pPr>
            <a:r>
              <a:rPr lang="de-DE" sz="3600" dirty="0" err="1" smtClean="0">
                <a:solidFill>
                  <a:srgbClr val="0000FF"/>
                </a:solidFill>
              </a:rPr>
              <a:t>зеленый</a:t>
            </a:r>
            <a:r>
              <a:rPr lang="de-DE" sz="3600" dirty="0">
                <a:solidFill>
                  <a:srgbClr val="0000FF"/>
                </a:solidFill>
              </a:rPr>
              <a:t>, </a:t>
            </a:r>
            <a:r>
              <a:rPr lang="de-DE" sz="3600" dirty="0" err="1">
                <a:solidFill>
                  <a:srgbClr val="FF0000"/>
                </a:solidFill>
              </a:rPr>
              <a:t>синий</a:t>
            </a:r>
            <a:endParaRPr lang="de-DE" sz="3600" dirty="0">
              <a:solidFill>
                <a:srgbClr val="FF0000"/>
              </a:solidFill>
            </a:endParaRPr>
          </a:p>
          <a:p>
            <a:pPr lvl="0"/>
            <a:r>
              <a:rPr lang="de-DE" dirty="0" err="1">
                <a:solidFill>
                  <a:srgbClr val="FFFFFF"/>
                </a:solidFill>
              </a:rPr>
              <a:t>Задача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Саймона</a:t>
            </a:r>
            <a:r>
              <a:rPr lang="de-DE" dirty="0">
                <a:solidFill>
                  <a:srgbClr val="FFFFFF"/>
                </a:solidFill>
              </a:rPr>
              <a:t>: </a:t>
            </a:r>
            <a:r>
              <a:rPr lang="de-DE" dirty="0" err="1">
                <a:solidFill>
                  <a:srgbClr val="FFFFFF"/>
                </a:solidFill>
              </a:rPr>
              <a:t>нажимать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на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кнопку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под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правой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рукой</a:t>
            </a:r>
            <a:r>
              <a:rPr lang="de-DE" dirty="0">
                <a:solidFill>
                  <a:srgbClr val="FFFFFF"/>
                </a:solidFill>
              </a:rPr>
              <a:t>, </a:t>
            </a:r>
            <a:r>
              <a:rPr lang="de-DE" dirty="0" err="1">
                <a:solidFill>
                  <a:srgbClr val="FFFFFF"/>
                </a:solidFill>
              </a:rPr>
              <a:t>если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квадрат</a:t>
            </a:r>
            <a:r>
              <a:rPr lang="de-DE" dirty="0">
                <a:solidFill>
                  <a:srgbClr val="FFFFFF"/>
                </a:solidFill>
              </a:rPr>
              <a:t>, и </a:t>
            </a:r>
            <a:r>
              <a:rPr lang="de-DE" dirty="0" err="1">
                <a:solidFill>
                  <a:srgbClr val="FFFFFF"/>
                </a:solidFill>
              </a:rPr>
              <a:t>под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левой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рукой</a:t>
            </a:r>
            <a:r>
              <a:rPr lang="de-DE" dirty="0">
                <a:solidFill>
                  <a:srgbClr val="FFFFFF"/>
                </a:solidFill>
              </a:rPr>
              <a:t>, </a:t>
            </a:r>
            <a:r>
              <a:rPr lang="de-DE" dirty="0" err="1">
                <a:solidFill>
                  <a:srgbClr val="FFFFFF"/>
                </a:solidFill>
              </a:rPr>
              <a:t>если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треугольник</a:t>
            </a:r>
            <a:r>
              <a:rPr lang="de-DE" dirty="0">
                <a:solidFill>
                  <a:srgbClr val="FFFFFF"/>
                </a:solidFill>
              </a:rPr>
              <a:t>. </a:t>
            </a:r>
            <a:r>
              <a:rPr lang="de-DE" dirty="0" err="1">
                <a:solidFill>
                  <a:srgbClr val="FFFFFF"/>
                </a:solidFill>
              </a:rPr>
              <a:t>Конгруетная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проба</a:t>
            </a:r>
            <a:r>
              <a:rPr lang="de-DE" dirty="0">
                <a:solidFill>
                  <a:srgbClr val="FFFFFF"/>
                </a:solidFill>
              </a:rPr>
              <a:t> – </a:t>
            </a:r>
            <a:r>
              <a:rPr lang="de-DE" dirty="0" err="1">
                <a:solidFill>
                  <a:srgbClr val="FFFFFF"/>
                </a:solidFill>
              </a:rPr>
              <a:t>треугольник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появляется</a:t>
            </a:r>
            <a:r>
              <a:rPr lang="de-DE" dirty="0">
                <a:solidFill>
                  <a:srgbClr val="FFFFFF"/>
                </a:solidFill>
              </a:rPr>
              <a:t> в </a:t>
            </a:r>
            <a:r>
              <a:rPr lang="de-DE" dirty="0" err="1">
                <a:solidFill>
                  <a:srgbClr val="FFFFFF"/>
                </a:solidFill>
              </a:rPr>
              <a:t>левой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части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экрана</a:t>
            </a:r>
            <a:r>
              <a:rPr lang="de-DE" dirty="0">
                <a:solidFill>
                  <a:srgbClr val="FFFFFF"/>
                </a:solidFill>
              </a:rPr>
              <a:t>, а </a:t>
            </a:r>
            <a:r>
              <a:rPr lang="de-DE" dirty="0" err="1">
                <a:solidFill>
                  <a:srgbClr val="FFFFFF"/>
                </a:solidFill>
              </a:rPr>
              <a:t>квадрат</a:t>
            </a:r>
            <a:r>
              <a:rPr lang="de-DE" dirty="0">
                <a:solidFill>
                  <a:srgbClr val="FFFFFF"/>
                </a:solidFill>
              </a:rPr>
              <a:t> в </a:t>
            </a:r>
            <a:r>
              <a:rPr lang="de-DE" dirty="0" err="1">
                <a:solidFill>
                  <a:srgbClr val="FFFFFF"/>
                </a:solidFill>
              </a:rPr>
              <a:t>правой</a:t>
            </a:r>
            <a:r>
              <a:rPr lang="de-DE" dirty="0">
                <a:solidFill>
                  <a:srgbClr val="FFFFFF"/>
                </a:solidFill>
              </a:rPr>
              <a:t>, </a:t>
            </a:r>
            <a:r>
              <a:rPr lang="de-DE" dirty="0" err="1">
                <a:solidFill>
                  <a:srgbClr val="FFFFFF"/>
                </a:solidFill>
              </a:rPr>
              <a:t>неконгруентная</a:t>
            </a:r>
            <a:r>
              <a:rPr lang="de-DE" dirty="0">
                <a:solidFill>
                  <a:srgbClr val="FFFFFF"/>
                </a:solidFill>
              </a:rPr>
              <a:t> – </a:t>
            </a:r>
            <a:r>
              <a:rPr lang="de-DE" dirty="0" err="1">
                <a:solidFill>
                  <a:srgbClr val="FFFFFF"/>
                </a:solidFill>
              </a:rPr>
              <a:t>наоборот</a:t>
            </a:r>
            <a:r>
              <a:rPr lang="de-DE" dirty="0">
                <a:solidFill>
                  <a:srgbClr val="FFFFFF"/>
                </a:solidFill>
              </a:rPr>
              <a:t>).</a:t>
            </a:r>
          </a:p>
          <a:p>
            <a:pPr lvl="0"/>
            <a:endParaRPr lang="de-DE" sz="3600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48" y="1979637"/>
            <a:ext cx="1750056" cy="10605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4648" y="2987749"/>
            <a:ext cx="175005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корова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21" y="2637001"/>
            <a:ext cx="1733727" cy="1440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7" name="TextBox 6"/>
          <p:cNvSpPr txBox="1"/>
          <p:nvPr/>
        </p:nvSpPr>
        <p:spPr>
          <a:xfrm>
            <a:off x="6330921" y="4064535"/>
            <a:ext cx="175005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корова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Результаты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808" y="1153557"/>
            <a:ext cx="4280760" cy="5539978"/>
          </a:xfrm>
        </p:spPr>
        <p:txBody>
          <a:bodyPr>
            <a:spAutoFit/>
          </a:bodyPr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dirty="0" err="1"/>
              <a:t>Дорзальная</a:t>
            </a:r>
            <a:r>
              <a:rPr lang="de-DE" dirty="0"/>
              <a:t> </a:t>
            </a:r>
            <a:r>
              <a:rPr lang="de-DE" dirty="0" err="1"/>
              <a:t>часть</a:t>
            </a:r>
            <a:r>
              <a:rPr lang="de-DE" dirty="0"/>
              <a:t> </a:t>
            </a:r>
            <a:r>
              <a:rPr lang="de-DE" dirty="0" err="1"/>
              <a:t>поясной</a:t>
            </a:r>
            <a:r>
              <a:rPr lang="de-DE" dirty="0"/>
              <a:t> </a:t>
            </a:r>
            <a:r>
              <a:rPr lang="de-DE" dirty="0" err="1"/>
              <a:t>извилины</a:t>
            </a:r>
            <a:r>
              <a:rPr lang="de-DE" dirty="0"/>
              <a:t> </a:t>
            </a:r>
            <a:r>
              <a:rPr lang="de-DE" dirty="0" err="1"/>
              <a:t>активировалась</a:t>
            </a:r>
            <a:r>
              <a:rPr lang="de-DE" dirty="0"/>
              <a:t> </a:t>
            </a:r>
            <a:r>
              <a:rPr lang="de-DE" dirty="0" err="1"/>
              <a:t>во</a:t>
            </a:r>
            <a:r>
              <a:rPr lang="de-DE" dirty="0"/>
              <a:t> </a:t>
            </a:r>
            <a:r>
              <a:rPr lang="de-DE" dirty="0" err="1"/>
              <a:t>всех</a:t>
            </a:r>
            <a:r>
              <a:rPr lang="de-DE" dirty="0"/>
              <a:t> </a:t>
            </a:r>
            <a:r>
              <a:rPr lang="de-DE" dirty="0" err="1"/>
              <a:t>трех</a:t>
            </a:r>
            <a:r>
              <a:rPr lang="de-DE" dirty="0"/>
              <a:t> </a:t>
            </a:r>
            <a:r>
              <a:rPr lang="de-DE" dirty="0" err="1"/>
              <a:t>задачах</a:t>
            </a:r>
            <a:r>
              <a:rPr lang="de-DE" dirty="0"/>
              <a:t> </a:t>
            </a:r>
            <a:r>
              <a:rPr lang="de-DE" dirty="0" err="1"/>
              <a:t>при</a:t>
            </a:r>
            <a:r>
              <a:rPr lang="de-DE" dirty="0"/>
              <a:t> </a:t>
            </a:r>
            <a:r>
              <a:rPr lang="de-DE" dirty="0" err="1"/>
              <a:t>выполнении</a:t>
            </a:r>
            <a:r>
              <a:rPr lang="de-DE" dirty="0"/>
              <a:t> </a:t>
            </a:r>
            <a:r>
              <a:rPr lang="de-DE" dirty="0" err="1"/>
              <a:t>неконгруентного</a:t>
            </a:r>
            <a:r>
              <a:rPr lang="de-DE" dirty="0"/>
              <a:t> (</a:t>
            </a:r>
            <a:r>
              <a:rPr lang="de-DE" dirty="0" err="1"/>
              <a:t>конфликтного</a:t>
            </a:r>
            <a:r>
              <a:rPr lang="de-DE" dirty="0"/>
              <a:t> </a:t>
            </a:r>
            <a:r>
              <a:rPr lang="de-DE" dirty="0" err="1"/>
              <a:t>условия</a:t>
            </a:r>
            <a:r>
              <a:rPr lang="de-DE" dirty="0"/>
              <a:t>).</a:t>
            </a:r>
          </a:p>
          <a:p>
            <a:pPr lvl="0"/>
            <a:r>
              <a:rPr lang="de-DE" dirty="0" err="1"/>
              <a:t>Таким</a:t>
            </a:r>
            <a:r>
              <a:rPr lang="de-DE" dirty="0"/>
              <a:t> </a:t>
            </a:r>
            <a:r>
              <a:rPr lang="de-DE" dirty="0" err="1"/>
              <a:t>образом</a:t>
            </a:r>
            <a:r>
              <a:rPr lang="de-DE" dirty="0"/>
              <a:t>, </a:t>
            </a:r>
            <a:r>
              <a:rPr lang="de-DE" dirty="0" err="1"/>
              <a:t>можно</a:t>
            </a:r>
            <a:r>
              <a:rPr lang="de-DE" dirty="0"/>
              <a:t> </a:t>
            </a:r>
            <a:r>
              <a:rPr lang="de-DE" dirty="0" err="1"/>
              <a:t>говорить</a:t>
            </a:r>
            <a:r>
              <a:rPr lang="de-DE" dirty="0"/>
              <a:t>, </a:t>
            </a:r>
            <a:r>
              <a:rPr lang="de-DE" dirty="0" err="1"/>
              <a:t>что</a:t>
            </a:r>
            <a:r>
              <a:rPr lang="de-DE" dirty="0"/>
              <a:t> </a:t>
            </a:r>
            <a:r>
              <a:rPr lang="de-DE" dirty="0" err="1"/>
              <a:t>эта</a:t>
            </a:r>
            <a:r>
              <a:rPr lang="de-DE" dirty="0"/>
              <a:t> </a:t>
            </a:r>
            <a:r>
              <a:rPr lang="de-DE" dirty="0" err="1"/>
              <a:t>зона</a:t>
            </a:r>
            <a:r>
              <a:rPr lang="de-DE" dirty="0"/>
              <a:t>, с </a:t>
            </a:r>
            <a:r>
              <a:rPr lang="de-DE" dirty="0" err="1"/>
              <a:t>одной</a:t>
            </a:r>
            <a:r>
              <a:rPr lang="de-DE" dirty="0"/>
              <a:t> </a:t>
            </a:r>
            <a:r>
              <a:rPr lang="de-DE" dirty="0" err="1"/>
              <a:t>стороны</a:t>
            </a:r>
            <a:r>
              <a:rPr lang="de-DE" dirty="0"/>
              <a:t>, </a:t>
            </a:r>
            <a:r>
              <a:rPr lang="de-DE" dirty="0" err="1"/>
              <a:t>осуществляет</a:t>
            </a:r>
            <a:r>
              <a:rPr lang="de-DE" dirty="0"/>
              <a:t> </a:t>
            </a:r>
            <a:r>
              <a:rPr lang="de-DE" dirty="0" err="1"/>
              <a:t>функции</a:t>
            </a:r>
            <a:r>
              <a:rPr lang="de-DE" dirty="0"/>
              <a:t> </a:t>
            </a:r>
            <a:r>
              <a:rPr lang="de-DE" dirty="0" err="1"/>
              <a:t>контроля</a:t>
            </a:r>
            <a:r>
              <a:rPr lang="de-DE" dirty="0"/>
              <a:t> </a:t>
            </a:r>
            <a:r>
              <a:rPr lang="de-DE" dirty="0" err="1"/>
              <a:t>при</a:t>
            </a:r>
            <a:r>
              <a:rPr lang="de-DE" dirty="0"/>
              <a:t> </a:t>
            </a:r>
            <a:r>
              <a:rPr lang="de-DE" dirty="0" err="1"/>
              <a:t>порождении</a:t>
            </a:r>
            <a:r>
              <a:rPr lang="de-DE" dirty="0"/>
              <a:t> </a:t>
            </a:r>
            <a:r>
              <a:rPr lang="de-DE" dirty="0" err="1"/>
              <a:t>речи</a:t>
            </a:r>
            <a:r>
              <a:rPr lang="de-DE" dirty="0"/>
              <a:t>, с </a:t>
            </a:r>
            <a:r>
              <a:rPr lang="de-DE" dirty="0" err="1"/>
              <a:t>другой</a:t>
            </a:r>
            <a:r>
              <a:rPr lang="de-DE" dirty="0"/>
              <a:t> </a:t>
            </a:r>
            <a:r>
              <a:rPr lang="de-DE" dirty="0" err="1"/>
              <a:t>стороны</a:t>
            </a:r>
            <a:r>
              <a:rPr lang="de-DE" dirty="0"/>
              <a:t> – </a:t>
            </a:r>
            <a:r>
              <a:rPr lang="de-DE" dirty="0" err="1"/>
              <a:t>не</a:t>
            </a:r>
            <a:r>
              <a:rPr lang="de-DE" dirty="0"/>
              <a:t> </a:t>
            </a:r>
            <a:r>
              <a:rPr lang="de-DE" dirty="0" err="1"/>
              <a:t>является</a:t>
            </a:r>
            <a:r>
              <a:rPr lang="de-DE" dirty="0"/>
              <a:t> </a:t>
            </a:r>
            <a:r>
              <a:rPr lang="de-DE" dirty="0" err="1"/>
              <a:t>функционально-специфической</a:t>
            </a:r>
            <a:r>
              <a:rPr lang="de-DE" dirty="0"/>
              <a:t> </a:t>
            </a:r>
            <a:r>
              <a:rPr lang="de-DE" dirty="0" err="1"/>
              <a:t>зоной</a:t>
            </a:r>
            <a:r>
              <a:rPr lang="de-DE" dirty="0"/>
              <a:t>, </a:t>
            </a:r>
            <a:r>
              <a:rPr lang="de-DE" dirty="0" err="1"/>
              <a:t>т.е</a:t>
            </a:r>
            <a:r>
              <a:rPr lang="de-DE" dirty="0"/>
              <a:t>. </a:t>
            </a:r>
            <a:r>
              <a:rPr lang="ru-RU" dirty="0" err="1"/>
              <a:t>н</a:t>
            </a:r>
            <a:r>
              <a:rPr lang="de-DE" dirty="0" smtClean="0"/>
              <a:t>е </a:t>
            </a:r>
            <a:r>
              <a:rPr lang="de-DE" dirty="0" err="1"/>
              <a:t>только</a:t>
            </a:r>
            <a:r>
              <a:rPr lang="de-DE" dirty="0"/>
              <a:t> </a:t>
            </a:r>
            <a:r>
              <a:rPr lang="de-DE" dirty="0" err="1"/>
              <a:t>речевая</a:t>
            </a:r>
            <a:r>
              <a:rPr lang="de-DE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53706" y="467469"/>
            <a:ext cx="4456440" cy="614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dirty="0" err="1"/>
              <a:t>Механизм</a:t>
            </a:r>
            <a:r>
              <a:rPr lang="de-DE" dirty="0"/>
              <a:t> </a:t>
            </a:r>
            <a:r>
              <a:rPr lang="de-DE" dirty="0" err="1"/>
              <a:t>понимания</a:t>
            </a:r>
            <a:r>
              <a:rPr lang="de-DE" dirty="0"/>
              <a:t> </a:t>
            </a:r>
            <a:r>
              <a:rPr lang="de-DE" dirty="0" err="1"/>
              <a:t>аффективно</a:t>
            </a:r>
            <a:r>
              <a:rPr lang="de-DE" dirty="0"/>
              <a:t> </a:t>
            </a:r>
            <a:r>
              <a:rPr lang="de-DE" dirty="0" err="1"/>
              <a:t>окрашенной</a:t>
            </a:r>
            <a:r>
              <a:rPr lang="de-DE" dirty="0"/>
              <a:t> </a:t>
            </a:r>
            <a:r>
              <a:rPr lang="de-DE" dirty="0" err="1"/>
              <a:t>речи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(Brian </a:t>
            </a:r>
            <a:r>
              <a:rPr lang="de-DE" dirty="0" err="1"/>
              <a:t>Castelluccio</a:t>
            </a:r>
            <a:r>
              <a:rPr lang="de-DE" dirty="0"/>
              <a:t> et al., Connecticut)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808" y="1835621"/>
            <a:ext cx="9071640" cy="4634627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de-DE" dirty="0" err="1"/>
              <a:t>Человеку</a:t>
            </a:r>
            <a:r>
              <a:rPr lang="de-DE" dirty="0"/>
              <a:t> в </a:t>
            </a:r>
            <a:r>
              <a:rPr lang="de-DE" dirty="0" err="1"/>
              <a:t>томографе</a:t>
            </a:r>
            <a:r>
              <a:rPr lang="de-DE" dirty="0"/>
              <a:t> </a:t>
            </a:r>
            <a:r>
              <a:rPr lang="de-DE" dirty="0" err="1"/>
              <a:t>предъялялись</a:t>
            </a:r>
            <a:r>
              <a:rPr lang="de-DE" dirty="0"/>
              <a:t> </a:t>
            </a:r>
            <a:r>
              <a:rPr lang="de-DE" dirty="0" err="1"/>
              <a:t>на</a:t>
            </a:r>
            <a:r>
              <a:rPr lang="de-DE" dirty="0"/>
              <a:t> </a:t>
            </a:r>
            <a:r>
              <a:rPr lang="de-DE" dirty="0" err="1"/>
              <a:t>слух</a:t>
            </a:r>
            <a:r>
              <a:rPr lang="de-DE" dirty="0"/>
              <a:t> </a:t>
            </a:r>
            <a:r>
              <a:rPr lang="de-DE" dirty="0" err="1"/>
              <a:t>предложения</a:t>
            </a:r>
            <a:r>
              <a:rPr lang="de-DE" dirty="0"/>
              <a:t>, </a:t>
            </a:r>
            <a:r>
              <a:rPr lang="de-DE" dirty="0" err="1"/>
              <a:t>которые</a:t>
            </a:r>
            <a:r>
              <a:rPr lang="de-DE" dirty="0"/>
              <a:t> </a:t>
            </a:r>
            <a:r>
              <a:rPr lang="de-DE" dirty="0" err="1"/>
              <a:t>варьировали</a:t>
            </a:r>
            <a:r>
              <a:rPr lang="de-DE" dirty="0" smtClean="0"/>
              <a:t>:</a:t>
            </a:r>
            <a:endParaRPr lang="ru-RU" dirty="0" smtClean="0"/>
          </a:p>
          <a:p>
            <a:pPr marL="108000" lvl="0" indent="0">
              <a:buNone/>
            </a:pPr>
            <a:r>
              <a:rPr lang="ru-RU" dirty="0" smtClean="0"/>
              <a:t>1. </a:t>
            </a:r>
            <a:r>
              <a:rPr lang="de-DE" dirty="0" err="1" smtClean="0"/>
              <a:t>Произносились</a:t>
            </a:r>
            <a:r>
              <a:rPr lang="de-DE" dirty="0" smtClean="0"/>
              <a:t> </a:t>
            </a:r>
            <a:r>
              <a:rPr lang="ru-RU" dirty="0" smtClean="0"/>
              <a:t>диктором </a:t>
            </a:r>
            <a:r>
              <a:rPr lang="de-DE" dirty="0" err="1" smtClean="0"/>
              <a:t>со</a:t>
            </a:r>
            <a:r>
              <a:rPr lang="de-DE" dirty="0" smtClean="0"/>
              <a:t> </a:t>
            </a:r>
            <a:r>
              <a:rPr lang="de-DE" dirty="0" err="1"/>
              <a:t>злостью</a:t>
            </a:r>
            <a:r>
              <a:rPr lang="de-DE" dirty="0"/>
              <a:t> </a:t>
            </a:r>
            <a:r>
              <a:rPr lang="de-DE" dirty="0" err="1"/>
              <a:t>или</a:t>
            </a:r>
            <a:r>
              <a:rPr lang="de-DE" dirty="0"/>
              <a:t>                                                 </a:t>
            </a:r>
            <a:r>
              <a:rPr lang="de-DE" dirty="0" err="1"/>
              <a:t>нейтральным</a:t>
            </a:r>
            <a:r>
              <a:rPr lang="de-DE" dirty="0"/>
              <a:t> </a:t>
            </a:r>
            <a:r>
              <a:rPr lang="de-DE" dirty="0" err="1"/>
              <a:t>тоном</a:t>
            </a:r>
            <a:r>
              <a:rPr lang="de-DE" dirty="0" smtClean="0"/>
              <a:t>.</a:t>
            </a:r>
            <a:endParaRPr lang="ru-RU" dirty="0" smtClean="0"/>
          </a:p>
          <a:p>
            <a:pPr marL="565200" lvl="0" indent="-457200">
              <a:buAutoNum type="arabicPeriod"/>
            </a:pPr>
            <a:endParaRPr lang="de-DE" dirty="0"/>
          </a:p>
          <a:p>
            <a:pPr lvl="0">
              <a:buNone/>
            </a:pPr>
            <a:endParaRPr lang="de-DE" dirty="0"/>
          </a:p>
          <a:p>
            <a:pPr lvl="0">
              <a:buNone/>
            </a:pPr>
            <a:r>
              <a:rPr lang="de-DE" dirty="0"/>
              <a:t> </a:t>
            </a:r>
            <a:r>
              <a:rPr lang="de-DE" dirty="0" smtClean="0"/>
              <a:t>2</a:t>
            </a:r>
            <a:r>
              <a:rPr lang="de-DE" dirty="0"/>
              <a:t>. </a:t>
            </a:r>
            <a:r>
              <a:rPr lang="de-DE" dirty="0" err="1"/>
              <a:t>Сам</a:t>
            </a:r>
            <a:r>
              <a:rPr lang="de-DE" dirty="0"/>
              <a:t> </a:t>
            </a:r>
            <a:r>
              <a:rPr lang="de-DE" dirty="0" err="1"/>
              <a:t>текст</a:t>
            </a:r>
            <a:r>
              <a:rPr lang="de-DE" dirty="0"/>
              <a:t> </a:t>
            </a:r>
            <a:r>
              <a:rPr lang="de-DE" dirty="0" err="1"/>
              <a:t>подразумевал</a:t>
            </a:r>
            <a:r>
              <a:rPr lang="de-DE" dirty="0"/>
              <a:t> </a:t>
            </a:r>
            <a:r>
              <a:rPr lang="ru-RU" dirty="0" smtClean="0"/>
              <a:t>различную степень </a:t>
            </a:r>
            <a:r>
              <a:rPr lang="de-DE" dirty="0" err="1" smtClean="0"/>
              <a:t>недовольств</a:t>
            </a:r>
            <a:r>
              <a:rPr lang="ru-RU" dirty="0" smtClean="0"/>
              <a:t>а.</a:t>
            </a:r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		</a:t>
            </a:r>
            <a:r>
              <a:rPr lang="de-DE" sz="4000" dirty="0" err="1" smtClean="0"/>
              <a:t>Это</a:t>
            </a:r>
            <a:r>
              <a:rPr lang="de-DE" sz="4000" dirty="0" smtClean="0"/>
              <a:t> </a:t>
            </a:r>
            <a:r>
              <a:rPr lang="de-DE" sz="4000" dirty="0" err="1" smtClean="0"/>
              <a:t>бабочки</a:t>
            </a:r>
            <a:r>
              <a:rPr lang="de-DE" sz="4000" dirty="0" smtClean="0"/>
              <a:t>.</a:t>
            </a:r>
          </a:p>
          <a:p>
            <a:pPr lvl="0">
              <a:buNone/>
            </a:pPr>
            <a:r>
              <a:rPr lang="ru-RU" sz="4000" dirty="0" smtClean="0"/>
              <a:t>				</a:t>
            </a:r>
            <a:r>
              <a:rPr lang="de-DE" sz="4000" dirty="0" err="1" smtClean="0"/>
              <a:t>Ужин</a:t>
            </a:r>
            <a:r>
              <a:rPr lang="de-DE" sz="4000" dirty="0" smtClean="0"/>
              <a:t> </a:t>
            </a:r>
            <a:r>
              <a:rPr lang="de-DE" sz="4000" dirty="0" err="1" smtClean="0"/>
              <a:t>холодный</a:t>
            </a:r>
            <a:r>
              <a:rPr lang="ru-RU" sz="4000" dirty="0" smtClean="0"/>
              <a:t>.</a:t>
            </a:r>
            <a:endParaRPr lang="ru-RU" sz="4000" dirty="0"/>
          </a:p>
          <a:p>
            <a:pPr lvl="0">
              <a:buNone/>
            </a:pPr>
            <a:r>
              <a:rPr lang="ru-RU" sz="4000" dirty="0" smtClean="0"/>
              <a:t>				</a:t>
            </a:r>
            <a:r>
              <a:rPr lang="de-DE" sz="4000" dirty="0" err="1" smtClean="0"/>
              <a:t>Ты</a:t>
            </a:r>
            <a:r>
              <a:rPr lang="de-DE" sz="4000" dirty="0" smtClean="0"/>
              <a:t> </a:t>
            </a:r>
            <a:r>
              <a:rPr lang="de-DE" sz="4000" dirty="0" err="1"/>
              <a:t>забыл</a:t>
            </a:r>
            <a:r>
              <a:rPr lang="de-DE" sz="4000" dirty="0"/>
              <a:t> о </a:t>
            </a:r>
            <a:r>
              <a:rPr lang="de-DE" sz="4000" dirty="0" err="1"/>
              <a:t>наших</a:t>
            </a:r>
            <a:r>
              <a:rPr lang="de-DE" sz="4000" dirty="0"/>
              <a:t> </a:t>
            </a:r>
            <a:r>
              <a:rPr lang="de-DE" sz="4000" dirty="0" err="1" smtClean="0"/>
              <a:t>планах</a:t>
            </a:r>
            <a:r>
              <a:rPr lang="ru-RU" sz="4000" dirty="0" smtClean="0"/>
              <a:t>.</a:t>
            </a:r>
          </a:p>
          <a:p>
            <a:pPr lvl="0">
              <a:buNone/>
            </a:pPr>
            <a:r>
              <a:rPr lang="ru-RU" dirty="0" smtClean="0"/>
              <a:t>				</a:t>
            </a:r>
            <a:endParaRPr lang="de-DE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304008" y="4859957"/>
            <a:ext cx="792088" cy="18002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FF0000"/>
              </a:gs>
              <a:gs pos="74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814" y="1115541"/>
            <a:ext cx="4889050" cy="423215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493977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2" y="1115541"/>
            <a:ext cx="4889050" cy="4232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751314" y="5629108"/>
            <a:ext cx="3257550" cy="1080120"/>
            <a:chOff x="6775623" y="5589823"/>
            <a:chExt cx="3257550" cy="1279337"/>
          </a:xfrm>
        </p:grpSpPr>
        <p:sp>
          <p:nvSpPr>
            <p:cNvPr id="4" name="TextBox 3"/>
            <p:cNvSpPr txBox="1"/>
            <p:nvPr/>
          </p:nvSpPr>
          <p:spPr>
            <a:xfrm>
              <a:off x="6775623" y="6116871"/>
              <a:ext cx="3257550" cy="7522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hlinkClick r:id="rId4"/>
                </a:rPr>
                <a:t>http://www.g2conline.org/2022</a:t>
              </a:r>
              <a:endParaRPr lang="ru-RU" dirty="0" smtClean="0"/>
            </a:p>
            <a:p>
              <a:endParaRPr lang="ru-RU" dirty="0"/>
            </a:p>
          </p:txBody>
        </p:sp>
        <p:pic>
          <p:nvPicPr>
            <p:cNvPr id="5" name="Picture 4" descr="Cold Spring Harbor Laborator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623" y="5589823"/>
              <a:ext cx="3257550" cy="57150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" name="Овал 1"/>
          <p:cNvSpPr/>
          <p:nvPr/>
        </p:nvSpPr>
        <p:spPr>
          <a:xfrm rot="1817215">
            <a:off x="7928750" y="2357773"/>
            <a:ext cx="938186" cy="580522"/>
          </a:xfrm>
          <a:prstGeom prst="ellipse">
            <a:avLst/>
          </a:prstGeom>
          <a:solidFill>
            <a:srgbClr val="FF0000">
              <a:alpha val="41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911434">
            <a:off x="5963932" y="1932509"/>
            <a:ext cx="752337" cy="823176"/>
          </a:xfrm>
          <a:prstGeom prst="ellipse">
            <a:avLst/>
          </a:prstGeom>
          <a:solidFill>
            <a:srgbClr val="92D050">
              <a:alpha val="45000"/>
            </a:srgb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31800" y="4643933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Левое полушарие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80672" y="4643933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Правое полушарие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838173">
            <a:off x="6239605" y="2888863"/>
            <a:ext cx="1860573" cy="810050"/>
          </a:xfrm>
          <a:prstGeom prst="ellipse">
            <a:avLst/>
          </a:prstGeom>
          <a:solidFill>
            <a:srgbClr val="FF0000">
              <a:alpha val="41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40879" y="728834"/>
            <a:ext cx="8608320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  <a:defRPr/>
            </a:defPPr>
            <a:lvl1pPr lvl="0" algn="l" rtl="0" hangingPunct="0">
              <a:buClr>
                <a:srgbClr val="000000"/>
              </a:buClr>
              <a:buSzPct val="45000"/>
              <a:buFont typeface="StarSymbol"/>
              <a:buChar char=""/>
              <a:tabLst/>
              <a:defRPr lang="de-DE" sz="2400" b="1" i="1" u="none" strike="noStrike">
                <a:ln>
                  <a:noFill/>
                </a:ln>
                <a:solidFill>
                  <a:srgbClr val="FF9966"/>
                </a:solidFill>
                <a:latin typeface="Albany" pitchFamily="34"/>
                <a:cs typeface="Tahoma" pitchFamily="2"/>
              </a:defRPr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  <a:defRPr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  <a:defRPr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  <a:defRPr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  <a:defRPr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  <a:defRPr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  <a:defRPr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  <a:defRPr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  <a:defRPr/>
            </a:lvl9pPr>
          </a:lstStyle>
          <a:p>
            <a:pPr>
              <a:buFont typeface="StarSymbol"/>
              <a:buNone/>
            </a:pPr>
            <a:r>
              <a:rPr lang="ru-RU" smtClean="0"/>
              <a:t>Результаты.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1263" y="5292005"/>
            <a:ext cx="48890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dirty="0" err="1" smtClean="0">
                <a:solidFill>
                  <a:schemeClr val="bg1"/>
                </a:solidFill>
              </a:rPr>
              <a:t>Показан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эффект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взаимодействия</a:t>
            </a:r>
            <a:r>
              <a:rPr lang="de-DE" dirty="0" smtClean="0">
                <a:solidFill>
                  <a:schemeClr val="bg1"/>
                </a:solidFill>
              </a:rPr>
              <a:t>: </a:t>
            </a:r>
            <a:r>
              <a:rPr lang="de-DE" dirty="0" err="1" smtClean="0">
                <a:solidFill>
                  <a:schemeClr val="bg1"/>
                </a:solidFill>
              </a:rPr>
              <a:t>чем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выше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эмоция</a:t>
            </a:r>
            <a:r>
              <a:rPr lang="de-DE" dirty="0" smtClean="0">
                <a:solidFill>
                  <a:schemeClr val="bg1"/>
                </a:solidFill>
              </a:rPr>
              <a:t> в </a:t>
            </a:r>
            <a:r>
              <a:rPr lang="de-DE" dirty="0" err="1" smtClean="0">
                <a:solidFill>
                  <a:schemeClr val="bg1"/>
                </a:solidFill>
              </a:rPr>
              <a:t>голосе</a:t>
            </a:r>
            <a:r>
              <a:rPr lang="de-DE" dirty="0" smtClean="0">
                <a:solidFill>
                  <a:schemeClr val="bg1"/>
                </a:solidFill>
              </a:rPr>
              <a:t> и </a:t>
            </a:r>
            <a:r>
              <a:rPr lang="de-DE" dirty="0" err="1" smtClean="0">
                <a:solidFill>
                  <a:schemeClr val="bg1"/>
                </a:solidFill>
              </a:rPr>
              <a:t>более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негативное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предложение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по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смыслу</a:t>
            </a:r>
            <a:r>
              <a:rPr lang="de-DE" dirty="0" smtClean="0">
                <a:solidFill>
                  <a:schemeClr val="bg1"/>
                </a:solidFill>
              </a:rPr>
              <a:t>, </a:t>
            </a:r>
            <a:r>
              <a:rPr lang="de-DE" dirty="0" err="1" smtClean="0">
                <a:solidFill>
                  <a:schemeClr val="bg1"/>
                </a:solidFill>
              </a:rPr>
              <a:t>тем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больше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для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их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восприятия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активируются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левая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инсула</a:t>
            </a:r>
            <a:r>
              <a:rPr lang="de-DE" dirty="0" smtClean="0">
                <a:solidFill>
                  <a:schemeClr val="bg1"/>
                </a:solidFill>
              </a:rPr>
              <a:t>, </a:t>
            </a:r>
            <a:r>
              <a:rPr lang="de-DE" dirty="0" err="1" smtClean="0">
                <a:solidFill>
                  <a:schemeClr val="bg1"/>
                </a:solidFill>
              </a:rPr>
              <a:t>левые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височные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извилины</a:t>
            </a:r>
            <a:r>
              <a:rPr lang="de-DE" dirty="0" smtClean="0">
                <a:solidFill>
                  <a:schemeClr val="bg1"/>
                </a:solidFill>
              </a:rPr>
              <a:t>, </a:t>
            </a:r>
            <a:r>
              <a:rPr lang="de-DE" dirty="0" err="1" smtClean="0">
                <a:solidFill>
                  <a:schemeClr val="bg1"/>
                </a:solidFill>
              </a:rPr>
              <a:t>левое</a:t>
            </a:r>
            <a:r>
              <a:rPr lang="de-DE" dirty="0" smtClean="0">
                <a:solidFill>
                  <a:schemeClr val="bg1"/>
                </a:solidFill>
              </a:rPr>
              <a:t> и </a:t>
            </a:r>
            <a:r>
              <a:rPr lang="de-DE" dirty="0" err="1" smtClean="0">
                <a:solidFill>
                  <a:schemeClr val="bg1"/>
                </a:solidFill>
              </a:rPr>
              <a:t>правое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хвостатые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ядра</a:t>
            </a:r>
            <a:r>
              <a:rPr lang="de-DE" dirty="0" smtClean="0">
                <a:solidFill>
                  <a:schemeClr val="bg1"/>
                </a:solidFill>
              </a:rPr>
              <a:t>, </a:t>
            </a:r>
            <a:r>
              <a:rPr lang="de-DE" dirty="0" err="1" smtClean="0">
                <a:solidFill>
                  <a:schemeClr val="bg1"/>
                </a:solidFill>
              </a:rPr>
              <a:t>левая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парагиппокампальная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извилина</a:t>
            </a:r>
            <a:r>
              <a:rPr lang="de-DE" dirty="0" smtClean="0">
                <a:solidFill>
                  <a:schemeClr val="bg1"/>
                </a:solidFill>
              </a:rPr>
              <a:t>.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0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64" y="1835621"/>
            <a:ext cx="5328592" cy="484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old Spring Harbor Labora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61" y="6322288"/>
            <a:ext cx="2095095" cy="3406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9" y="395461"/>
            <a:ext cx="431804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old Spring Harbor Labora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1" y="5649346"/>
            <a:ext cx="2095095" cy="3406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Стрелка вправо 5"/>
          <p:cNvSpPr/>
          <p:nvPr/>
        </p:nvSpPr>
        <p:spPr>
          <a:xfrm rot="7989791">
            <a:off x="2885921" y="1739509"/>
            <a:ext cx="2308348" cy="2260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7989791">
            <a:off x="7206401" y="2353744"/>
            <a:ext cx="2308348" cy="2260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1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-darkblu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1025</Words>
  <Application>Microsoft Office PowerPoint</Application>
  <PresentationFormat>Произвольный</PresentationFormat>
  <Paragraphs>87</Paragraphs>
  <Slides>26</Slides>
  <Notes>20</Notes>
  <HiddenSlides>3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Default</vt:lpstr>
      <vt:lpstr>lyt-darkblue</vt:lpstr>
      <vt:lpstr>Презентация PowerPoint</vt:lpstr>
      <vt:lpstr>Презентация PowerPoint</vt:lpstr>
      <vt:lpstr>фМРТ-исследование</vt:lpstr>
      <vt:lpstr>Функциональная специализация</vt:lpstr>
      <vt:lpstr>Attention for speaking: domain-general control from the anterior cingulate cortex in spoken word production. (Atsuko Takashima Vitória Piai, Ardi Roelofs, Daniel J. Acheson)</vt:lpstr>
      <vt:lpstr>Результаты</vt:lpstr>
      <vt:lpstr>Механизм понимания аффективно окрашенной речи (Brian Castelluccio et al., Connecticut)</vt:lpstr>
      <vt:lpstr>Презентация PowerPoint</vt:lpstr>
      <vt:lpstr>Презентация PowerPoint</vt:lpstr>
      <vt:lpstr>Результаты.</vt:lpstr>
      <vt:lpstr>Речь и жесты  Weisberg et al. (San Diego).</vt:lpstr>
      <vt:lpstr>Презентация PowerPoint</vt:lpstr>
      <vt:lpstr>Second language communication and anxiety: An fMRI study Hyeonjeong Jeong et al. (Japan)</vt:lpstr>
      <vt:lpstr>Презентация PowerPoint</vt:lpstr>
      <vt:lpstr>Сенсомоторная кора.</vt:lpstr>
      <vt:lpstr>Презентация PowerPoint</vt:lpstr>
      <vt:lpstr>Презентация PowerPoint</vt:lpstr>
      <vt:lpstr>Robert T. Night M.D. Department of Psychology Helen Wills Neuroscience Institute, UC Berkeley, NBL, 2013, </vt:lpstr>
      <vt:lpstr>Презентация PowerPoint</vt:lpstr>
      <vt:lpstr>Презентация PowerPoint</vt:lpstr>
      <vt:lpstr>Презентация PowerPoint</vt:lpstr>
      <vt:lpstr>Multivariate pattern analysis (MVPA)</vt:lpstr>
      <vt:lpstr>Характеристики сканирования в разреженном дизайне Fisher, Wilson (Arizona)</vt:lpstr>
      <vt:lpstr>Зрительная кора</vt:lpstr>
      <vt:lpstr>Презентация PowerPoint</vt:lpstr>
      <vt:lpstr>Результат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Власова Роза Михайловна</dc:creator>
  <cp:lastModifiedBy>Студент НИУ ВШЭ</cp:lastModifiedBy>
  <cp:revision>42</cp:revision>
  <dcterms:created xsi:type="dcterms:W3CDTF">2009-04-16T11:32:32Z</dcterms:created>
  <dcterms:modified xsi:type="dcterms:W3CDTF">2014-02-27T14:01:34Z</dcterms:modified>
</cp:coreProperties>
</file>